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4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91" r:id="rId20"/>
    <p:sldId id="292" r:id="rId21"/>
    <p:sldId id="275" r:id="rId22"/>
    <p:sldId id="276" r:id="rId23"/>
    <p:sldId id="273" r:id="rId24"/>
    <p:sldId id="274" r:id="rId25"/>
    <p:sldId id="278" r:id="rId26"/>
    <p:sldId id="280" r:id="rId27"/>
    <p:sldId id="279" r:id="rId28"/>
    <p:sldId id="281" r:id="rId29"/>
    <p:sldId id="282" r:id="rId30"/>
    <p:sldId id="283" r:id="rId31"/>
    <p:sldId id="285" r:id="rId32"/>
    <p:sldId id="286" r:id="rId33"/>
    <p:sldId id="284" r:id="rId34"/>
    <p:sldId id="287" r:id="rId35"/>
    <p:sldId id="290" r:id="rId36"/>
    <p:sldId id="289" r:id="rId37"/>
    <p:sldId id="288" r:id="rId38"/>
    <p:sldId id="293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재" userId="df18752134ae7c3c" providerId="LiveId" clId="{20CB26DC-AEC8-494D-921E-1FAD6CA47791}"/>
    <pc:docChg chg="undo custSel modSld">
      <pc:chgData name="김 영재" userId="df18752134ae7c3c" providerId="LiveId" clId="{20CB26DC-AEC8-494D-921E-1FAD6CA47791}" dt="2021-05-03T08:15:39.416" v="1" actId="1076"/>
      <pc:docMkLst>
        <pc:docMk/>
      </pc:docMkLst>
      <pc:sldChg chg="modSp mod">
        <pc:chgData name="김 영재" userId="df18752134ae7c3c" providerId="LiveId" clId="{20CB26DC-AEC8-494D-921E-1FAD6CA47791}" dt="2021-05-03T08:15:39.416" v="1" actId="1076"/>
        <pc:sldMkLst>
          <pc:docMk/>
          <pc:sldMk cId="181404111" sldId="259"/>
        </pc:sldMkLst>
        <pc:spChg chg="mod">
          <ac:chgData name="김 영재" userId="df18752134ae7c3c" providerId="LiveId" clId="{20CB26DC-AEC8-494D-921E-1FAD6CA47791}" dt="2021-05-03T08:15:39.416" v="1" actId="1076"/>
          <ac:spMkLst>
            <pc:docMk/>
            <pc:sldMk cId="181404111" sldId="259"/>
            <ac:spMk id="6" creationId="{3D251375-46CE-47CE-843B-E9ED4CCB20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6A4B4-B21A-47D1-9023-F35BB3F9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6318A-DC2E-46B7-8A31-386C5A243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67AE4-C426-4A5A-ACBB-EACC79B7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FC8CA-EAA7-4EF0-BC2C-009D2893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37E64-6179-49B0-84A9-FB5C8E33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0E964-27C6-4549-87B8-74043DA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8CB96-4619-4385-AE03-D5D047859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6123-3DCC-4ED8-8EA2-DB8AC7CA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683F7-CC17-4BFA-9FA3-E572A6EF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07D4D-66E4-4DC8-A948-8E1B8BBD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BD5D6F-D0F4-4F6C-9913-D6877DB1A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E9795-9EDA-4817-9568-09AD66B4C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184C5-AAA9-4062-87ED-50A9E2A3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920F-4FC3-448F-84BD-F00A2DD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C887-1EB8-4CDA-8EA9-82024F4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1904-23BB-4C26-AE02-7286DE8F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AEE60-F2C3-4A5E-922F-DE0A9636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F077F-6AC3-4060-8373-46DF1425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C3378-252F-414B-819A-EB985EDF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D40CD-E7B7-43AC-A381-78669D3F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4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DD039-E504-48D0-ABAF-C051384F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B2A72-3F7A-4264-A943-34532082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AC4EB-58A3-4086-B4FD-6812B756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51AF8-9469-4B99-B95D-5EA1C720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D4CD1-87A9-4F5D-9E8D-661B37B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6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ECDBB-A4A1-4F18-9FEA-206F2F3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F7BEB-E818-4236-9793-DB4EF06D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6C3EE-5A80-48E5-8667-86FD8666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504E9-0526-4E5E-A662-9EB7CBCD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EC46-EEC5-4EB1-901B-FE935B7D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1B057-C55E-4375-BDE7-146D2035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A6AE-5471-4BF4-B270-A9F51A64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6284C-E260-4269-8B91-0419358A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BA84C-B191-4A10-90C2-EDC6AF628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F5CDF-6D28-4A4E-81C6-A88F19DF8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22EC4B-B01A-4D9A-95D1-2B2F1FB82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FF3A2-8BC8-4069-BF1C-09C539D6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AF48E-CF74-44EB-AB66-F5B3EC65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84A382-003B-4715-BBAE-AC4CF57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8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F435D-5E5C-4C17-BC13-63512BE5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F6C9C9-F5CC-430F-A1BF-41C42C74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E1DD9-EB55-4351-89DB-92497862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F50BBF-6DA3-4029-A39A-D5F3EE64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E2429-A650-454C-8D37-E0CCB8B1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1834-7FA5-4842-B5D1-2CC8C1B9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89D2B-B168-4096-86AB-3F96D6EA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BCB1-4599-4BD1-BFE1-B9FD118F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AAA9-9074-4E26-8A0B-561374D7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71E19-2459-435E-B21F-2E29C260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304C7-7DD2-47F3-88D3-7455EED6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0B838-4BA0-485A-AC87-330C8FCF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3D66E-8C6E-4A9B-BE07-D58AE79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CF391-F8ED-47F3-8294-A4C8DB4B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2F46B3-A8E7-40A1-A3C8-65AF9522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CECF0-9C0E-4265-A6B7-C6F5082D1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6B101-68C8-4EEB-996F-277FFE0F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E8026-29D2-4DB5-B6AA-B79730B3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F5558-54D5-42E4-A0A9-E7831302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137E3-8D6A-42FE-BEA4-202AC493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14895-CD66-46D0-9DA0-51C4B685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A9D13-9E40-490C-8453-F1D8EFC4D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5C51-4549-4414-B560-D6008A38C9E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4B00B-0569-4BA4-9989-495EF4587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23104-F2F8-4B42-A274-62F7D307F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12C7-57F9-4E2B-AC6A-2F01D5350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enny.tistory.com/32" TargetMode="External"/><Relationship Id="rId2" Type="http://schemas.openxmlformats.org/officeDocument/2006/relationships/hyperlink" Target="https://mirotic91.tistory.com/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HTTP/%EC%9D%91%EB%8B%B5%20%EC%BD%94%EB%93%9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namu.wiki/w/500%20Internal%20Server%20Err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ewa.tistory.com/45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hyperlink" Target="https://blog.naver.com/yuh551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m-dev.tistory.com/7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allkanet72&amp;logNo=220964699929&amp;proxyReferer=https:%2F%2Fwww.google.com%2F" TargetMode="External"/><Relationship Id="rId2" Type="http://schemas.openxmlformats.org/officeDocument/2006/relationships/hyperlink" Target="https://developer-joe.tistory.com/1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kimnx9006/220638156019" TargetMode="External"/><Relationship Id="rId2" Type="http://schemas.openxmlformats.org/officeDocument/2006/relationships/hyperlink" Target="https://changrea.io/spring/spring-security-session-csrf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aenny.tistory.com/32" TargetMode="External"/><Relationship Id="rId2" Type="http://schemas.openxmlformats.org/officeDocument/2006/relationships/hyperlink" Target="https://mirotic91.tistory.com/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.inames.co.k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hkang-tech.tistory.com/5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B2899-9B06-423C-83A4-6632CB87877E}"/>
              </a:ext>
            </a:extLst>
          </p:cNvPr>
          <p:cNvSpPr txBox="1"/>
          <p:nvPr/>
        </p:nvSpPr>
        <p:spPr>
          <a:xfrm>
            <a:off x="690464" y="550506"/>
            <a:ext cx="9535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Branch </a:t>
            </a:r>
            <a:r>
              <a:rPr lang="ko-KR" altLang="en-US" dirty="0"/>
              <a:t>하기</a:t>
            </a:r>
            <a:r>
              <a:rPr lang="en-US" altLang="ko-KR" dirty="0"/>
              <a:t>(Git-&gt;Branch-&gt;New Branch-&gt;Create)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참조 </a:t>
            </a:r>
            <a:r>
              <a:rPr lang="ko-KR" altLang="en-US" sz="1200" dirty="0" err="1"/>
              <a:t>싸이트</a:t>
            </a:r>
            <a:r>
              <a:rPr lang="ko-KR" altLang="en-US" sz="1200" dirty="0"/>
              <a:t> </a:t>
            </a:r>
            <a:r>
              <a:rPr lang="en-US" altLang="ko-KR" sz="1200" dirty="0"/>
              <a:t>: https://mparchive.tistory.com/38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522D1-8D26-46F3-B145-56BF9DD1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1249097"/>
            <a:ext cx="2124371" cy="1933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3D2346-7159-496D-8AF2-60E99281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70" y="1249097"/>
            <a:ext cx="2219635" cy="2191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40600-4B8A-4491-90B3-3850FCE7C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40" y="1249097"/>
            <a:ext cx="3629532" cy="1752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36AB6-05FC-4634-B8BF-88420CDFE42B}"/>
              </a:ext>
            </a:extLst>
          </p:cNvPr>
          <p:cNvSpPr txBox="1"/>
          <p:nvPr/>
        </p:nvSpPr>
        <p:spPr>
          <a:xfrm>
            <a:off x="645616" y="3675059"/>
            <a:ext cx="42049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중 선택하기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인텔리제이 하단에서 </a:t>
            </a:r>
            <a:r>
              <a:rPr lang="en-US" altLang="ko-KR" sz="1200" dirty="0"/>
              <a:t>master </a:t>
            </a:r>
            <a:r>
              <a:rPr lang="ko-KR" altLang="en-US" sz="1200" dirty="0"/>
              <a:t>선택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Local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branchs</a:t>
            </a:r>
            <a:r>
              <a:rPr lang="en-US" altLang="ko-KR" sz="1200" dirty="0"/>
              <a:t> &gt; </a:t>
            </a:r>
            <a:r>
              <a:rPr lang="ko-KR" altLang="en-US" sz="1200" dirty="0"/>
              <a:t>생성한 </a:t>
            </a:r>
            <a:r>
              <a:rPr lang="en-US" altLang="ko-KR" sz="1200" dirty="0"/>
              <a:t>branch </a:t>
            </a:r>
            <a:r>
              <a:rPr lang="ko-KR" altLang="en-US" sz="1200" dirty="0"/>
              <a:t>선택 </a:t>
            </a:r>
            <a:r>
              <a:rPr lang="en-US" altLang="ko-KR" sz="1200" dirty="0"/>
              <a:t>&gt; Check Out </a:t>
            </a:r>
            <a:r>
              <a:rPr lang="ko-KR" altLang="en-US" sz="1200" dirty="0"/>
              <a:t>선택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0F9C38-C6E4-45E9-8970-A2848D06F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0" y="4701610"/>
            <a:ext cx="1686160" cy="1019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1E56229-5DBD-4DE6-AA48-AD66224D3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44" y="4247684"/>
            <a:ext cx="421063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0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 구축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b="1" dirty="0"/>
              <a:t>3. Tomcat Window </a:t>
            </a:r>
            <a:r>
              <a:rPr lang="ko-KR" altLang="en-US" sz="1200" b="1" dirty="0"/>
              <a:t>서비스로 등록하여 실행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rgbClr val="00B0F0"/>
                </a:solidFill>
              </a:rPr>
              <a:t>참조 </a:t>
            </a:r>
            <a:r>
              <a:rPr lang="en-US" altLang="ko-KR" sz="1200" b="1" dirty="0">
                <a:solidFill>
                  <a:srgbClr val="00B0F0"/>
                </a:solidFill>
              </a:rPr>
              <a:t>https://dololak.tistory.com/733,  </a:t>
            </a:r>
            <a:r>
              <a:rPr lang="en-US" altLang="ko-KR" sz="12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https://mirotic91.tistory.com/6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Webapps </a:t>
            </a:r>
            <a:r>
              <a:rPr lang="ko-KR" altLang="en-US" sz="1200" dirty="0"/>
              <a:t>폴더에 </a:t>
            </a:r>
            <a:r>
              <a:rPr lang="en-US" altLang="ko-KR" sz="1200" dirty="0"/>
              <a:t>war</a:t>
            </a:r>
            <a:r>
              <a:rPr lang="ko-KR" altLang="en-US" sz="1200" dirty="0"/>
              <a:t>파일 복사하기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Conf </a:t>
            </a:r>
            <a:r>
              <a:rPr lang="ko-KR" altLang="en-US" sz="1200" dirty="0"/>
              <a:t>폴더 </a:t>
            </a:r>
            <a:r>
              <a:rPr lang="en-US" altLang="ko-KR" sz="1200" dirty="0"/>
              <a:t>server.xml</a:t>
            </a:r>
            <a:r>
              <a:rPr lang="ko-KR" altLang="en-US" sz="1200" dirty="0"/>
              <a:t>에서 </a:t>
            </a:r>
            <a:r>
              <a:rPr lang="en-US" altLang="ko-KR" sz="1200" dirty="0"/>
              <a:t>[Server</a:t>
            </a:r>
            <a:r>
              <a:rPr lang="ko-KR" altLang="en-US" sz="1200" dirty="0"/>
              <a:t> </a:t>
            </a:r>
            <a:r>
              <a:rPr lang="en-US" altLang="ko-KR" sz="1200" dirty="0"/>
              <a:t>port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“8081”]</a:t>
            </a:r>
            <a:r>
              <a:rPr lang="ko-KR" altLang="en-US" sz="1200" dirty="0"/>
              <a:t> 설정하기 </a:t>
            </a:r>
            <a:r>
              <a:rPr lang="en-US" altLang="ko-KR" sz="1200" dirty="0"/>
              <a:t>=&gt; </a:t>
            </a:r>
            <a:r>
              <a:rPr lang="ko-KR" altLang="en-US" sz="1200" b="1" dirty="0">
                <a:hlinkClick r:id="rId3"/>
              </a:rPr>
              <a:t>참조 </a:t>
            </a:r>
            <a:r>
              <a:rPr lang="en-US" altLang="ko-KR" sz="1200" b="1" dirty="0">
                <a:hlinkClick r:id="rId3"/>
              </a:rPr>
              <a:t>: https://haenny.tistory.com/32</a:t>
            </a:r>
            <a:r>
              <a:rPr lang="en-US" altLang="ko-KR" sz="1200" b="1" dirty="0"/>
              <a:t> 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Conf</a:t>
            </a:r>
            <a:r>
              <a:rPr lang="ko-KR" altLang="en-US" sz="1200" dirty="0"/>
              <a:t> 폴더 </a:t>
            </a:r>
            <a:r>
              <a:rPr lang="en-US" altLang="ko-KR" sz="1200" dirty="0"/>
              <a:t>server.xml </a:t>
            </a:r>
            <a:r>
              <a:rPr lang="ko-KR" altLang="en-US" sz="1200" dirty="0"/>
              <a:t>열기 </a:t>
            </a:r>
            <a:r>
              <a:rPr lang="en-US" altLang="ko-KR" sz="1200" dirty="0"/>
              <a:t>=&gt; </a:t>
            </a:r>
            <a:r>
              <a:rPr lang="en-US" altLang="ko-KR" sz="1200" dirty="0" err="1"/>
              <a:t>unpackWARs</a:t>
            </a:r>
            <a:r>
              <a:rPr lang="en-US" altLang="ko-KR" sz="1200" dirty="0"/>
              <a:t> = “true” </a:t>
            </a:r>
            <a:r>
              <a:rPr lang="en-US" altLang="ko-KR" sz="1200" dirty="0" err="1"/>
              <a:t>autoDeploy</a:t>
            </a:r>
            <a:r>
              <a:rPr lang="en-US" altLang="ko-KR" sz="1200" dirty="0"/>
              <a:t>=“true” </a:t>
            </a:r>
            <a:r>
              <a:rPr lang="ko-KR" altLang="en-US" sz="1200" dirty="0"/>
              <a:t>설정 </a:t>
            </a:r>
            <a:r>
              <a:rPr lang="en-US" altLang="ko-KR" sz="1200" dirty="0"/>
              <a:t>, Connector Port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err="1"/>
              <a:t>Cmd</a:t>
            </a:r>
            <a:r>
              <a:rPr lang="ko-KR" altLang="en-US" sz="1200" dirty="0"/>
              <a:t> 창 </a:t>
            </a:r>
            <a:r>
              <a:rPr lang="en-US" altLang="ko-KR" sz="1200" dirty="0"/>
              <a:t>bin</a:t>
            </a:r>
            <a:r>
              <a:rPr lang="ko-KR" altLang="en-US" sz="1200" dirty="0"/>
              <a:t>폴더로 이동 </a:t>
            </a:r>
            <a:r>
              <a:rPr lang="en-US" altLang="ko-KR" sz="1200" dirty="0"/>
              <a:t>&gt; service.bat</a:t>
            </a:r>
            <a:r>
              <a:rPr lang="ko-KR" altLang="en-US" sz="1200" dirty="0"/>
              <a:t> </a:t>
            </a:r>
            <a:r>
              <a:rPr lang="en-US" altLang="ko-KR" sz="1200" dirty="0"/>
              <a:t>install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서비스할 이름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＂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서비스 창으로 이동하여 </a:t>
            </a:r>
            <a:r>
              <a:rPr lang="en-US" altLang="ko-KR" sz="1200" dirty="0"/>
              <a:t>Apache Tomcat9 [</a:t>
            </a:r>
            <a:r>
              <a:rPr lang="ko-KR" altLang="en-US" sz="1200" dirty="0"/>
              <a:t>시작 유형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자동</a:t>
            </a:r>
            <a:r>
              <a:rPr lang="en-US" altLang="ko-KR" sz="1200" dirty="0"/>
              <a:t>”</a:t>
            </a:r>
            <a:r>
              <a:rPr lang="ko-KR" altLang="en-US" sz="1200" dirty="0"/>
              <a:t>으로 설정 후 서비스 </a:t>
            </a:r>
            <a:r>
              <a:rPr lang="en-US" altLang="ko-KR" sz="1200" dirty="0"/>
              <a:t>[</a:t>
            </a:r>
            <a:r>
              <a:rPr lang="ko-KR" altLang="en-US" sz="1200" dirty="0"/>
              <a:t>시작</a:t>
            </a:r>
            <a:r>
              <a:rPr lang="en-US" altLang="ko-KR" sz="1200" dirty="0"/>
              <a:t>]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AD99EE-41DF-423B-B908-266B8E512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4" y="3394991"/>
            <a:ext cx="6258798" cy="78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6B75B-78CA-42EB-B437-6DC475C15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32" y="4579794"/>
            <a:ext cx="3713756" cy="12227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E0873A-9674-479B-BED9-F11496B6F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32" y="5802505"/>
            <a:ext cx="10441727" cy="6657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FDECBD-E2F9-4461-A856-41DD081A1D93}"/>
              </a:ext>
            </a:extLst>
          </p:cNvPr>
          <p:cNvSpPr/>
          <p:nvPr/>
        </p:nvSpPr>
        <p:spPr>
          <a:xfrm>
            <a:off x="1988192" y="5828635"/>
            <a:ext cx="503339" cy="15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8EA432-A6B1-4D1A-9432-519E2437E7E8}"/>
              </a:ext>
            </a:extLst>
          </p:cNvPr>
          <p:cNvSpPr/>
          <p:nvPr/>
        </p:nvSpPr>
        <p:spPr>
          <a:xfrm>
            <a:off x="1988192" y="6301455"/>
            <a:ext cx="503339" cy="15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1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D26F40-A059-4B18-9124-81F2DAAF1D04}"/>
              </a:ext>
            </a:extLst>
          </p:cNvPr>
          <p:cNvSpPr txBox="1"/>
          <p:nvPr/>
        </p:nvSpPr>
        <p:spPr>
          <a:xfrm>
            <a:off x="690464" y="550506"/>
            <a:ext cx="953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유지보수 </a:t>
            </a:r>
            <a:r>
              <a:rPr lang="en-US" altLang="ko-KR" dirty="0"/>
              <a:t>: error </a:t>
            </a:r>
            <a:r>
              <a:rPr lang="ko-KR" altLang="en-US" dirty="0"/>
              <a:t>원인 파악</a:t>
            </a:r>
            <a:r>
              <a:rPr lang="en-US" altLang="ko-KR" dirty="0"/>
              <a:t>(1/2)</a:t>
            </a:r>
          </a:p>
          <a:p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D50F89-1316-4C52-B717-9662D7BE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70" y="1170283"/>
            <a:ext cx="7001852" cy="112410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5C09DF-36CE-4F1A-AA29-29899917BA79}"/>
              </a:ext>
            </a:extLst>
          </p:cNvPr>
          <p:cNvSpPr/>
          <p:nvPr/>
        </p:nvSpPr>
        <p:spPr>
          <a:xfrm>
            <a:off x="5085184" y="2071396"/>
            <a:ext cx="1156996" cy="14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0FC6A-8322-4208-97A9-4015DF12FB0D}"/>
              </a:ext>
            </a:extLst>
          </p:cNvPr>
          <p:cNvSpPr txBox="1"/>
          <p:nvPr/>
        </p:nvSpPr>
        <p:spPr>
          <a:xfrm>
            <a:off x="690464" y="2544835"/>
            <a:ext cx="9535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</a:t>
            </a:r>
            <a:r>
              <a:rPr lang="en-US" altLang="ko-KR" sz="1200" dirty="0"/>
              <a:t>Server Log</a:t>
            </a:r>
            <a:r>
              <a:rPr lang="ko-KR" altLang="en-US" sz="1200" dirty="0"/>
              <a:t>로 검색하여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확인한다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Status = 500 Http Error</a:t>
            </a:r>
            <a:r>
              <a:rPr lang="ko-KR" altLang="en-US" sz="1200" dirty="0"/>
              <a:t>에 대해서는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https://namu.wiki/w/HTTP/%EC%9D%91%EB%8B%B5%20%EC%BD%94%EB%93%9C</a:t>
            </a:r>
            <a:r>
              <a:rPr lang="en-US" altLang="ko-KR" sz="1200" dirty="0"/>
              <a:t>)</a:t>
            </a:r>
            <a:r>
              <a:rPr lang="ko-KR" altLang="en-US" sz="1200" dirty="0"/>
              <a:t>에서 참조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500 Internal Server Error"/>
              </a:rPr>
              <a:t>500 Internal Server Error</a:t>
            </a:r>
            <a:r>
              <a:rPr lang="en-US" altLang="ko-KR" sz="1200" b="0" i="0" dirty="0">
                <a:solidFill>
                  <a:srgbClr val="373A3C"/>
                </a:solidFill>
                <a:effectLst/>
                <a:latin typeface="Open Sans"/>
              </a:rPr>
              <a:t>(</a:t>
            </a:r>
            <a:r>
              <a:rPr lang="ko-KR" altLang="en-US" sz="1200" b="0" i="0" dirty="0">
                <a:solidFill>
                  <a:srgbClr val="373A3C"/>
                </a:solidFill>
                <a:effectLst/>
                <a:latin typeface="Open Sans"/>
              </a:rPr>
              <a:t>내부 서버 에러</a:t>
            </a:r>
            <a:r>
              <a:rPr lang="en-US" altLang="ko-KR" sz="1200" b="0" i="0" dirty="0">
                <a:solidFill>
                  <a:srgbClr val="373A3C"/>
                </a:solidFill>
                <a:effectLst/>
                <a:latin typeface="Open Sans"/>
              </a:rPr>
              <a:t>) </a:t>
            </a:r>
            <a:r>
              <a:rPr lang="ko-KR" altLang="en-US" sz="1200" b="0" i="0" dirty="0">
                <a:solidFill>
                  <a:srgbClr val="373A3C"/>
                </a:solidFill>
                <a:effectLst/>
                <a:latin typeface="Open Sans"/>
              </a:rPr>
              <a:t>이다</a:t>
            </a:r>
            <a:r>
              <a:rPr lang="en-US" altLang="ko-KR" sz="1200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400</a:t>
            </a:r>
            <a:r>
              <a:rPr lang="ko-KR" altLang="en-US" sz="1200" dirty="0" err="1"/>
              <a:t>번대는</a:t>
            </a:r>
            <a:r>
              <a:rPr lang="ko-KR" altLang="en-US" sz="1200" dirty="0"/>
              <a:t> </a:t>
            </a:r>
            <a:r>
              <a:rPr lang="en-US" altLang="ko-KR" sz="1200" dirty="0"/>
              <a:t>Client Error </a:t>
            </a:r>
            <a:r>
              <a:rPr lang="ko-KR" altLang="en-US" sz="1200" dirty="0"/>
              <a:t>들이다</a:t>
            </a:r>
            <a:r>
              <a:rPr lang="en-US" altLang="ko-KR" sz="1200" dirty="0"/>
              <a:t>(403, 404, 405, 408)</a:t>
            </a:r>
          </a:p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* Http Error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대해서는 다시한번 정리한다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9675AB-8260-4931-B685-F8E65DBEBE88}"/>
              </a:ext>
            </a:extLst>
          </p:cNvPr>
          <p:cNvSpPr/>
          <p:nvPr/>
        </p:nvSpPr>
        <p:spPr>
          <a:xfrm>
            <a:off x="805670" y="1769826"/>
            <a:ext cx="1601970" cy="139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454EF1-C9C2-4035-B9AF-7CD57E341AE6}"/>
              </a:ext>
            </a:extLst>
          </p:cNvPr>
          <p:cNvSpPr/>
          <p:nvPr/>
        </p:nvSpPr>
        <p:spPr>
          <a:xfrm>
            <a:off x="3801668" y="1925058"/>
            <a:ext cx="711609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2CE99-4370-4DF3-A609-02B33FBFFB8E}"/>
              </a:ext>
            </a:extLst>
          </p:cNvPr>
          <p:cNvSpPr txBox="1"/>
          <p:nvPr/>
        </p:nvSpPr>
        <p:spPr>
          <a:xfrm>
            <a:off x="690463" y="3596221"/>
            <a:ext cx="953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해결 방법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Server Log</a:t>
            </a:r>
            <a:r>
              <a:rPr lang="ko-KR" altLang="en-US" sz="1200" dirty="0"/>
              <a:t>확인한다</a:t>
            </a:r>
            <a:r>
              <a:rPr lang="en-US" altLang="ko-KR" sz="1200" dirty="0"/>
              <a:t>.(1</a:t>
            </a:r>
            <a:r>
              <a:rPr lang="ko-KR" altLang="en-US" sz="1200" dirty="0"/>
              <a:t>월 </a:t>
            </a:r>
            <a:r>
              <a:rPr lang="en-US" altLang="ko-KR" sz="1200" dirty="0"/>
              <a:t>11</a:t>
            </a:r>
            <a:r>
              <a:rPr lang="ko-KR" altLang="en-US" sz="1200" dirty="0"/>
              <a:t>일 </a:t>
            </a:r>
            <a:r>
              <a:rPr lang="en-US" altLang="ko-KR" sz="1200" dirty="0"/>
              <a:t>10:17:42) :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D:Logs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하루 단위로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Server Log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저장됨</a:t>
            </a:r>
            <a:endParaRPr lang="en-US" altLang="ko-KR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SQLGrammarException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문구로 검색해본다</a:t>
            </a:r>
            <a:r>
              <a:rPr lang="en-US" altLang="ko-KR" sz="1200" dirty="0"/>
              <a:t>. Log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회손의</a:t>
            </a:r>
            <a:r>
              <a:rPr lang="ko-KR" altLang="en-US" sz="1200" dirty="0"/>
              <a:t> 염려가 있으니 복사하여 열어 검색한다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원인 파악 </a:t>
            </a:r>
            <a:r>
              <a:rPr lang="en-US" altLang="ko-KR" sz="1200" dirty="0"/>
              <a:t>: </a:t>
            </a:r>
            <a:r>
              <a:rPr lang="en-US" altLang="ko-KR" sz="1200" b="1" dirty="0" err="1"/>
              <a:t>kcsg_prod.dbo.c_job_description</a:t>
            </a:r>
            <a:r>
              <a:rPr lang="en-US" altLang="ko-KR" sz="1200" dirty="0"/>
              <a:t> table</a:t>
            </a:r>
            <a:r>
              <a:rPr lang="ko-KR" altLang="en-US" sz="1200" dirty="0"/>
              <a:t>에 </a:t>
            </a:r>
            <a:r>
              <a:rPr lang="en-US" altLang="ko-KR" sz="1200" b="1" dirty="0"/>
              <a:t>“</a:t>
            </a:r>
            <a:r>
              <a:rPr lang="en-US" altLang="ko-KR" sz="1200" b="1" dirty="0" err="1"/>
              <a:t>short_name</a:t>
            </a:r>
            <a:r>
              <a:rPr lang="en-US" altLang="ko-KR" sz="1200" b="1" dirty="0"/>
              <a:t>” </a:t>
            </a:r>
            <a:r>
              <a:rPr lang="en-US" altLang="ko-KR" sz="1200" dirty="0"/>
              <a:t>column </a:t>
            </a:r>
            <a:r>
              <a:rPr lang="ko-KR" altLang="en-US" sz="1200" dirty="0"/>
              <a:t>길이 보다 더 길게 입력하여 발생한 </a:t>
            </a:r>
            <a:r>
              <a:rPr lang="en-US" altLang="ko-KR" sz="1200" dirty="0"/>
              <a:t>Error.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7CAC38-64A4-4090-AEAB-BA59C6E3E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70" y="4644439"/>
            <a:ext cx="8297433" cy="117173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002648-41E3-4C3E-864F-1CAC2778B4EA}"/>
              </a:ext>
            </a:extLst>
          </p:cNvPr>
          <p:cNvSpPr/>
          <p:nvPr/>
        </p:nvSpPr>
        <p:spPr>
          <a:xfrm>
            <a:off x="4848054" y="5439191"/>
            <a:ext cx="2372628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5769E0-1467-4E79-A6E4-DFD52C0E93D4}"/>
              </a:ext>
            </a:extLst>
          </p:cNvPr>
          <p:cNvSpPr/>
          <p:nvPr/>
        </p:nvSpPr>
        <p:spPr>
          <a:xfrm>
            <a:off x="7671686" y="5419030"/>
            <a:ext cx="882846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F17475-7527-4FE8-9BBC-6C987F33FA51}"/>
              </a:ext>
            </a:extLst>
          </p:cNvPr>
          <p:cNvSpPr/>
          <p:nvPr/>
        </p:nvSpPr>
        <p:spPr>
          <a:xfrm>
            <a:off x="805670" y="5626689"/>
            <a:ext cx="2497354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A6348BF-5BF3-4DB5-A02E-EEAC91A36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767" y="3132482"/>
            <a:ext cx="146705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8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37F574-A0AF-4133-96EA-24C8D32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1620597"/>
            <a:ext cx="3064810" cy="1808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BA71D7-43BA-4B8A-BF6F-B972016B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665" y="1616074"/>
            <a:ext cx="2329327" cy="1881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D26F40-A059-4B18-9124-81F2DAAF1D04}"/>
              </a:ext>
            </a:extLst>
          </p:cNvPr>
          <p:cNvSpPr txBox="1"/>
          <p:nvPr/>
        </p:nvSpPr>
        <p:spPr>
          <a:xfrm>
            <a:off x="690464" y="550506"/>
            <a:ext cx="953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유지보수 </a:t>
            </a:r>
            <a:r>
              <a:rPr lang="en-US" altLang="ko-KR" dirty="0"/>
              <a:t>: error </a:t>
            </a:r>
            <a:r>
              <a:rPr lang="ko-KR" altLang="en-US" dirty="0"/>
              <a:t>수정</a:t>
            </a:r>
            <a:r>
              <a:rPr lang="en-US" altLang="ko-KR" dirty="0"/>
              <a:t>(2/2)</a:t>
            </a:r>
          </a:p>
          <a:p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A7AA-7C72-48F2-9670-5CF7F5EAC59D}"/>
              </a:ext>
            </a:extLst>
          </p:cNvPr>
          <p:cNvSpPr txBox="1"/>
          <p:nvPr/>
        </p:nvSpPr>
        <p:spPr>
          <a:xfrm>
            <a:off x="615818" y="974266"/>
            <a:ext cx="953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Database </a:t>
            </a:r>
            <a:r>
              <a:rPr lang="ko-KR" altLang="en-US" sz="1200" dirty="0"/>
              <a:t>수정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SSMS </a:t>
            </a:r>
            <a:r>
              <a:rPr lang="ko-KR" altLang="en-US" sz="1200" dirty="0"/>
              <a:t>설정 </a:t>
            </a:r>
            <a:r>
              <a:rPr lang="en-US" altLang="ko-KR" sz="1200" dirty="0"/>
              <a:t>: </a:t>
            </a:r>
            <a:r>
              <a:rPr lang="ko-KR" altLang="en-US" sz="1200" dirty="0"/>
              <a:t>도구 </a:t>
            </a:r>
            <a:r>
              <a:rPr lang="en-US" altLang="ko-KR" sz="1200" dirty="0"/>
              <a:t>&gt; </a:t>
            </a:r>
            <a:r>
              <a:rPr lang="ko-KR" altLang="en-US" sz="1200" dirty="0"/>
              <a:t>옵션 </a:t>
            </a:r>
            <a:r>
              <a:rPr lang="en-US" altLang="ko-KR" sz="1200" dirty="0"/>
              <a:t>&gt; </a:t>
            </a:r>
            <a:r>
              <a:rPr lang="ko-KR" altLang="en-US" sz="1200" dirty="0"/>
              <a:t>디자이너 항목을 선택한 후 테이블을 다시 만들어야 하는 변경 내용 저장 안함</a:t>
            </a:r>
            <a:r>
              <a:rPr lang="en-US" altLang="ko-KR" sz="1200" dirty="0"/>
              <a:t>(S) </a:t>
            </a:r>
            <a:r>
              <a:rPr lang="en-US" altLang="ko-KR" sz="1200" dirty="0" err="1"/>
              <a:t>UnCheck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Table</a:t>
            </a:r>
            <a:r>
              <a:rPr lang="ko-KR" altLang="en-US" sz="1200" dirty="0"/>
              <a:t> 수정 </a:t>
            </a:r>
            <a:r>
              <a:rPr lang="en-US" altLang="ko-KR" sz="1200" dirty="0"/>
              <a:t>: </a:t>
            </a:r>
            <a:r>
              <a:rPr lang="en-US" altLang="ko-KR" sz="1200" b="1" dirty="0" err="1"/>
              <a:t>kcsg_prod.dbo.c_job_description</a:t>
            </a:r>
            <a:r>
              <a:rPr lang="en-US" altLang="ko-KR" sz="1200" dirty="0"/>
              <a:t> table</a:t>
            </a:r>
            <a:r>
              <a:rPr lang="ko-KR" altLang="en-US" sz="1200" dirty="0"/>
              <a:t>에 디자인 보기로 하여 </a:t>
            </a:r>
            <a:r>
              <a:rPr lang="en-US" altLang="ko-KR" sz="1200" b="1" dirty="0"/>
              <a:t>“</a:t>
            </a:r>
            <a:r>
              <a:rPr lang="en-US" altLang="ko-KR" sz="1200" b="1" dirty="0" err="1"/>
              <a:t>short_name</a:t>
            </a:r>
            <a:r>
              <a:rPr lang="en-US" altLang="ko-KR" sz="1200" b="1" dirty="0"/>
              <a:t>” </a:t>
            </a:r>
            <a:r>
              <a:rPr lang="ko-KR" altLang="en-US" sz="1200" dirty="0"/>
              <a:t>길이를 수정한다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3F298-4DA9-4B3F-BFE3-A36F24CBEB12}"/>
              </a:ext>
            </a:extLst>
          </p:cNvPr>
          <p:cNvSpPr txBox="1"/>
          <p:nvPr/>
        </p:nvSpPr>
        <p:spPr>
          <a:xfrm>
            <a:off x="615818" y="3501806"/>
            <a:ext cx="953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 </a:t>
            </a:r>
            <a:r>
              <a:rPr lang="ko-KR" altLang="en-US" sz="1200" dirty="0"/>
              <a:t>수정</a:t>
            </a:r>
            <a:r>
              <a:rPr lang="en-US" altLang="ko-KR" sz="1200" dirty="0"/>
              <a:t>(common)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Entity Class </a:t>
            </a:r>
            <a:r>
              <a:rPr lang="ko-KR" altLang="en-US" sz="1200" dirty="0"/>
              <a:t>수정 </a:t>
            </a:r>
            <a:r>
              <a:rPr lang="en-US" altLang="ko-KR" sz="1200" dirty="0"/>
              <a:t>: [</a:t>
            </a:r>
            <a:r>
              <a:rPr lang="en-US" altLang="ko-KR" sz="1200" b="1" dirty="0" err="1"/>
              <a:t>c_job_description</a:t>
            </a:r>
            <a:r>
              <a:rPr lang="en-US" altLang="ko-KR" sz="1200" b="1" dirty="0"/>
              <a:t>]</a:t>
            </a:r>
            <a:r>
              <a:rPr lang="en-US" altLang="ko-KR" sz="1200" dirty="0"/>
              <a:t> table </a:t>
            </a:r>
            <a:r>
              <a:rPr lang="ko-KR" altLang="en-US" sz="1200" dirty="0"/>
              <a:t>명으로 검색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Column </a:t>
            </a:r>
            <a:r>
              <a:rPr lang="ko-KR" altLang="en-US" sz="1200" dirty="0"/>
              <a:t>길이 조정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short_name</a:t>
            </a:r>
            <a:r>
              <a:rPr lang="ko-KR" altLang="en-US" sz="1200" dirty="0"/>
              <a:t>의</a:t>
            </a:r>
            <a:r>
              <a:rPr lang="en-US" altLang="ko-KR" sz="1200" dirty="0"/>
              <a:t> length = 50</a:t>
            </a:r>
            <a:r>
              <a:rPr lang="ko-KR" altLang="en-US" sz="1200" dirty="0"/>
              <a:t>으로 수정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C08414-A680-4BF5-A32C-D80502E3B0E2}"/>
              </a:ext>
            </a:extLst>
          </p:cNvPr>
          <p:cNvSpPr/>
          <p:nvPr/>
        </p:nvSpPr>
        <p:spPr>
          <a:xfrm>
            <a:off x="3605983" y="2007298"/>
            <a:ext cx="298582" cy="25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B5DAE-C56B-4884-8B4A-86BA92A8F842}"/>
              </a:ext>
            </a:extLst>
          </p:cNvPr>
          <p:cNvSpPr/>
          <p:nvPr/>
        </p:nvSpPr>
        <p:spPr>
          <a:xfrm>
            <a:off x="10692784" y="1972428"/>
            <a:ext cx="298582" cy="25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B77DFD-5292-4DDD-A5F7-375339320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5" y="4220943"/>
            <a:ext cx="6736879" cy="24349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28902D-6222-4841-92DD-A3C7CC183373}"/>
              </a:ext>
            </a:extLst>
          </p:cNvPr>
          <p:cNvSpPr/>
          <p:nvPr/>
        </p:nvSpPr>
        <p:spPr>
          <a:xfrm>
            <a:off x="1955615" y="4548724"/>
            <a:ext cx="994619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B3B661-A325-4262-A791-A3639E8A479C}"/>
              </a:ext>
            </a:extLst>
          </p:cNvPr>
          <p:cNvSpPr/>
          <p:nvPr/>
        </p:nvSpPr>
        <p:spPr>
          <a:xfrm>
            <a:off x="2145396" y="6360272"/>
            <a:ext cx="1546710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3E47264-47BC-4E60-995D-0D1CECCA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59" y="1744781"/>
            <a:ext cx="2734478" cy="146641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B03B0F-59B3-43EE-A93E-91D56AC9DC25}"/>
              </a:ext>
            </a:extLst>
          </p:cNvPr>
          <p:cNvSpPr/>
          <p:nvPr/>
        </p:nvSpPr>
        <p:spPr>
          <a:xfrm>
            <a:off x="6833624" y="2856312"/>
            <a:ext cx="869766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8274D9-E1C1-444C-B527-6A6952365F45}"/>
              </a:ext>
            </a:extLst>
          </p:cNvPr>
          <p:cNvSpPr/>
          <p:nvPr/>
        </p:nvSpPr>
        <p:spPr>
          <a:xfrm>
            <a:off x="8363665" y="3065829"/>
            <a:ext cx="869766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9BE924-58AB-43D5-9946-3ADF475C5149}"/>
              </a:ext>
            </a:extLst>
          </p:cNvPr>
          <p:cNvSpPr/>
          <p:nvPr/>
        </p:nvSpPr>
        <p:spPr>
          <a:xfrm>
            <a:off x="9207552" y="3298808"/>
            <a:ext cx="434883" cy="146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0217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D26F40-A059-4B18-9124-81F2DAAF1D04}"/>
              </a:ext>
            </a:extLst>
          </p:cNvPr>
          <p:cNvSpPr txBox="1"/>
          <p:nvPr/>
        </p:nvSpPr>
        <p:spPr>
          <a:xfrm>
            <a:off x="690464" y="550506"/>
            <a:ext cx="9535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Database : Join (</a:t>
            </a:r>
            <a:r>
              <a:rPr lang="ko-KR" altLang="en-US" sz="1200" b="1" dirty="0"/>
              <a:t>참조</a:t>
            </a:r>
            <a:r>
              <a:rPr lang="en-US" altLang="ko-KR" sz="1200" b="1" dirty="0"/>
              <a:t>) : https://stanleykou.tistory.com/entry/SQL-INNER-%EC%A1%B0%EC%9D%B8%EA%B3%BC-OUTER%EC%A1%B0%EC%9D%B8%EC%9D%B4-%EB%AC%B4%EC%97%87%EC%9D%B8%EA%B0%80%EC%9A%94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TableA</a:t>
            </a:r>
            <a:r>
              <a:rPr lang="en-US" altLang="ko-KR" sz="1200" b="1" dirty="0"/>
              <a:t> 1234,  </a:t>
            </a:r>
            <a:r>
              <a:rPr lang="en-US" altLang="ko-KR" sz="1200" b="1" dirty="0" err="1"/>
              <a:t>TableB</a:t>
            </a:r>
            <a:r>
              <a:rPr lang="en-US" altLang="ko-KR" sz="1200" b="1" dirty="0"/>
              <a:t> 3456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8359B8-8CE7-4588-8360-7C7FFFCF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41" y="2131043"/>
            <a:ext cx="4355954" cy="35185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870C0E-F34C-4CC4-A349-2FA36B90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12" y="1559211"/>
            <a:ext cx="3153215" cy="7525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3759C1C-C8FA-4496-ABEC-428DB5EB6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82" y="2038267"/>
            <a:ext cx="3029373" cy="11812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41944F0-6C59-41CD-AA39-53607164C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624" y="2038267"/>
            <a:ext cx="3115110" cy="118126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214721-EDEF-4E47-91F4-C9233030328D}"/>
              </a:ext>
            </a:extLst>
          </p:cNvPr>
          <p:cNvCxnSpPr>
            <a:cxnSpLocks/>
          </p:cNvCxnSpPr>
          <p:nvPr/>
        </p:nvCxnSpPr>
        <p:spPr>
          <a:xfrm flipV="1">
            <a:off x="6096000" y="2311791"/>
            <a:ext cx="0" cy="838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4B6F2A-5E61-47F6-984A-ABA027958BE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495355" y="2628900"/>
            <a:ext cx="448030" cy="122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7028D6-20E3-4F21-B3A6-3096B9000EA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220595" y="2628900"/>
            <a:ext cx="448029" cy="122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43612A5-00E5-4B95-9E00-3683236B0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0" y="3638469"/>
            <a:ext cx="3761323" cy="646852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02227EA-8D5B-48D1-9F8F-91E27700685D}"/>
              </a:ext>
            </a:extLst>
          </p:cNvPr>
          <p:cNvCxnSpPr>
            <a:cxnSpLocks/>
          </p:cNvCxnSpPr>
          <p:nvPr/>
        </p:nvCxnSpPr>
        <p:spPr>
          <a:xfrm flipH="1">
            <a:off x="3660889" y="3940648"/>
            <a:ext cx="2456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E89B7B95-C825-4DAD-A1A2-0D782FD4A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8624" y="3618232"/>
            <a:ext cx="3370989" cy="544164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6BDF28-D1F0-476A-87F8-91A2AA6A70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220595" y="3890314"/>
            <a:ext cx="3692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906BEB-0CE9-4409-A278-0DF082F223B9}"/>
              </a:ext>
            </a:extLst>
          </p:cNvPr>
          <p:cNvSpPr txBox="1"/>
          <p:nvPr/>
        </p:nvSpPr>
        <p:spPr>
          <a:xfrm>
            <a:off x="245847" y="5401954"/>
            <a:ext cx="953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Join</a:t>
            </a:r>
            <a:r>
              <a:rPr lang="ko-KR" altLang="en-US" sz="1200" b="1" dirty="0"/>
              <a:t>절과 </a:t>
            </a:r>
            <a:r>
              <a:rPr lang="en-US" altLang="ko-KR" sz="1200" b="1" dirty="0"/>
              <a:t>Group by, Having </a:t>
            </a:r>
            <a:r>
              <a:rPr lang="ko-KR" altLang="en-US" sz="1200" b="1" dirty="0" err="1"/>
              <a:t>할용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주소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https://viewa.tistory.com/45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꼭 공부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http://www.gurubee.net/lecture/1032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2C0A5C-AC75-40EB-8481-61F7F9AF1027}"/>
              </a:ext>
            </a:extLst>
          </p:cNvPr>
          <p:cNvSpPr txBox="1"/>
          <p:nvPr/>
        </p:nvSpPr>
        <p:spPr>
          <a:xfrm>
            <a:off x="243163" y="61919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양수호</a:t>
            </a:r>
            <a:r>
              <a:rPr lang="ko-KR" altLang="en-US" sz="1800" b="1" dirty="0"/>
              <a:t> 블로그 </a:t>
            </a:r>
            <a:r>
              <a:rPr lang="en-US" altLang="ko-KR" sz="1800" b="1" dirty="0"/>
              <a:t>: </a:t>
            </a:r>
            <a:r>
              <a:rPr lang="en-US" altLang="ko-KR" sz="1800" b="1" dirty="0">
                <a:hlinkClick r:id="rId9"/>
              </a:rPr>
              <a:t>https://blog.naver.com/yuh5516</a:t>
            </a:r>
            <a:endParaRPr lang="en-US" altLang="ko-KR" sz="1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282E65-F074-47D3-AE29-7085EF2345FA}"/>
              </a:ext>
            </a:extLst>
          </p:cNvPr>
          <p:cNvSpPr txBox="1"/>
          <p:nvPr/>
        </p:nvSpPr>
        <p:spPr>
          <a:xfrm>
            <a:off x="690464" y="1611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Database : JOIN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33620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D468A-9F93-4296-8762-F96995B44AAA}"/>
              </a:ext>
            </a:extLst>
          </p:cNvPr>
          <p:cNvSpPr txBox="1"/>
          <p:nvPr/>
        </p:nvSpPr>
        <p:spPr>
          <a:xfrm>
            <a:off x="645952" y="469784"/>
            <a:ext cx="108889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Project</a:t>
            </a:r>
            <a:r>
              <a:rPr lang="ko-KR" altLang="en-US" dirty="0"/>
              <a:t> 올리는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000" dirty="0"/>
              <a:t>* </a:t>
            </a:r>
            <a:r>
              <a:rPr lang="ko-KR" altLang="en-US" sz="1000" dirty="0" err="1"/>
              <a:t>싸이트</a:t>
            </a:r>
            <a:r>
              <a:rPr lang="ko-KR" altLang="en-US" sz="1000" dirty="0"/>
              <a:t> 참조 </a:t>
            </a:r>
            <a:r>
              <a:rPr lang="en-US" altLang="ko-KR" sz="1000" dirty="0"/>
              <a:t>: https://2hyes.tistory.com/91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43D1C-F572-45AE-8582-28288CB08463}"/>
              </a:ext>
            </a:extLst>
          </p:cNvPr>
          <p:cNvSpPr txBox="1"/>
          <p:nvPr/>
        </p:nvSpPr>
        <p:spPr>
          <a:xfrm>
            <a:off x="645952" y="1677799"/>
            <a:ext cx="10888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Intellij</a:t>
            </a:r>
            <a:r>
              <a:rPr lang="ko-KR" altLang="en-US" dirty="0"/>
              <a:t>를 통해 </a:t>
            </a:r>
            <a:r>
              <a:rPr lang="en-US" altLang="ko-KR" dirty="0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Project</a:t>
            </a:r>
            <a:r>
              <a:rPr lang="ko-KR" altLang="en-US" dirty="0"/>
              <a:t> 올리는 방법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싸이트</a:t>
            </a:r>
            <a:r>
              <a:rPr lang="ko-KR" altLang="en-US" sz="1000" dirty="0"/>
              <a:t> 참조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2"/>
              </a:rPr>
              <a:t>https://jum-dev.tistory.com/76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VCS : Share Project On GitHub</a:t>
            </a:r>
            <a:r>
              <a:rPr lang="ko-KR" altLang="en-US" sz="1000" dirty="0"/>
              <a:t>를 통해 올린다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92339-BBE1-4140-8F53-23EB5FE0E174}"/>
              </a:ext>
            </a:extLst>
          </p:cNvPr>
          <p:cNvSpPr txBox="1"/>
          <p:nvPr/>
        </p:nvSpPr>
        <p:spPr>
          <a:xfrm>
            <a:off x="738231" y="3263318"/>
            <a:ext cx="1088891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DB </a:t>
            </a:r>
            <a:r>
              <a:rPr lang="ko-KR" altLang="en-US" dirty="0"/>
              <a:t>문자 부분 수정하기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dtnsm_prod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c_users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email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REPLACE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email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'@dtnsm.com'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'@safesoft.co.kr'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email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'%@dtnsm.com'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REPLACE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email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'@dtnsm.com'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'@safesoft.co.kr'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dtnsm_prod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c_users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2278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CC1F9E-1188-4AEE-8982-7B8D41413D26}"/>
              </a:ext>
            </a:extLst>
          </p:cNvPr>
          <p:cNvSpPr txBox="1"/>
          <p:nvPr/>
        </p:nvSpPr>
        <p:spPr>
          <a:xfrm>
            <a:off x="503339" y="251671"/>
            <a:ext cx="1088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RD(Relevant Documents)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Sano = 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Safesoft</a:t>
            </a:r>
            <a:r>
              <a:rPr lang="en-US" altLang="ko-KR" sz="1400" dirty="0"/>
              <a:t> = SOP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CRO = SOP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중앙대 </a:t>
            </a:r>
            <a:r>
              <a:rPr lang="en-US" altLang="ko-KR" sz="1400" dirty="0"/>
              <a:t>= RF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4EFFF-F76A-4092-A477-2DB6BDA60BDE}"/>
              </a:ext>
            </a:extLst>
          </p:cNvPr>
          <p:cNvSpPr txBox="1"/>
          <p:nvPr/>
        </p:nvSpPr>
        <p:spPr>
          <a:xfrm>
            <a:off x="503339" y="1786856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</a:t>
            </a:r>
            <a:r>
              <a:rPr lang="ko-KR" altLang="en-US" b="1" dirty="0"/>
              <a:t>검증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https://seypark.tistory.com/120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4754F-F784-494E-8C51-B49EB07156EA}"/>
              </a:ext>
            </a:extLst>
          </p:cNvPr>
          <p:cNvSpPr txBox="1"/>
          <p:nvPr/>
        </p:nvSpPr>
        <p:spPr>
          <a:xfrm>
            <a:off x="503339" y="2675710"/>
            <a:ext cx="108889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@ModelAttribute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2"/>
              </a:rPr>
              <a:t>https://developer-joe.tistory.com/197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Entity</a:t>
            </a:r>
            <a:r>
              <a:rPr lang="ko-KR" altLang="en-US" sz="1400" dirty="0"/>
              <a:t>객체를 </a:t>
            </a:r>
            <a:r>
              <a:rPr lang="en-US" altLang="ko-KR" sz="1400" dirty="0"/>
              <a:t>Model</a:t>
            </a:r>
            <a:r>
              <a:rPr lang="ko-KR" altLang="en-US" sz="1400" dirty="0"/>
              <a:t>에 바로 주입하는데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주소로 넘겨 받은 </a:t>
            </a:r>
            <a:r>
              <a:rPr lang="ko-KR" altLang="en-US" sz="1400" dirty="0" err="1"/>
              <a:t>인자값을</a:t>
            </a:r>
            <a:r>
              <a:rPr lang="ko-KR" altLang="en-US" sz="1400" dirty="0"/>
              <a:t> </a:t>
            </a:r>
            <a:r>
              <a:rPr lang="en-US" altLang="ko-KR" sz="1400" dirty="0"/>
              <a:t>Entity</a:t>
            </a:r>
            <a:r>
              <a:rPr lang="ko-KR" altLang="en-US" sz="1400" dirty="0"/>
              <a:t>객체에 매핑하여 값을 자동으로 </a:t>
            </a:r>
            <a:r>
              <a:rPr lang="ko-KR" altLang="en-US" sz="1400" dirty="0" err="1"/>
              <a:t>채워넣어</a:t>
            </a:r>
            <a:r>
              <a:rPr lang="ko-KR" altLang="en-US" sz="1400" dirty="0"/>
              <a:t> 준다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C1D3D-CB89-458F-BA70-09C3AB91B7A2}"/>
              </a:ext>
            </a:extLst>
          </p:cNvPr>
          <p:cNvSpPr txBox="1"/>
          <p:nvPr/>
        </p:nvSpPr>
        <p:spPr>
          <a:xfrm>
            <a:off x="503339" y="3694162"/>
            <a:ext cx="1088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rgbClr val="161616"/>
                </a:solidFill>
                <a:effectLst/>
                <a:latin typeface="-apple-system"/>
              </a:rPr>
              <a:t>RedirectAttributes</a:t>
            </a:r>
            <a:endParaRPr lang="en-US" altLang="ko-KR" b="1" i="0" dirty="0">
              <a:solidFill>
                <a:srgbClr val="161616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https://m.blog.naver.com/PostView.nhn?blogId=allkanet72&amp;logNo=220964699929&amp;proxyReferer=https:%2F%2Fwww.google.com%2F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리다이렉스시</a:t>
            </a:r>
            <a:r>
              <a:rPr lang="ko-KR" altLang="en-US" sz="1400" dirty="0"/>
              <a:t> 파라미터도 넘겨진다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Header</a:t>
            </a:r>
            <a:r>
              <a:rPr lang="ko-KR" altLang="en-US" sz="1400" dirty="0"/>
              <a:t>가 아닌 세션을 통해 전달 하므로 </a:t>
            </a:r>
            <a:r>
              <a:rPr lang="en-US" altLang="ko-KR" sz="1400" dirty="0"/>
              <a:t>? </a:t>
            </a:r>
            <a:r>
              <a:rPr lang="ko-KR" altLang="en-US" sz="1400" dirty="0"/>
              <a:t>뒤에 파라미터가 안보인다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1273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6AE98-979E-45E3-B206-2BFE9F18238B}"/>
              </a:ext>
            </a:extLst>
          </p:cNvPr>
          <p:cNvSpPr txBox="1"/>
          <p:nvPr/>
        </p:nvSpPr>
        <p:spPr>
          <a:xfrm>
            <a:off x="503339" y="251671"/>
            <a:ext cx="10888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JPA</a:t>
            </a:r>
            <a:r>
              <a:rPr lang="ko-KR" altLang="en-US" b="1" dirty="0"/>
              <a:t> 는 다양한 쿼리 방법을 지원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JPQL(Java Persistence Query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QueryDsl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JDBC API </a:t>
            </a:r>
            <a:r>
              <a:rPr lang="ko-KR" altLang="en-US" sz="1400" dirty="0"/>
              <a:t>직접 사용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SpringJdbcTemplate</a:t>
            </a:r>
            <a:r>
              <a:rPr lang="en-US" altLang="ko-KR" sz="1400" dirty="0"/>
              <a:t> </a:t>
            </a:r>
            <a:r>
              <a:rPr lang="ko-KR" altLang="en-US" sz="1400" dirty="0"/>
              <a:t>함께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6934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8C94DB-C51C-4030-8582-BDCC67C3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3386782"/>
            <a:ext cx="10755226" cy="3115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D0834-3C83-429B-84B0-F7B853975D22}"/>
              </a:ext>
            </a:extLst>
          </p:cNvPr>
          <p:cNvSpPr txBox="1"/>
          <p:nvPr/>
        </p:nvSpPr>
        <p:spPr>
          <a:xfrm>
            <a:off x="503339" y="251671"/>
            <a:ext cx="108889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JPA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값 타입 </a:t>
            </a:r>
            <a:r>
              <a:rPr lang="en-US" altLang="ko-KR" b="1" dirty="0"/>
              <a:t>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 타입을 하나 이상 저장 할 때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@ElementCollection, @CollectionTable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데이터베이스는</a:t>
            </a:r>
            <a:r>
              <a:rPr lang="en-US" altLang="ko-KR" sz="1400" dirty="0"/>
              <a:t> </a:t>
            </a:r>
            <a:r>
              <a:rPr lang="ko-KR" altLang="en-US" sz="1400" dirty="0"/>
              <a:t>컬렉션을 같은 테이블에 저장할 수 없다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컬렉션을 저장하기 위한 별도의 테이블이 필요함</a:t>
            </a:r>
            <a:r>
              <a:rPr lang="en-US" altLang="ko-KR" sz="1400" dirty="0"/>
              <a:t>.</a:t>
            </a:r>
          </a:p>
          <a:p>
            <a:r>
              <a:rPr lang="ko-KR" altLang="en-US" sz="1400" b="1" dirty="0"/>
              <a:t>단점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 타입 엔티티와 다르게 식별자 개념이 없다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값은 변경하면 추적이 어렵다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 타입 컬렉션에 변경 사항을 발생하면</a:t>
            </a:r>
            <a:r>
              <a:rPr lang="en-US" altLang="ko-KR" sz="1400" dirty="0"/>
              <a:t>, </a:t>
            </a:r>
            <a:r>
              <a:rPr lang="ko-KR" altLang="en-US" sz="1400" dirty="0"/>
              <a:t>주인 엔티티와 연관된 모든 데이터를 삭제하고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값 타입 컬렉션에 있는 현재 값을 모두 다시 저장한다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 타입 컬렉션을 매핑하는 테이블을 모든 컬럼을 묶어서 기본키를 구성해야 함</a:t>
            </a:r>
            <a:r>
              <a:rPr lang="en-US" altLang="ko-KR" sz="1400" dirty="0"/>
              <a:t>. Null </a:t>
            </a:r>
            <a:r>
              <a:rPr lang="ko-KR" altLang="en-US" sz="1400" dirty="0"/>
              <a:t>입력 </a:t>
            </a:r>
            <a:r>
              <a:rPr lang="en-US" altLang="ko-KR" sz="1400" dirty="0"/>
              <a:t>X, </a:t>
            </a:r>
            <a:r>
              <a:rPr lang="ko-KR" altLang="en-US" sz="1400" dirty="0"/>
              <a:t>중복 저장 </a:t>
            </a:r>
            <a:r>
              <a:rPr lang="en-US" altLang="ko-KR" sz="1400" dirty="0"/>
              <a:t>X</a:t>
            </a:r>
          </a:p>
          <a:p>
            <a:r>
              <a:rPr lang="ko-KR" altLang="en-US" sz="1400" b="1" dirty="0">
                <a:highlight>
                  <a:srgbClr val="FFFF00"/>
                </a:highlight>
              </a:rPr>
              <a:t>대안</a:t>
            </a:r>
            <a:endParaRPr lang="en-US" altLang="ko-KR" sz="14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실무에서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상활에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따라 값 타입 컬렉션 대신에 일대다 관계를 고려</a:t>
            </a:r>
            <a:endParaRPr lang="en-US" altLang="ko-KR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highlight>
                  <a:srgbClr val="FFFF00"/>
                </a:highlight>
              </a:rPr>
              <a:t>일대다 관계 엔티티 만들고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여기에서 값 타입을 사용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영속성 전이 </a:t>
            </a:r>
            <a:r>
              <a:rPr lang="en-US" altLang="ko-KR" sz="1400" dirty="0">
                <a:highlight>
                  <a:srgbClr val="FFFF00"/>
                </a:highlight>
              </a:rPr>
              <a:t>_ </a:t>
            </a:r>
            <a:r>
              <a:rPr lang="ko-KR" altLang="en-US" sz="1400" dirty="0">
                <a:highlight>
                  <a:srgbClr val="FFFF00"/>
                </a:highlight>
              </a:rPr>
              <a:t>고아객체 </a:t>
            </a:r>
            <a:r>
              <a:rPr lang="ko-KR" altLang="en-US" sz="1400" dirty="0" err="1">
                <a:highlight>
                  <a:srgbClr val="FFFF00"/>
                </a:highlight>
              </a:rPr>
              <a:t>제거사용하여만든다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4741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C80FFA-4C49-4F32-8EF7-039A3A6B62CE}"/>
              </a:ext>
            </a:extLst>
          </p:cNvPr>
          <p:cNvSpPr/>
          <p:nvPr/>
        </p:nvSpPr>
        <p:spPr>
          <a:xfrm>
            <a:off x="151002" y="704675"/>
            <a:ext cx="4430745" cy="5900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관리자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B39CC8-2DB6-4C18-BF50-2B9242D80A03}"/>
              </a:ext>
            </a:extLst>
          </p:cNvPr>
          <p:cNvSpPr/>
          <p:nvPr/>
        </p:nvSpPr>
        <p:spPr>
          <a:xfrm>
            <a:off x="260059" y="906011"/>
            <a:ext cx="2228431" cy="5545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일반유저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0370FA-E582-4762-BB91-795ECDE93915}"/>
              </a:ext>
            </a:extLst>
          </p:cNvPr>
          <p:cNvSpPr/>
          <p:nvPr/>
        </p:nvSpPr>
        <p:spPr>
          <a:xfrm>
            <a:off x="4622087" y="136506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Development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5AA812-4737-4468-A3F7-4FA315199C2F}"/>
              </a:ext>
            </a:extLst>
          </p:cNvPr>
          <p:cNvCxnSpPr>
            <a:stCxn id="4" idx="3"/>
          </p:cNvCxnSpPr>
          <p:nvPr/>
        </p:nvCxnSpPr>
        <p:spPr>
          <a:xfrm flipV="1">
            <a:off x="5590276" y="147263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187583-7752-4C3E-9566-61D0F7523B3F}"/>
              </a:ext>
            </a:extLst>
          </p:cNvPr>
          <p:cNvSpPr/>
          <p:nvPr/>
        </p:nvSpPr>
        <p:spPr>
          <a:xfrm>
            <a:off x="7248747" y="137850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818D1B-0025-419C-87F4-1C4B9B8397F4}"/>
              </a:ext>
            </a:extLst>
          </p:cNvPr>
          <p:cNvSpPr/>
          <p:nvPr/>
        </p:nvSpPr>
        <p:spPr>
          <a:xfrm>
            <a:off x="5913005" y="132920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3F3550-DD62-44A4-A1D0-8EB17090DCB1}"/>
              </a:ext>
            </a:extLst>
          </p:cNvPr>
          <p:cNvCxnSpPr/>
          <p:nvPr/>
        </p:nvCxnSpPr>
        <p:spPr>
          <a:xfrm flipV="1">
            <a:off x="6926018" y="149056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4D2E75-20BA-4F75-A998-DF84B1532B85}"/>
              </a:ext>
            </a:extLst>
          </p:cNvPr>
          <p:cNvSpPr/>
          <p:nvPr/>
        </p:nvSpPr>
        <p:spPr>
          <a:xfrm>
            <a:off x="2631925" y="1279895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Development </a:t>
            </a:r>
            <a:r>
              <a:rPr lang="ko-KR" altLang="en-US" sz="800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B21522-8C87-4562-8D72-DA98BC215AA8}"/>
              </a:ext>
            </a:extLst>
          </p:cNvPr>
          <p:cNvSpPr/>
          <p:nvPr/>
        </p:nvSpPr>
        <p:spPr>
          <a:xfrm>
            <a:off x="4622087" y="212258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17B26F-1398-40E2-B6E8-A3AA4E52715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90276" y="223015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08F39-A772-4181-9203-B47CAC9D0392}"/>
              </a:ext>
            </a:extLst>
          </p:cNvPr>
          <p:cNvSpPr/>
          <p:nvPr/>
        </p:nvSpPr>
        <p:spPr>
          <a:xfrm>
            <a:off x="7248747" y="2136026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81E53D-4912-41BF-B4BD-99C5AF9D8D56}"/>
              </a:ext>
            </a:extLst>
          </p:cNvPr>
          <p:cNvSpPr/>
          <p:nvPr/>
        </p:nvSpPr>
        <p:spPr>
          <a:xfrm>
            <a:off x="5913005" y="2086721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05522E-626E-4C99-9ACA-296D0BA6A3C2}"/>
              </a:ext>
            </a:extLst>
          </p:cNvPr>
          <p:cNvCxnSpPr/>
          <p:nvPr/>
        </p:nvCxnSpPr>
        <p:spPr>
          <a:xfrm flipV="1">
            <a:off x="6926018" y="224808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1E4DBA-A95C-4FB7-97A5-1660C7BC0949}"/>
              </a:ext>
            </a:extLst>
          </p:cNvPr>
          <p:cNvSpPr/>
          <p:nvPr/>
        </p:nvSpPr>
        <p:spPr>
          <a:xfrm>
            <a:off x="463451" y="201824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67E064-171D-49E5-B5DF-510E2FBDB247}"/>
              </a:ext>
            </a:extLst>
          </p:cNvPr>
          <p:cNvSpPr/>
          <p:nvPr/>
        </p:nvSpPr>
        <p:spPr>
          <a:xfrm>
            <a:off x="4640018" y="2816244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A81DF0-6A7A-4345-8411-11BC2BAB2462}"/>
              </a:ext>
            </a:extLst>
          </p:cNvPr>
          <p:cNvCxnSpPr>
            <a:stCxn id="18" idx="3"/>
          </p:cNvCxnSpPr>
          <p:nvPr/>
        </p:nvCxnSpPr>
        <p:spPr>
          <a:xfrm flipV="1">
            <a:off x="5608207" y="2923820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F5FE9-86B3-4FB1-8DDE-2C6225576F4C}"/>
              </a:ext>
            </a:extLst>
          </p:cNvPr>
          <p:cNvSpPr/>
          <p:nvPr/>
        </p:nvSpPr>
        <p:spPr>
          <a:xfrm>
            <a:off x="10854807" y="2811760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572DD-F8C2-4F33-B161-D66438366C9D}"/>
              </a:ext>
            </a:extLst>
          </p:cNvPr>
          <p:cNvSpPr/>
          <p:nvPr/>
        </p:nvSpPr>
        <p:spPr>
          <a:xfrm>
            <a:off x="5930936" y="2780384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Edit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49F799-EF14-4BA6-ABF4-D02FDEABEAC0}"/>
              </a:ext>
            </a:extLst>
          </p:cNvPr>
          <p:cNvCxnSpPr/>
          <p:nvPr/>
        </p:nvCxnSpPr>
        <p:spPr>
          <a:xfrm flipV="1">
            <a:off x="6943949" y="294174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9F7F0D-45EC-404A-94D1-BFD20127912F}"/>
              </a:ext>
            </a:extLst>
          </p:cNvPr>
          <p:cNvSpPr/>
          <p:nvPr/>
        </p:nvSpPr>
        <p:spPr>
          <a:xfrm>
            <a:off x="2631925" y="2713147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 </a:t>
            </a:r>
            <a:r>
              <a:rPr lang="ko-KR" altLang="en-US" sz="800" dirty="0"/>
              <a:t>등록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E51901A2-3033-4766-8B5E-1EDBAA30FFCE}"/>
              </a:ext>
            </a:extLst>
          </p:cNvPr>
          <p:cNvSpPr/>
          <p:nvPr/>
        </p:nvSpPr>
        <p:spPr>
          <a:xfrm>
            <a:off x="7307019" y="2652638"/>
            <a:ext cx="1631575" cy="54236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Effictive</a:t>
            </a:r>
            <a:r>
              <a:rPr lang="en-US" altLang="ko-KR" sz="800" dirty="0"/>
              <a:t> Date </a:t>
            </a:r>
            <a:r>
              <a:rPr lang="ko-KR" altLang="en-US" sz="800" dirty="0"/>
              <a:t>입력</a:t>
            </a:r>
            <a:endParaRPr lang="en-US" altLang="ko-KR" sz="800" dirty="0"/>
          </a:p>
          <a:p>
            <a:pPr algn="ctr"/>
            <a:r>
              <a:rPr lang="en-US" altLang="ko-KR" sz="800" dirty="0"/>
              <a:t>(Effective </a:t>
            </a:r>
            <a:r>
              <a:rPr lang="ko-KR" altLang="en-US" sz="800" dirty="0" err="1"/>
              <a:t>날짜기</a:t>
            </a:r>
            <a:r>
              <a:rPr lang="ko-KR" altLang="en-US" sz="800" dirty="0"/>
              <a:t> 되기전에 </a:t>
            </a:r>
            <a:r>
              <a:rPr lang="en-US" altLang="ko-KR" sz="800" dirty="0"/>
              <a:t>SOP</a:t>
            </a:r>
            <a:r>
              <a:rPr lang="ko-KR" altLang="en-US" sz="800" dirty="0"/>
              <a:t>절차서를 </a:t>
            </a:r>
            <a:r>
              <a:rPr lang="ko-KR" altLang="en-US" sz="800" dirty="0" err="1"/>
              <a:t>교육해야한다</a:t>
            </a:r>
            <a:r>
              <a:rPr lang="en-US" altLang="ko-KR" sz="800" dirty="0"/>
              <a:t>.)</a:t>
            </a: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47E1333E-8223-421F-B463-F6F9FBDA5404}"/>
              </a:ext>
            </a:extLst>
          </p:cNvPr>
          <p:cNvSpPr/>
          <p:nvPr/>
        </p:nvSpPr>
        <p:spPr>
          <a:xfrm>
            <a:off x="9317355" y="2554024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B17EEE-D5BC-4EC1-B83C-E40B5A0F6B68}"/>
              </a:ext>
            </a:extLst>
          </p:cNvPr>
          <p:cNvCxnSpPr/>
          <p:nvPr/>
        </p:nvCxnSpPr>
        <p:spPr>
          <a:xfrm flipV="1">
            <a:off x="8938594" y="294174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B0BA86-D590-49CB-8B8A-9F6396C5E133}"/>
              </a:ext>
            </a:extLst>
          </p:cNvPr>
          <p:cNvCxnSpPr/>
          <p:nvPr/>
        </p:nvCxnSpPr>
        <p:spPr>
          <a:xfrm flipV="1">
            <a:off x="10476046" y="2923819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FA1FD-7300-4313-87AD-1E19985FC1C9}"/>
              </a:ext>
            </a:extLst>
          </p:cNvPr>
          <p:cNvSpPr/>
          <p:nvPr/>
        </p:nvSpPr>
        <p:spPr>
          <a:xfrm>
            <a:off x="4622087" y="3714970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0C5ADE4-D704-45C1-B02C-07165C4B4BCB}"/>
              </a:ext>
            </a:extLst>
          </p:cNvPr>
          <p:cNvCxnSpPr>
            <a:stCxn id="40" idx="3"/>
          </p:cNvCxnSpPr>
          <p:nvPr/>
        </p:nvCxnSpPr>
        <p:spPr>
          <a:xfrm flipV="1">
            <a:off x="5590276" y="382254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F6B6E48-6279-4CEF-87B5-2414283719EC}"/>
              </a:ext>
            </a:extLst>
          </p:cNvPr>
          <p:cNvSpPr/>
          <p:nvPr/>
        </p:nvSpPr>
        <p:spPr>
          <a:xfrm>
            <a:off x="2631925" y="3629803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Effective </a:t>
            </a:r>
            <a:r>
              <a:rPr lang="ko-KR" altLang="en-US" sz="800" dirty="0"/>
              <a:t>등록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E3A245-57C0-4E2F-A91F-12947183E45B}"/>
              </a:ext>
            </a:extLst>
          </p:cNvPr>
          <p:cNvSpPr/>
          <p:nvPr/>
        </p:nvSpPr>
        <p:spPr>
          <a:xfrm>
            <a:off x="5930937" y="3670144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4CDC50-67C3-4D13-9604-6B8984EB4CD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042560" y="3831509"/>
            <a:ext cx="22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BCB6A966-3A66-419C-B34C-AB464006F625}"/>
              </a:ext>
            </a:extLst>
          </p:cNvPr>
          <p:cNvSpPr/>
          <p:nvPr/>
        </p:nvSpPr>
        <p:spPr>
          <a:xfrm>
            <a:off x="7266680" y="3670146"/>
            <a:ext cx="1631575" cy="41461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 </a:t>
            </a:r>
            <a:r>
              <a:rPr lang="ko-KR" altLang="en-US" sz="800" dirty="0"/>
              <a:t>상태 </a:t>
            </a:r>
            <a:r>
              <a:rPr lang="en-US" altLang="ko-KR" sz="800" dirty="0"/>
              <a:t>SOP</a:t>
            </a:r>
            <a:r>
              <a:rPr lang="ko-KR" altLang="en-US" sz="800" dirty="0"/>
              <a:t>를 직접 등록 할 수 있다</a:t>
            </a:r>
            <a:r>
              <a:rPr lang="en-US" altLang="ko-KR" sz="800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8D086E-AC1E-4589-A37B-F691C43C0DAA}"/>
              </a:ext>
            </a:extLst>
          </p:cNvPr>
          <p:cNvSpPr/>
          <p:nvPr/>
        </p:nvSpPr>
        <p:spPr>
          <a:xfrm>
            <a:off x="9252361" y="3719450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9EFCC-F6B4-4C7B-93B8-17C74BBB7D14}"/>
              </a:ext>
            </a:extLst>
          </p:cNvPr>
          <p:cNvCxnSpPr/>
          <p:nvPr/>
        </p:nvCxnSpPr>
        <p:spPr>
          <a:xfrm flipV="1">
            <a:off x="8929632" y="3831510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6FAE5D-54E8-4668-A495-6E6362A5F009}"/>
              </a:ext>
            </a:extLst>
          </p:cNvPr>
          <p:cNvSpPr/>
          <p:nvPr/>
        </p:nvSpPr>
        <p:spPr>
          <a:xfrm>
            <a:off x="4622087" y="4497155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Superseded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910BBC-CB90-49D9-919F-F834F793BA41}"/>
              </a:ext>
            </a:extLst>
          </p:cNvPr>
          <p:cNvSpPr/>
          <p:nvPr/>
        </p:nvSpPr>
        <p:spPr>
          <a:xfrm>
            <a:off x="2631925" y="4411988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Superseded SOP </a:t>
            </a:r>
            <a:r>
              <a:rPr lang="ko-KR" altLang="en-US" sz="800" dirty="0"/>
              <a:t>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D80D2D-DCC3-41B3-A0A3-A03762094BE1}"/>
              </a:ext>
            </a:extLst>
          </p:cNvPr>
          <p:cNvSpPr/>
          <p:nvPr/>
        </p:nvSpPr>
        <p:spPr>
          <a:xfrm>
            <a:off x="4631051" y="530281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B77640-BB0F-4703-91B3-45A6EC8DFD89}"/>
              </a:ext>
            </a:extLst>
          </p:cNvPr>
          <p:cNvSpPr/>
          <p:nvPr/>
        </p:nvSpPr>
        <p:spPr>
          <a:xfrm>
            <a:off x="472998" y="5190741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Retirement Form)</a:t>
            </a:r>
            <a:endParaRPr lang="ko-KR" altLang="en-US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E851A8-F259-436C-9382-C54685C956BF}"/>
              </a:ext>
            </a:extLst>
          </p:cNvPr>
          <p:cNvCxnSpPr/>
          <p:nvPr/>
        </p:nvCxnSpPr>
        <p:spPr>
          <a:xfrm flipV="1">
            <a:off x="5617172" y="541038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61A66352-1F5B-47B7-907C-DC8BA2ED7852}"/>
              </a:ext>
            </a:extLst>
          </p:cNvPr>
          <p:cNvSpPr/>
          <p:nvPr/>
        </p:nvSpPr>
        <p:spPr>
          <a:xfrm>
            <a:off x="5957833" y="5235564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Retirement Date </a:t>
            </a:r>
            <a:r>
              <a:rPr lang="ko-KR" altLang="en-US" sz="800" dirty="0"/>
              <a:t>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87D32C-4305-4B97-A114-33C9073FD3B1}"/>
              </a:ext>
            </a:extLst>
          </p:cNvPr>
          <p:cNvSpPr/>
          <p:nvPr/>
        </p:nvSpPr>
        <p:spPr>
          <a:xfrm>
            <a:off x="9003601" y="524453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Supperseded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원형: 비어 있음 61">
            <a:extLst>
              <a:ext uri="{FF2B5EF4-FFF2-40B4-BE49-F238E27FC236}">
                <a16:creationId xmlns:a16="http://schemas.microsoft.com/office/drawing/2014/main" id="{01FB2D3A-DC67-48B2-A77E-425B1EF93B7E}"/>
              </a:ext>
            </a:extLst>
          </p:cNvPr>
          <p:cNvSpPr/>
          <p:nvPr/>
        </p:nvSpPr>
        <p:spPr>
          <a:xfrm>
            <a:off x="7466149" y="4986796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97D5836-E4CC-425E-B283-65B2C49A39F3}"/>
              </a:ext>
            </a:extLst>
          </p:cNvPr>
          <p:cNvCxnSpPr/>
          <p:nvPr/>
        </p:nvCxnSpPr>
        <p:spPr>
          <a:xfrm flipV="1">
            <a:off x="7087388" y="5374520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D5AFFA-4D52-409A-962A-6AAC98304BC8}"/>
              </a:ext>
            </a:extLst>
          </p:cNvPr>
          <p:cNvCxnSpPr/>
          <p:nvPr/>
        </p:nvCxnSpPr>
        <p:spPr>
          <a:xfrm flipV="1">
            <a:off x="8624840" y="5356591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EAD60B-5F0A-4D16-8669-4BD0E0797C9B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등록 및 절차 흐름도</a:t>
            </a:r>
            <a:endParaRPr lang="en-US" altLang="ko-KR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F1075E-9343-46D5-9303-E697385C706E}"/>
              </a:ext>
            </a:extLst>
          </p:cNvPr>
          <p:cNvSpPr/>
          <p:nvPr/>
        </p:nvSpPr>
        <p:spPr>
          <a:xfrm>
            <a:off x="3080159" y="206879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814D3D-636F-4236-9106-C2B2D1A73243}"/>
              </a:ext>
            </a:extLst>
          </p:cNvPr>
          <p:cNvCxnSpPr/>
          <p:nvPr/>
        </p:nvCxnSpPr>
        <p:spPr>
          <a:xfrm>
            <a:off x="2337656" y="2196551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99BF1E-AFE4-4363-972B-89C3290635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48349" y="2230157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6DA4877-93E2-4588-8006-90F18F41C8E8}"/>
              </a:ext>
            </a:extLst>
          </p:cNvPr>
          <p:cNvSpPr/>
          <p:nvPr/>
        </p:nvSpPr>
        <p:spPr>
          <a:xfrm>
            <a:off x="3093612" y="524316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F9F4E18-C933-4BA5-8593-1A33B0B478BD}"/>
              </a:ext>
            </a:extLst>
          </p:cNvPr>
          <p:cNvCxnSpPr/>
          <p:nvPr/>
        </p:nvCxnSpPr>
        <p:spPr>
          <a:xfrm>
            <a:off x="2351109" y="5370927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AFD387-FADE-41FF-92CB-220B1FCEFF3A}"/>
              </a:ext>
            </a:extLst>
          </p:cNvPr>
          <p:cNvCxnSpPr>
            <a:cxnSpLocks/>
          </p:cNvCxnSpPr>
          <p:nvPr/>
        </p:nvCxnSpPr>
        <p:spPr>
          <a:xfrm>
            <a:off x="4061802" y="5404533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2A6EAB1-AFB4-4A04-B663-A1E7577B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1" y="2409450"/>
            <a:ext cx="1424274" cy="1164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82F03E5-2482-4109-B9AA-1F1AF514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9" y="5565897"/>
            <a:ext cx="1627278" cy="84765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D7D77-ED94-4F77-8A4B-6B823A204C97}"/>
              </a:ext>
            </a:extLst>
          </p:cNvPr>
          <p:cNvSpPr/>
          <p:nvPr/>
        </p:nvSpPr>
        <p:spPr>
          <a:xfrm>
            <a:off x="9252361" y="117045"/>
            <a:ext cx="2788637" cy="2135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4CADB7-4005-42B8-BCAF-ED9EE6CE6A6F}"/>
              </a:ext>
            </a:extLst>
          </p:cNvPr>
          <p:cNvSpPr/>
          <p:nvPr/>
        </p:nvSpPr>
        <p:spPr>
          <a:xfrm>
            <a:off x="9317355" y="16992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1A6B76-6496-4476-8415-ACF7BF934178}"/>
              </a:ext>
            </a:extLst>
          </p:cNvPr>
          <p:cNvSpPr txBox="1"/>
          <p:nvPr/>
        </p:nvSpPr>
        <p:spPr>
          <a:xfrm>
            <a:off x="10285544" y="11704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741BCE2-F229-45EB-9D3D-09FD55C5E7D9}"/>
              </a:ext>
            </a:extLst>
          </p:cNvPr>
          <p:cNvSpPr/>
          <p:nvPr/>
        </p:nvSpPr>
        <p:spPr>
          <a:xfrm>
            <a:off x="9317355" y="460791"/>
            <a:ext cx="968189" cy="2241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8767C5-585B-4B28-879A-7CFAC52B7E63}"/>
              </a:ext>
            </a:extLst>
          </p:cNvPr>
          <p:cNvSpPr txBox="1"/>
          <p:nvPr/>
        </p:nvSpPr>
        <p:spPr>
          <a:xfrm>
            <a:off x="10285543" y="40790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 기안서 등록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0A92AA7-74E9-4AE6-909E-9E1C69CFAA52}"/>
              </a:ext>
            </a:extLst>
          </p:cNvPr>
          <p:cNvSpPr/>
          <p:nvPr/>
        </p:nvSpPr>
        <p:spPr>
          <a:xfrm>
            <a:off x="9353214" y="776799"/>
            <a:ext cx="932329" cy="224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5C4E39-AFCA-4036-8F2A-B758E8691336}"/>
              </a:ext>
            </a:extLst>
          </p:cNvPr>
          <p:cNvSpPr txBox="1"/>
          <p:nvPr/>
        </p:nvSpPr>
        <p:spPr>
          <a:xfrm>
            <a:off x="10285543" y="73557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 등록 버튼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1A9BE1F-F42E-4D47-A400-0032A2ACF95E}"/>
              </a:ext>
            </a:extLst>
          </p:cNvPr>
          <p:cNvSpPr/>
          <p:nvPr/>
        </p:nvSpPr>
        <p:spPr>
          <a:xfrm>
            <a:off x="9317355" y="1112297"/>
            <a:ext cx="968188" cy="216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8D1A07-85CA-4BA5-AB44-C6FBC3597ECC}"/>
              </a:ext>
            </a:extLst>
          </p:cNvPr>
          <p:cNvSpPr txBox="1"/>
          <p:nvPr/>
        </p:nvSpPr>
        <p:spPr>
          <a:xfrm>
            <a:off x="10325884" y="1088063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 변경 버튼</a:t>
            </a: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5B07E996-C59A-4043-B8F3-8D5A140A2B0C}"/>
              </a:ext>
            </a:extLst>
          </p:cNvPr>
          <p:cNvSpPr/>
          <p:nvPr/>
        </p:nvSpPr>
        <p:spPr>
          <a:xfrm>
            <a:off x="9353215" y="1488144"/>
            <a:ext cx="867336" cy="2068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4FCDBC-1396-4CB7-B354-D2A9C09D62A5}"/>
              </a:ext>
            </a:extLst>
          </p:cNvPr>
          <p:cNvSpPr txBox="1"/>
          <p:nvPr/>
        </p:nvSpPr>
        <p:spPr>
          <a:xfrm>
            <a:off x="10325884" y="145307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입력 내용</a:t>
            </a:r>
          </a:p>
        </p:txBody>
      </p:sp>
      <p:sp>
        <p:nvSpPr>
          <p:cNvPr id="82" name="원형: 비어 있음 81">
            <a:extLst>
              <a:ext uri="{FF2B5EF4-FFF2-40B4-BE49-F238E27FC236}">
                <a16:creationId xmlns:a16="http://schemas.microsoft.com/office/drawing/2014/main" id="{B87130E6-1D54-4994-B23E-2F62EF6D4220}"/>
              </a:ext>
            </a:extLst>
          </p:cNvPr>
          <p:cNvSpPr/>
          <p:nvPr/>
        </p:nvSpPr>
        <p:spPr>
          <a:xfrm>
            <a:off x="9487676" y="1824251"/>
            <a:ext cx="732874" cy="30771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31DA8C-9F3C-4C9C-8763-A2554742EE6A}"/>
              </a:ext>
            </a:extLst>
          </p:cNvPr>
          <p:cNvSpPr txBox="1"/>
          <p:nvPr/>
        </p:nvSpPr>
        <p:spPr>
          <a:xfrm>
            <a:off x="10329313" y="1806407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Time</a:t>
            </a:r>
            <a:r>
              <a:rPr lang="ko-KR" altLang="en-US" sz="1200" dirty="0"/>
              <a:t>체크 및 수행</a:t>
            </a:r>
          </a:p>
        </p:txBody>
      </p:sp>
    </p:spTree>
    <p:extLst>
      <p:ext uri="{BB962C8B-B14F-4D97-AF65-F5344CB8AC3E}">
        <p14:creationId xmlns:p14="http://schemas.microsoft.com/office/powerpoint/2010/main" val="46795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C80FFA-4C49-4F32-8EF7-039A3A6B62CE}"/>
              </a:ext>
            </a:extLst>
          </p:cNvPr>
          <p:cNvSpPr/>
          <p:nvPr/>
        </p:nvSpPr>
        <p:spPr>
          <a:xfrm>
            <a:off x="151002" y="704675"/>
            <a:ext cx="4430745" cy="5900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관리자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B39CC8-2DB6-4C18-BF50-2B9242D80A03}"/>
              </a:ext>
            </a:extLst>
          </p:cNvPr>
          <p:cNvSpPr/>
          <p:nvPr/>
        </p:nvSpPr>
        <p:spPr>
          <a:xfrm>
            <a:off x="260059" y="906011"/>
            <a:ext cx="2228431" cy="5545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일반유저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4D2E75-20BA-4F75-A998-DF84B1532B85}"/>
              </a:ext>
            </a:extLst>
          </p:cNvPr>
          <p:cNvSpPr/>
          <p:nvPr/>
        </p:nvSpPr>
        <p:spPr>
          <a:xfrm>
            <a:off x="2631925" y="1279895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Development </a:t>
            </a:r>
            <a:r>
              <a:rPr lang="ko-KR" altLang="en-US" sz="800" dirty="0"/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1E4DBA-A95C-4FB7-97A5-1660C7BC0949}"/>
              </a:ext>
            </a:extLst>
          </p:cNvPr>
          <p:cNvSpPr/>
          <p:nvPr/>
        </p:nvSpPr>
        <p:spPr>
          <a:xfrm>
            <a:off x="463451" y="201824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9F7F0D-45EC-404A-94D1-BFD20127912F}"/>
              </a:ext>
            </a:extLst>
          </p:cNvPr>
          <p:cNvSpPr/>
          <p:nvPr/>
        </p:nvSpPr>
        <p:spPr>
          <a:xfrm>
            <a:off x="2631925" y="2713147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 </a:t>
            </a:r>
            <a:r>
              <a:rPr lang="ko-KR" altLang="en-US" sz="800" dirty="0"/>
              <a:t>등록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F6B6E48-6279-4CEF-87B5-2414283719EC}"/>
              </a:ext>
            </a:extLst>
          </p:cNvPr>
          <p:cNvSpPr/>
          <p:nvPr/>
        </p:nvSpPr>
        <p:spPr>
          <a:xfrm>
            <a:off x="2631925" y="3629803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Effective </a:t>
            </a:r>
            <a:r>
              <a:rPr lang="ko-KR" altLang="en-US" sz="800" dirty="0"/>
              <a:t>등록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910BBC-CB90-49D9-919F-F834F793BA41}"/>
              </a:ext>
            </a:extLst>
          </p:cNvPr>
          <p:cNvSpPr/>
          <p:nvPr/>
        </p:nvSpPr>
        <p:spPr>
          <a:xfrm>
            <a:off x="2631925" y="4411988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Superseded SOP </a:t>
            </a:r>
            <a:r>
              <a:rPr lang="ko-KR" altLang="en-US" sz="800" dirty="0"/>
              <a:t>등록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B77640-BB0F-4703-91B3-45A6EC8DFD89}"/>
              </a:ext>
            </a:extLst>
          </p:cNvPr>
          <p:cNvSpPr/>
          <p:nvPr/>
        </p:nvSpPr>
        <p:spPr>
          <a:xfrm>
            <a:off x="472998" y="5190741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Retirement Form)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EAD60B-5F0A-4D16-8669-4BD0E0797C9B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직무 배정에 따른 교육 배정</a:t>
            </a:r>
            <a:endParaRPr lang="en-US" altLang="ko-KR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F1075E-9343-46D5-9303-E697385C706E}"/>
              </a:ext>
            </a:extLst>
          </p:cNvPr>
          <p:cNvSpPr/>
          <p:nvPr/>
        </p:nvSpPr>
        <p:spPr>
          <a:xfrm>
            <a:off x="3080159" y="206879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814D3D-636F-4236-9106-C2B2D1A73243}"/>
              </a:ext>
            </a:extLst>
          </p:cNvPr>
          <p:cNvCxnSpPr/>
          <p:nvPr/>
        </p:nvCxnSpPr>
        <p:spPr>
          <a:xfrm>
            <a:off x="2337656" y="2196551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99BF1E-AFE4-4363-972B-89C3290635A3}"/>
              </a:ext>
            </a:extLst>
          </p:cNvPr>
          <p:cNvCxnSpPr>
            <a:cxnSpLocks/>
          </p:cNvCxnSpPr>
          <p:nvPr/>
        </p:nvCxnSpPr>
        <p:spPr>
          <a:xfrm>
            <a:off x="4048349" y="2230157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6DA4877-93E2-4588-8006-90F18F41C8E8}"/>
              </a:ext>
            </a:extLst>
          </p:cNvPr>
          <p:cNvSpPr/>
          <p:nvPr/>
        </p:nvSpPr>
        <p:spPr>
          <a:xfrm>
            <a:off x="3093612" y="524316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F9F4E18-C933-4BA5-8593-1A33B0B478BD}"/>
              </a:ext>
            </a:extLst>
          </p:cNvPr>
          <p:cNvCxnSpPr/>
          <p:nvPr/>
        </p:nvCxnSpPr>
        <p:spPr>
          <a:xfrm>
            <a:off x="2351109" y="5370927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AFD387-FADE-41FF-92CB-220B1FCEFF3A}"/>
              </a:ext>
            </a:extLst>
          </p:cNvPr>
          <p:cNvCxnSpPr>
            <a:cxnSpLocks/>
          </p:cNvCxnSpPr>
          <p:nvPr/>
        </p:nvCxnSpPr>
        <p:spPr>
          <a:xfrm>
            <a:off x="4061802" y="5404533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2A6EAB1-AFB4-4A04-B663-A1E7577B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1" y="2409450"/>
            <a:ext cx="1424274" cy="1164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82F03E5-2482-4109-B9AA-1F1AF514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9" y="5565897"/>
            <a:ext cx="1627278" cy="847650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A0CBF9C-0640-4B67-9CE9-8D0DF1525905}"/>
              </a:ext>
            </a:extLst>
          </p:cNvPr>
          <p:cNvCxnSpPr>
            <a:cxnSpLocks/>
          </p:cNvCxnSpPr>
          <p:nvPr/>
        </p:nvCxnSpPr>
        <p:spPr>
          <a:xfrm>
            <a:off x="4496583" y="2889619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08BF880-9E76-4F1F-A1EE-92C938F4ECF9}"/>
              </a:ext>
            </a:extLst>
          </p:cNvPr>
          <p:cNvSpPr/>
          <p:nvPr/>
        </p:nvSpPr>
        <p:spPr>
          <a:xfrm>
            <a:off x="5074680" y="2713147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교육배정으로 빠짐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3A81F4-D3C1-4528-B851-183155CE23B9}"/>
              </a:ext>
            </a:extLst>
          </p:cNvPr>
          <p:cNvCxnSpPr>
            <a:cxnSpLocks/>
          </p:cNvCxnSpPr>
          <p:nvPr/>
        </p:nvCxnSpPr>
        <p:spPr>
          <a:xfrm>
            <a:off x="4496583" y="3853300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4B3FF8D-9184-4294-8C0B-73FDA6E79FCF}"/>
              </a:ext>
            </a:extLst>
          </p:cNvPr>
          <p:cNvSpPr/>
          <p:nvPr/>
        </p:nvSpPr>
        <p:spPr>
          <a:xfrm>
            <a:off x="5074680" y="367682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교육배정으로 빠짐</a:t>
            </a:r>
          </a:p>
        </p:txBody>
      </p:sp>
    </p:spTree>
    <p:extLst>
      <p:ext uri="{BB962C8B-B14F-4D97-AF65-F5344CB8AC3E}">
        <p14:creationId xmlns:p14="http://schemas.microsoft.com/office/powerpoint/2010/main" val="39180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B2899-9B06-423C-83A4-6632CB87877E}"/>
              </a:ext>
            </a:extLst>
          </p:cNvPr>
          <p:cNvSpPr txBox="1"/>
          <p:nvPr/>
        </p:nvSpPr>
        <p:spPr>
          <a:xfrm>
            <a:off x="690464" y="550506"/>
            <a:ext cx="95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사노매틱스</a:t>
            </a:r>
            <a:r>
              <a:rPr lang="ko-KR" altLang="en-US" dirty="0"/>
              <a:t> 개발 서버</a:t>
            </a:r>
            <a:r>
              <a:rPr lang="en-US" altLang="ko-KR" dirty="0"/>
              <a:t>(220.117.192.209)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93B1AB-8E85-42C0-BBBA-4D18DEF9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2" y="1448373"/>
            <a:ext cx="1146017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CCEC7E37-6902-4975-9DD4-FCA86B568CEC}"/>
              </a:ext>
            </a:extLst>
          </p:cNvPr>
          <p:cNvSpPr/>
          <p:nvPr/>
        </p:nvSpPr>
        <p:spPr>
          <a:xfrm>
            <a:off x="251670" y="805344"/>
            <a:ext cx="8053431" cy="1644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EAD60B-5F0A-4D16-8669-4BD0E0797C9B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직무 배정에 따른 교육 배정</a:t>
            </a:r>
            <a:endParaRPr lang="en-US" altLang="ko-KR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6733D93-B45A-490F-A8AE-945A25EB0723}"/>
              </a:ext>
            </a:extLst>
          </p:cNvPr>
          <p:cNvSpPr/>
          <p:nvPr/>
        </p:nvSpPr>
        <p:spPr>
          <a:xfrm>
            <a:off x="515242" y="1892292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SOP Category</a:t>
            </a:r>
            <a:endParaRPr lang="ko-KR" altLang="en-US" sz="8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06CC476-CD7F-4CD0-89EB-3853D3431B57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H="1">
            <a:off x="2379900" y="2076068"/>
            <a:ext cx="1715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EB39CF4-9694-4145-BE64-473A54D124C0}"/>
              </a:ext>
            </a:extLst>
          </p:cNvPr>
          <p:cNvSpPr/>
          <p:nvPr/>
        </p:nvSpPr>
        <p:spPr>
          <a:xfrm>
            <a:off x="4095431" y="1892292"/>
            <a:ext cx="858286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SOP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EFB0535-58C5-4D8D-927B-420AAE8CF30D}"/>
              </a:ext>
            </a:extLst>
          </p:cNvPr>
          <p:cNvSpPr/>
          <p:nvPr/>
        </p:nvSpPr>
        <p:spPr>
          <a:xfrm>
            <a:off x="6669248" y="1887890"/>
            <a:ext cx="858286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RD</a:t>
            </a:r>
            <a:endParaRPr lang="ko-KR" altLang="en-US" sz="8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CEB447A-3B08-47C2-937E-3031DD3ED66B}"/>
              </a:ext>
            </a:extLst>
          </p:cNvPr>
          <p:cNvCxnSpPr>
            <a:cxnSpLocks/>
            <a:stCxn id="87" idx="1"/>
            <a:endCxn id="86" idx="3"/>
          </p:cNvCxnSpPr>
          <p:nvPr/>
        </p:nvCxnSpPr>
        <p:spPr>
          <a:xfrm flipH="1">
            <a:off x="4953717" y="2071666"/>
            <a:ext cx="1715531" cy="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B36F697F-96F4-4BA3-86FF-65A8E4DDD4B9}"/>
              </a:ext>
            </a:extLst>
          </p:cNvPr>
          <p:cNvSpPr/>
          <p:nvPr/>
        </p:nvSpPr>
        <p:spPr>
          <a:xfrm>
            <a:off x="2585943" y="1702551"/>
            <a:ext cx="137366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외래키</a:t>
            </a:r>
            <a:r>
              <a:rPr lang="ko-KR" altLang="en-US" sz="800" dirty="0"/>
              <a:t> </a:t>
            </a:r>
            <a:r>
              <a:rPr lang="en-US" altLang="ko-KR" sz="800" dirty="0"/>
              <a:t>: Category ID</a:t>
            </a:r>
            <a:endParaRPr lang="ko-KR" altLang="en-US" sz="8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35E8EF3-F9B5-48E0-A85F-FEAFD2D46BA5}"/>
              </a:ext>
            </a:extLst>
          </p:cNvPr>
          <p:cNvSpPr/>
          <p:nvPr/>
        </p:nvSpPr>
        <p:spPr>
          <a:xfrm>
            <a:off x="5162353" y="1698148"/>
            <a:ext cx="137366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외래키</a:t>
            </a:r>
            <a:r>
              <a:rPr lang="ko-KR" altLang="en-US" sz="800" dirty="0"/>
              <a:t> </a:t>
            </a:r>
            <a:r>
              <a:rPr lang="en-US" altLang="ko-KR" sz="800" dirty="0"/>
              <a:t>: SOP ID</a:t>
            </a:r>
            <a:endParaRPr lang="ko-KR" altLang="en-US" sz="8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4E12C1C-F340-433E-A3FE-B588916540B6}"/>
              </a:ext>
            </a:extLst>
          </p:cNvPr>
          <p:cNvSpPr/>
          <p:nvPr/>
        </p:nvSpPr>
        <p:spPr>
          <a:xfrm>
            <a:off x="515242" y="980486"/>
            <a:ext cx="38171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SOP</a:t>
            </a:r>
            <a:r>
              <a:rPr lang="ko-KR" altLang="en-US" sz="800" dirty="0"/>
              <a:t>와 </a:t>
            </a:r>
            <a:r>
              <a:rPr lang="en-US" altLang="ko-KR" sz="800" dirty="0"/>
              <a:t>RD</a:t>
            </a:r>
            <a:r>
              <a:rPr lang="ko-KR" altLang="en-US" sz="800" dirty="0"/>
              <a:t>는 같은 </a:t>
            </a:r>
            <a:r>
              <a:rPr lang="en-US" altLang="ko-KR" sz="800" dirty="0"/>
              <a:t>Table</a:t>
            </a:r>
            <a:r>
              <a:rPr lang="ko-KR" altLang="en-US" sz="800" dirty="0"/>
              <a:t>을 사용하며 </a:t>
            </a:r>
            <a:r>
              <a:rPr lang="en-US" altLang="ko-KR" sz="800" dirty="0"/>
              <a:t>Type</a:t>
            </a:r>
            <a:r>
              <a:rPr lang="ko-KR" altLang="en-US" sz="800" dirty="0"/>
              <a:t>으로 구분한다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8738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65460-2AE5-48E0-BA8B-D0842D9C2E90}"/>
              </a:ext>
            </a:extLst>
          </p:cNvPr>
          <p:cNvSpPr txBox="1"/>
          <p:nvPr/>
        </p:nvSpPr>
        <p:spPr>
          <a:xfrm>
            <a:off x="528506" y="981513"/>
            <a:ext cx="1088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Deviation Report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일반적인 작동</a:t>
            </a:r>
            <a:r>
              <a:rPr lang="en-US" altLang="ko-KR" sz="1400" dirty="0"/>
              <a:t>, </a:t>
            </a:r>
            <a:r>
              <a:rPr lang="ko-KR" altLang="en-US" sz="1400" dirty="0"/>
              <a:t>제조</a:t>
            </a:r>
            <a:r>
              <a:rPr lang="en-US" altLang="ko-KR" sz="1400" dirty="0"/>
              <a:t>, </a:t>
            </a:r>
            <a:r>
              <a:rPr lang="ko-KR" altLang="en-US" sz="1400" dirty="0"/>
              <a:t>포장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지침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결과 또는 절차에 대한 </a:t>
            </a:r>
            <a:r>
              <a:rPr lang="ko-KR" altLang="en-US" sz="1400" dirty="0">
                <a:highlight>
                  <a:srgbClr val="FFFF00"/>
                </a:highlight>
              </a:rPr>
              <a:t>예외를 일시적으로 수정</a:t>
            </a:r>
            <a:r>
              <a:rPr lang="ko-KR" altLang="en-US" sz="1400" dirty="0"/>
              <a:t>하거나 </a:t>
            </a:r>
            <a:r>
              <a:rPr lang="ko-KR" altLang="en-US" sz="1400" dirty="0">
                <a:highlight>
                  <a:srgbClr val="FFFF00"/>
                </a:highlight>
              </a:rPr>
              <a:t>문서화</a:t>
            </a:r>
            <a:r>
              <a:rPr lang="ko-KR" altLang="en-US" sz="1400" dirty="0"/>
              <a:t>하기 위해 </a:t>
            </a:r>
            <a:r>
              <a:rPr lang="ko-KR" altLang="en-US" sz="1400" dirty="0">
                <a:highlight>
                  <a:srgbClr val="FFFF00"/>
                </a:highlight>
              </a:rPr>
              <a:t>승인</a:t>
            </a:r>
            <a:r>
              <a:rPr lang="ko-KR" altLang="en-US" sz="1400" dirty="0"/>
              <a:t>을 얻는 데 사용되는 보고서를 의미합니다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교육을 못 들었을 경우 </a:t>
            </a:r>
            <a:r>
              <a:rPr lang="en-US" altLang="ko-KR" sz="1400" dirty="0"/>
              <a:t>Deviation</a:t>
            </a:r>
            <a:r>
              <a:rPr lang="ko-KR" altLang="en-US" sz="1400" dirty="0"/>
              <a:t>의 상태로 빠지게 되며 </a:t>
            </a:r>
            <a:r>
              <a:rPr lang="en-US" altLang="ko-KR" sz="1400" dirty="0"/>
              <a:t>-&gt; Deviation Report</a:t>
            </a:r>
            <a:r>
              <a:rPr lang="ko-KR" altLang="en-US" sz="1400" dirty="0"/>
              <a:t> 양식으로 기안을 올려 승인 받은 후 교육을 들을 수 있다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0387-E6E3-4C4C-9265-FB93586F404E}"/>
              </a:ext>
            </a:extLst>
          </p:cNvPr>
          <p:cNvSpPr txBox="1"/>
          <p:nvPr/>
        </p:nvSpPr>
        <p:spPr>
          <a:xfrm>
            <a:off x="528506" y="2457975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Effective SOP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/>
              <a:t>SOP</a:t>
            </a:r>
            <a:r>
              <a:rPr lang="ko-KR" altLang="en-US" sz="1400" dirty="0"/>
              <a:t>로 이미 사용자들이 해당 </a:t>
            </a:r>
            <a:r>
              <a:rPr lang="en-US" altLang="ko-KR" sz="1400" dirty="0"/>
              <a:t>SOP</a:t>
            </a:r>
            <a:r>
              <a:rPr lang="ko-KR" altLang="en-US" sz="1400" dirty="0"/>
              <a:t>를 숙지를 다한 유효한 </a:t>
            </a:r>
            <a:r>
              <a:rPr lang="en-US" altLang="ko-KR" sz="1400" dirty="0"/>
              <a:t>SOP</a:t>
            </a:r>
            <a:r>
              <a:rPr lang="ko-KR" altLang="en-US" sz="1400" dirty="0"/>
              <a:t>를 의미한다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51EC-1F1D-45C3-9D96-F9334B07C4C3}"/>
              </a:ext>
            </a:extLst>
          </p:cNvPr>
          <p:cNvSpPr txBox="1"/>
          <p:nvPr/>
        </p:nvSpPr>
        <p:spPr>
          <a:xfrm>
            <a:off x="528506" y="3288106"/>
            <a:ext cx="108889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Approved SOP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승인된 </a:t>
            </a:r>
            <a:r>
              <a:rPr lang="en-US" altLang="ko-KR" sz="1400" dirty="0"/>
              <a:t>SOP</a:t>
            </a:r>
            <a:r>
              <a:rPr lang="ko-KR" altLang="en-US" sz="1400" dirty="0"/>
              <a:t>로 해당 </a:t>
            </a:r>
            <a:r>
              <a:rPr lang="en-US" altLang="ko-KR" sz="1400" dirty="0"/>
              <a:t>SOP</a:t>
            </a:r>
            <a:r>
              <a:rPr lang="ko-KR" altLang="en-US" sz="1400" dirty="0"/>
              <a:t>를 들어야 하는 사용자들은 해당 </a:t>
            </a:r>
            <a:r>
              <a:rPr lang="en-US" altLang="ko-KR" sz="1400" dirty="0"/>
              <a:t>SOP</a:t>
            </a:r>
            <a:r>
              <a:rPr lang="ko-KR" altLang="en-US" sz="1400" dirty="0"/>
              <a:t>를 숙지해야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Effective</a:t>
            </a:r>
            <a:r>
              <a:rPr lang="ko-KR" altLang="en-US" sz="1400" dirty="0"/>
              <a:t> </a:t>
            </a:r>
            <a:r>
              <a:rPr lang="en-US" altLang="ko-KR" sz="1400" dirty="0"/>
              <a:t>SOP</a:t>
            </a:r>
            <a:r>
              <a:rPr lang="ko-KR" altLang="en-US" sz="1400" dirty="0"/>
              <a:t>로 지정된 날짜 전에 사용자들은 들어야 하며 듣지 않으면 </a:t>
            </a:r>
            <a:r>
              <a:rPr lang="en-US" altLang="ko-KR" sz="1400" dirty="0"/>
              <a:t>Deviation </a:t>
            </a:r>
            <a:r>
              <a:rPr lang="ko-KR" altLang="en-US" sz="1400" dirty="0"/>
              <a:t>상태가 된다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675E8-DF90-496A-A015-A100FF65351C}"/>
              </a:ext>
            </a:extLst>
          </p:cNvPr>
          <p:cNvSpPr txBox="1"/>
          <p:nvPr/>
        </p:nvSpPr>
        <p:spPr>
          <a:xfrm>
            <a:off x="528506" y="5340360"/>
            <a:ext cx="10888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Retirement SOP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대체된 </a:t>
            </a:r>
            <a:r>
              <a:rPr lang="en-US" altLang="ko-KR" sz="1400" dirty="0" err="1"/>
              <a:t>Suppersded</a:t>
            </a:r>
            <a:r>
              <a:rPr lang="en-US" altLang="ko-KR" sz="1400" dirty="0"/>
              <a:t> SOP</a:t>
            </a:r>
            <a:r>
              <a:rPr lang="ko-KR" altLang="en-US" sz="1400" dirty="0"/>
              <a:t>상태로 만들기 위해 요청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기안</a:t>
            </a:r>
            <a:r>
              <a:rPr lang="en-US" altLang="ko-KR" sz="1400" dirty="0"/>
              <a:t>(Retirement Form)</a:t>
            </a:r>
            <a:r>
              <a:rPr lang="ko-KR" altLang="en-US" sz="1400" dirty="0"/>
              <a:t>으로 요청가능 하며  승인된 </a:t>
            </a:r>
            <a:r>
              <a:rPr lang="en-US" altLang="ko-KR" sz="1400" dirty="0"/>
              <a:t>Retirement SOP</a:t>
            </a:r>
            <a:r>
              <a:rPr lang="ko-KR" altLang="en-US" sz="1400" dirty="0"/>
              <a:t>는 관리자가 </a:t>
            </a:r>
            <a:r>
              <a:rPr lang="en-US" altLang="ko-KR" sz="1400" dirty="0"/>
              <a:t>Retirement Date</a:t>
            </a:r>
            <a:r>
              <a:rPr lang="ko-KR" altLang="en-US" sz="1400" dirty="0"/>
              <a:t>를 입력하여 해당 날짜가 되면 </a:t>
            </a:r>
            <a:r>
              <a:rPr lang="en-US" altLang="ko-KR" sz="1400" dirty="0"/>
              <a:t>Superseded SOP</a:t>
            </a:r>
            <a:r>
              <a:rPr lang="ko-KR" altLang="en-US" sz="1400" dirty="0"/>
              <a:t> 상태가 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3338A-3EC6-491C-90E4-05B28AD970BA}"/>
              </a:ext>
            </a:extLst>
          </p:cNvPr>
          <p:cNvSpPr txBox="1"/>
          <p:nvPr/>
        </p:nvSpPr>
        <p:spPr>
          <a:xfrm>
            <a:off x="528506" y="4344929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Superseded SOP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대체된 </a:t>
            </a:r>
            <a:r>
              <a:rPr lang="en-US" altLang="ko-KR" sz="1400" dirty="0"/>
              <a:t>Superseded SOP</a:t>
            </a:r>
            <a:r>
              <a:rPr lang="ko-KR" altLang="en-US" sz="1400" dirty="0"/>
              <a:t>를 뜻한다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95587-5041-4103-9BE6-0E0713ECA0A9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관련 용어 정리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8695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65460-2AE5-48E0-BA8B-D0842D9C2E90}"/>
              </a:ext>
            </a:extLst>
          </p:cNvPr>
          <p:cNvSpPr txBox="1"/>
          <p:nvPr/>
        </p:nvSpPr>
        <p:spPr>
          <a:xfrm>
            <a:off x="486561" y="1124126"/>
            <a:ext cx="108889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Deviation Report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일반적인 작동</a:t>
            </a:r>
            <a:r>
              <a:rPr lang="en-US" altLang="ko-KR" sz="1400" dirty="0"/>
              <a:t>, </a:t>
            </a:r>
            <a:r>
              <a:rPr lang="ko-KR" altLang="en-US" sz="1400" dirty="0"/>
              <a:t>제조</a:t>
            </a:r>
            <a:r>
              <a:rPr lang="en-US" altLang="ko-KR" sz="1400" dirty="0"/>
              <a:t>, </a:t>
            </a:r>
            <a:r>
              <a:rPr lang="ko-KR" altLang="en-US" sz="1400" dirty="0"/>
              <a:t>포장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지침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결과 또는 절차에 대한 </a:t>
            </a:r>
            <a:r>
              <a:rPr lang="ko-KR" altLang="en-US" sz="1400" dirty="0">
                <a:highlight>
                  <a:srgbClr val="FFFF00"/>
                </a:highlight>
              </a:rPr>
              <a:t>예외를 일시적으로 수정</a:t>
            </a:r>
            <a:r>
              <a:rPr lang="ko-KR" altLang="en-US" sz="1400" dirty="0"/>
              <a:t>하거나 </a:t>
            </a:r>
            <a:r>
              <a:rPr lang="ko-KR" altLang="en-US" sz="1400" dirty="0">
                <a:highlight>
                  <a:srgbClr val="FFFF00"/>
                </a:highlight>
              </a:rPr>
              <a:t>문서화</a:t>
            </a:r>
            <a:r>
              <a:rPr lang="ko-KR" altLang="en-US" sz="1400" dirty="0"/>
              <a:t>하기 위해 </a:t>
            </a:r>
            <a:r>
              <a:rPr lang="ko-KR" altLang="en-US" sz="1400" dirty="0">
                <a:highlight>
                  <a:srgbClr val="FFFF00"/>
                </a:highlight>
              </a:rPr>
              <a:t>승인</a:t>
            </a:r>
            <a:r>
              <a:rPr lang="ko-KR" altLang="en-US" sz="1400" dirty="0"/>
              <a:t>을 얻는 데 사용되는 보고서를 의미합니다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교육을 못 들었을 경우 </a:t>
            </a:r>
            <a:r>
              <a:rPr lang="en-US" altLang="ko-KR" sz="1400" dirty="0"/>
              <a:t>Deviation</a:t>
            </a:r>
            <a:r>
              <a:rPr lang="ko-KR" altLang="en-US" sz="1400" dirty="0"/>
              <a:t>의 상태로 빠지게 되며 </a:t>
            </a:r>
            <a:r>
              <a:rPr lang="en-US" altLang="ko-KR" sz="1400" dirty="0"/>
              <a:t>-&gt; Deviation Report</a:t>
            </a:r>
            <a:r>
              <a:rPr lang="ko-KR" altLang="en-US" sz="1400" dirty="0"/>
              <a:t> 양식으로 기안을 올려 승인 받은 후 교육을 들을 수 있다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0387-E6E3-4C4C-9265-FB93586F404E}"/>
              </a:ext>
            </a:extLst>
          </p:cNvPr>
          <p:cNvSpPr txBox="1"/>
          <p:nvPr/>
        </p:nvSpPr>
        <p:spPr>
          <a:xfrm>
            <a:off x="486561" y="2600588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&amp; RD Request Form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/>
              <a:t>SOP</a:t>
            </a:r>
            <a:r>
              <a:rPr lang="ko-KR" altLang="en-US" sz="1400" dirty="0"/>
              <a:t>로 이미 사용자들이 해당 </a:t>
            </a:r>
            <a:r>
              <a:rPr lang="en-US" altLang="ko-KR" sz="1400" dirty="0"/>
              <a:t>SOP</a:t>
            </a:r>
            <a:r>
              <a:rPr lang="ko-KR" altLang="en-US" sz="1400" dirty="0"/>
              <a:t>를 숙지를 다한 </a:t>
            </a:r>
            <a:r>
              <a:rPr lang="en-US" altLang="ko-KR" sz="1400" dirty="0"/>
              <a:t>SOP</a:t>
            </a:r>
            <a:r>
              <a:rPr lang="ko-KR" altLang="en-US" sz="1400" dirty="0"/>
              <a:t>를 의미한다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51EC-1F1D-45C3-9D96-F9334B07C4C3}"/>
              </a:ext>
            </a:extLst>
          </p:cNvPr>
          <p:cNvSpPr txBox="1"/>
          <p:nvPr/>
        </p:nvSpPr>
        <p:spPr>
          <a:xfrm>
            <a:off x="486561" y="3430719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Waiver Request and Approval Form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SOP </a:t>
            </a:r>
            <a:r>
              <a:rPr lang="ko-KR" altLang="en-US" sz="1400" dirty="0"/>
              <a:t>절차대로 진행하지 못하는 사유에 대해서 기안서를 올릴 수 있으며 </a:t>
            </a:r>
            <a:r>
              <a:rPr lang="en-US" altLang="ko-KR" sz="1400" dirty="0"/>
              <a:t>[</a:t>
            </a:r>
            <a:r>
              <a:rPr lang="ko-KR" altLang="en-US" sz="1400" dirty="0"/>
              <a:t>관리자 화면 </a:t>
            </a:r>
            <a:r>
              <a:rPr lang="en-US" altLang="ko-KR" sz="1400" dirty="0"/>
              <a:t>: </a:t>
            </a:r>
            <a:r>
              <a:rPr lang="ko-KR" altLang="en-US" sz="1400" dirty="0"/>
              <a:t>전자결재</a:t>
            </a:r>
            <a:r>
              <a:rPr lang="en-US" altLang="ko-KR" sz="1400" dirty="0"/>
              <a:t>&gt;</a:t>
            </a:r>
            <a:r>
              <a:rPr lang="ko-KR" altLang="en-US" sz="1400" dirty="0"/>
              <a:t>기안함</a:t>
            </a:r>
            <a:r>
              <a:rPr lang="en-US" altLang="ko-KR" sz="1400" dirty="0"/>
              <a:t>]</a:t>
            </a:r>
            <a:r>
              <a:rPr lang="ko-KR" altLang="en-US" sz="1400" dirty="0"/>
              <a:t>에서 확인 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3338A-3EC6-491C-90E4-05B28AD970BA}"/>
              </a:ext>
            </a:extLst>
          </p:cNvPr>
          <p:cNvSpPr txBox="1"/>
          <p:nvPr/>
        </p:nvSpPr>
        <p:spPr>
          <a:xfrm>
            <a:off x="486561" y="4487542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&amp; RD Retirement Form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대체된 </a:t>
            </a:r>
            <a:r>
              <a:rPr lang="en-US" altLang="ko-KR" sz="1400" dirty="0"/>
              <a:t>Superseded SOP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일컸는다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1C1C3-3E8E-4B08-BC48-AC4C429CFC59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기안 관련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38606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F7A44-FDD8-41E0-A673-22A5A305D3E1}"/>
              </a:ext>
            </a:extLst>
          </p:cNvPr>
          <p:cNvSpPr txBox="1"/>
          <p:nvPr/>
        </p:nvSpPr>
        <p:spPr>
          <a:xfrm>
            <a:off x="503339" y="251671"/>
            <a:ext cx="1088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LMS Job </a:t>
            </a:r>
            <a:r>
              <a:rPr lang="en-US" altLang="ko-KR" b="1" dirty="0" err="1"/>
              <a:t>Discription</a:t>
            </a:r>
            <a:r>
              <a:rPr lang="en-US" altLang="ko-KR" b="1" dirty="0"/>
              <a:t> </a:t>
            </a:r>
            <a:r>
              <a:rPr lang="ko-KR" altLang="en-US" b="1" dirty="0"/>
              <a:t>업무 흐름도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팀장이 직무 팀원에게 직무 배정 </a:t>
            </a:r>
            <a:r>
              <a:rPr lang="en-US" altLang="ko-KR" sz="1400" dirty="0"/>
              <a:t>-&gt; </a:t>
            </a:r>
            <a:r>
              <a:rPr lang="ko-KR" altLang="en-US" sz="1400" dirty="0"/>
              <a:t>팀원은 </a:t>
            </a:r>
            <a:r>
              <a:rPr lang="en-US" altLang="ko-KR" sz="1400" dirty="0"/>
              <a:t>Agree -&gt; </a:t>
            </a:r>
            <a:r>
              <a:rPr lang="ko-KR" altLang="en-US" sz="1400" dirty="0"/>
              <a:t>팀장은 </a:t>
            </a:r>
            <a:r>
              <a:rPr lang="en-US" altLang="ko-KR" sz="1400" dirty="0" err="1"/>
              <a:t>Approbal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2D107-F249-4DB8-A91C-A1165271F9A6}"/>
              </a:ext>
            </a:extLst>
          </p:cNvPr>
          <p:cNvSpPr/>
          <p:nvPr/>
        </p:nvSpPr>
        <p:spPr>
          <a:xfrm>
            <a:off x="609601" y="1967755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팀장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22EA96-8B92-4AA5-9CC9-2C2ADD5DD45A}"/>
              </a:ext>
            </a:extLst>
          </p:cNvPr>
          <p:cNvCxnSpPr>
            <a:stCxn id="5" idx="3"/>
          </p:cNvCxnSpPr>
          <p:nvPr/>
        </p:nvCxnSpPr>
        <p:spPr>
          <a:xfrm flipV="1">
            <a:off x="1577790" y="2075331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32195-C924-4EFC-A4D7-3E7120FA19E3}"/>
              </a:ext>
            </a:extLst>
          </p:cNvPr>
          <p:cNvSpPr/>
          <p:nvPr/>
        </p:nvSpPr>
        <p:spPr>
          <a:xfrm>
            <a:off x="3236261" y="1981200"/>
            <a:ext cx="4401668" cy="343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D:\UploadFiles\dtnc\lms\upload\binder\jd : </a:t>
            </a:r>
            <a:r>
              <a:rPr lang="ko-KR" altLang="en-US" sz="800" dirty="0">
                <a:solidFill>
                  <a:schemeClr val="tx1"/>
                </a:solidFill>
              </a:rPr>
              <a:t>폴더에 특정이름으로 파일 복사된다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원복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이때 </a:t>
            </a:r>
            <a:r>
              <a:rPr lang="en-US" altLang="ko-KR" sz="800" dirty="0">
                <a:solidFill>
                  <a:schemeClr val="tx1"/>
                </a:solidFill>
              </a:rPr>
              <a:t>Job Title</a:t>
            </a:r>
            <a:r>
              <a:rPr lang="ko-KR" altLang="en-US" sz="800" dirty="0">
                <a:solidFill>
                  <a:schemeClr val="tx1"/>
                </a:solidFill>
              </a:rPr>
              <a:t>을 불러온다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6B772CC-AD46-430A-9FF5-AAA2FC1A28AE}"/>
              </a:ext>
            </a:extLst>
          </p:cNvPr>
          <p:cNvSpPr/>
          <p:nvPr/>
        </p:nvSpPr>
        <p:spPr>
          <a:xfrm>
            <a:off x="1900519" y="1931895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팀원에게 </a:t>
            </a:r>
            <a:r>
              <a:rPr lang="en-US" altLang="ko-KR" sz="800" dirty="0"/>
              <a:t>JD Assign</a:t>
            </a:r>
            <a:endParaRPr lang="ko-KR" altLang="en-US" sz="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26C5F9-3AAA-4C2A-A894-55B372336D07}"/>
              </a:ext>
            </a:extLst>
          </p:cNvPr>
          <p:cNvCxnSpPr/>
          <p:nvPr/>
        </p:nvCxnSpPr>
        <p:spPr>
          <a:xfrm flipV="1">
            <a:off x="2913532" y="2093259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C9A17F-BBF9-41EB-AE84-90598A6E75B7}"/>
              </a:ext>
            </a:extLst>
          </p:cNvPr>
          <p:cNvSpPr/>
          <p:nvPr/>
        </p:nvSpPr>
        <p:spPr>
          <a:xfrm>
            <a:off x="609601" y="3119720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팀원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ABEF12-3F46-4908-B029-3ECF9C056D1E}"/>
              </a:ext>
            </a:extLst>
          </p:cNvPr>
          <p:cNvCxnSpPr>
            <a:stCxn id="19" idx="3"/>
          </p:cNvCxnSpPr>
          <p:nvPr/>
        </p:nvCxnSpPr>
        <p:spPr>
          <a:xfrm flipV="1">
            <a:off x="1577790" y="322729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36F45BD-C8A6-49F6-81D8-1B21BCFF75EB}"/>
              </a:ext>
            </a:extLst>
          </p:cNvPr>
          <p:cNvSpPr/>
          <p:nvPr/>
        </p:nvSpPr>
        <p:spPr>
          <a:xfrm>
            <a:off x="1900519" y="3083860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JD</a:t>
            </a:r>
            <a:r>
              <a:rPr lang="ko-KR" altLang="en-US" sz="800" dirty="0"/>
              <a:t> </a:t>
            </a:r>
            <a:r>
              <a:rPr lang="en-US" altLang="ko-KR" sz="800" dirty="0"/>
              <a:t>Agree</a:t>
            </a:r>
            <a:endParaRPr lang="ko-KR" altLang="en-US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10DB54-DB12-442E-85C4-4D10CF4C0294}"/>
              </a:ext>
            </a:extLst>
          </p:cNvPr>
          <p:cNvSpPr/>
          <p:nvPr/>
        </p:nvSpPr>
        <p:spPr>
          <a:xfrm>
            <a:off x="609601" y="441512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팀장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0E8BBE-A0A5-42CE-9B11-7FC7BD84E527}"/>
              </a:ext>
            </a:extLst>
          </p:cNvPr>
          <p:cNvCxnSpPr/>
          <p:nvPr/>
        </p:nvCxnSpPr>
        <p:spPr>
          <a:xfrm flipV="1">
            <a:off x="1577790" y="451373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AB1CD8-D4FF-45D5-B6EC-147AFCBB2F7B}"/>
              </a:ext>
            </a:extLst>
          </p:cNvPr>
          <p:cNvSpPr/>
          <p:nvPr/>
        </p:nvSpPr>
        <p:spPr>
          <a:xfrm>
            <a:off x="5031444" y="4314997"/>
            <a:ext cx="4979890" cy="437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</a:rPr>
              <a:t>D:\UploadFiles\dtnc\binder : </a:t>
            </a:r>
            <a:r>
              <a:rPr lang="ko-KR" altLang="en-US" sz="800" dirty="0">
                <a:solidFill>
                  <a:schemeClr val="tx1"/>
                </a:solidFill>
              </a:rPr>
              <a:t>폴더에 </a:t>
            </a:r>
            <a:r>
              <a:rPr lang="en-US" altLang="ko-KR" sz="800" dirty="0">
                <a:solidFill>
                  <a:schemeClr val="tx1"/>
                </a:solidFill>
              </a:rPr>
              <a:t>PDF</a:t>
            </a:r>
            <a:r>
              <a:rPr lang="ko-KR" altLang="en-US" sz="800" dirty="0">
                <a:solidFill>
                  <a:schemeClr val="tx1"/>
                </a:solidFill>
              </a:rPr>
              <a:t>와 워드파일 생성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임시 워드파일도 생성됨 포맷 임시 양식임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0D3A7BC-2712-4E62-B704-3212BB2A4608}"/>
              </a:ext>
            </a:extLst>
          </p:cNvPr>
          <p:cNvSpPr/>
          <p:nvPr/>
        </p:nvSpPr>
        <p:spPr>
          <a:xfrm>
            <a:off x="1900519" y="437029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Approval</a:t>
            </a:r>
            <a:endParaRPr lang="ko-KR" altLang="en-US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688E14-996B-4359-864C-97D5674C410B}"/>
              </a:ext>
            </a:extLst>
          </p:cNvPr>
          <p:cNvCxnSpPr/>
          <p:nvPr/>
        </p:nvCxnSpPr>
        <p:spPr>
          <a:xfrm flipV="1">
            <a:off x="2913532" y="4531662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4F25F24-6167-4D81-B3DB-272DD9391E8B}"/>
              </a:ext>
            </a:extLst>
          </p:cNvPr>
          <p:cNvSpPr/>
          <p:nvPr/>
        </p:nvSpPr>
        <p:spPr>
          <a:xfrm>
            <a:off x="829237" y="2459303"/>
            <a:ext cx="528916" cy="437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91508DD-BE9E-41CE-AD32-49341C699C5B}"/>
              </a:ext>
            </a:extLst>
          </p:cNvPr>
          <p:cNvSpPr/>
          <p:nvPr/>
        </p:nvSpPr>
        <p:spPr>
          <a:xfrm>
            <a:off x="829238" y="3566444"/>
            <a:ext cx="528916" cy="437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7A19EAD3-2BDB-41F0-B96C-BB803FAC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4" y="4210737"/>
            <a:ext cx="140745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approvalEmployeeJD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54976D-23BA-417F-9453-50CCF0605535}"/>
              </a:ext>
            </a:extLst>
          </p:cNvPr>
          <p:cNvCxnSpPr/>
          <p:nvPr/>
        </p:nvCxnSpPr>
        <p:spPr>
          <a:xfrm flipV="1">
            <a:off x="4697506" y="451373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748647-3BE9-47B5-A3D4-25FBE9131574}"/>
              </a:ext>
            </a:extLst>
          </p:cNvPr>
          <p:cNvSpPr txBox="1"/>
          <p:nvPr/>
        </p:nvSpPr>
        <p:spPr>
          <a:xfrm>
            <a:off x="-735571" y="10162898"/>
            <a:ext cx="1797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username </a:t>
            </a:r>
            <a:r>
              <a:rPr lang="en-US" altLang="ko-KR" dirty="0" err="1"/>
              <a:t>username</a:t>
            </a:r>
            <a:endParaRPr lang="en-US" altLang="ko-KR" dirty="0"/>
          </a:p>
          <a:p>
            <a:r>
              <a:rPr lang="en-US" altLang="ko-KR" dirty="0" err="1"/>
              <a:t>assignDate</a:t>
            </a:r>
            <a:r>
              <a:rPr lang="en-US" altLang="ko-KR" dirty="0"/>
              <a:t> </a:t>
            </a:r>
            <a:r>
              <a:rPr lang="en-US" altLang="ko-KR" dirty="0" err="1"/>
              <a:t>AssignDate</a:t>
            </a:r>
            <a:endParaRPr lang="en-US" altLang="ko-KR" dirty="0"/>
          </a:p>
          <a:p>
            <a:r>
              <a:rPr lang="en-US" altLang="ko-KR" dirty="0" err="1"/>
              <a:t>jdVerId</a:t>
            </a:r>
            <a:r>
              <a:rPr lang="en-US" altLang="ko-KR" dirty="0"/>
              <a:t> jobDescriptionVersion.id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CF6C727B-2C92-40E5-A087-FF222598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154" y="1593029"/>
            <a:ext cx="182431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="@{/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jd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94392-6DAE-45E2-A852-FE3865A7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4" y="5069328"/>
            <a:ext cx="49798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generateReport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JobDescriptionSign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jobDescriptionSign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jdInputStream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userJobDescriptionId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&lt;- </a:t>
            </a:r>
            <a:r>
              <a:rPr kumimoji="0" lang="ko-KR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양식포맷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변경됨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0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7F7D3-84AC-4094-89F6-E87AFE1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Data JPA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65475-FACA-4871-8A84-EB81B641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ppleSDGothicNeo-Bold"/>
              </a:rPr>
              <a:t>쿼리 메소드 필터 조건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스프링 데이터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JPA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공식 문서 참고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: (</a:t>
            </a:r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https://docs.spring.io/spring-data/jpa/docs/current/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reference/html/#jpa.query-methods.query-creation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)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ppleSDGothicNeo-Bold"/>
              </a:rPr>
              <a:t>스프링 데이터 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venirNext-Bold"/>
              </a:rPr>
              <a:t>JPA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ppleSDGothicNeo-Bold"/>
              </a:rPr>
              <a:t>가 제공하는 쿼리 메소드 기능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조회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: find…By ,read…By ,query…By get…By,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https://docs.spring.io/spring-data/jpa/docs/current/reference/html/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#repositories.query-methods.query-creation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예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:)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findHelloBy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처럼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...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에 식별하기 위한 내용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설명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이 들어가도 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COUNT: count…By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반환타입 </a:t>
            </a:r>
            <a:r>
              <a:rPr lang="en-US" altLang="ko-KR" sz="1800" b="0" i="0" u="none" strike="noStrike" baseline="0" dirty="0">
                <a:solidFill>
                  <a:srgbClr val="242424"/>
                </a:solidFill>
                <a:latin typeface="Menlo-Regular"/>
              </a:rPr>
              <a:t>long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EXISTS: exists…By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반환타입 </a:t>
            </a:r>
            <a:r>
              <a:rPr lang="en-US" altLang="ko-KR" sz="1800" b="0" i="0" u="none" strike="noStrike" baseline="0" dirty="0" err="1">
                <a:solidFill>
                  <a:srgbClr val="242424"/>
                </a:solidFill>
                <a:latin typeface="Menlo-Regular"/>
              </a:rPr>
              <a:t>boolean</a:t>
            </a:r>
            <a:endParaRPr lang="en-US" altLang="ko-KR" sz="1800" b="0" i="0" u="none" strike="noStrike" baseline="0" dirty="0">
              <a:solidFill>
                <a:srgbClr val="242424"/>
              </a:solidFill>
              <a:latin typeface="Menlo-Regular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삭제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: delete…By, remove…By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ppleSDGothicNeo-Regular"/>
              </a:rPr>
              <a:t>반환타입 </a:t>
            </a:r>
            <a:r>
              <a:rPr lang="en-US" altLang="ko-KR" sz="1800" b="0" i="0" u="none" strike="noStrike" baseline="0" dirty="0">
                <a:solidFill>
                  <a:srgbClr val="242424"/>
                </a:solidFill>
                <a:latin typeface="Menlo-Regular"/>
              </a:rPr>
              <a:t>long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DISTINCT: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findDistinct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findMemberDistinctBy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AvenirNext-Regular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LIMIT: findFirst3,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findFirst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venirNext-Regular"/>
              </a:rPr>
              <a:t>findTop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venirNext-Regular"/>
              </a:rPr>
              <a:t>, findTop3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https://docs.spring.io/spring-data/jpa/docs/current/reference/html/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DE4C4F"/>
                </a:solidFill>
                <a:latin typeface="AvenirNext-Regular"/>
              </a:rPr>
              <a:t>#repositories.limit-query-result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58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7C60B-D875-4F44-A84B-6474FBEF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문의사항 정리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757BAE-639C-4A3A-99FA-5AF678356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9340"/>
            <a:ext cx="572968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mail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smtp.gmail.com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587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protocol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smtp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safesoft.dev@gmail.com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en-US" altLang="ko-KR" sz="1600" dirty="0" err="1">
                <a:solidFill>
                  <a:srgbClr val="A9B7C6"/>
                </a:solidFill>
                <a:latin typeface="Arial Unicode MS"/>
                <a:ea typeface="JetBrains Mono"/>
              </a:rPr>
              <a:t>sa</a:t>
            </a:r>
            <a:r>
              <a:rPr lang="en-US" altLang="ko-KR" sz="1600" dirty="0">
                <a:solidFill>
                  <a:srgbClr val="A9B7C6"/>
                </a:solidFill>
                <a:latin typeface="Arial Unicode MS"/>
                <a:ea typeface="JetBrains Mono"/>
              </a:rPr>
              <a:t>********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4BF13-C472-4179-A1B9-408B1B744CCE}"/>
              </a:ext>
            </a:extLst>
          </p:cNvPr>
          <p:cNvSpPr txBox="1"/>
          <p:nvPr/>
        </p:nvSpPr>
        <p:spPr>
          <a:xfrm>
            <a:off x="906011" y="14056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 메일 담당자</a:t>
            </a:r>
          </a:p>
        </p:txBody>
      </p:sp>
    </p:spTree>
    <p:extLst>
      <p:ext uri="{BB962C8B-B14F-4D97-AF65-F5344CB8AC3E}">
        <p14:creationId xmlns:p14="http://schemas.microsoft.com/office/powerpoint/2010/main" val="402873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FB6359C-3F49-4CC9-B60E-BE098C049C61}"/>
              </a:ext>
            </a:extLst>
          </p:cNvPr>
          <p:cNvSpPr/>
          <p:nvPr/>
        </p:nvSpPr>
        <p:spPr>
          <a:xfrm>
            <a:off x="9252361" y="117045"/>
            <a:ext cx="2788637" cy="2135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C80FFA-4C49-4F32-8EF7-039A3A6B62CE}"/>
              </a:ext>
            </a:extLst>
          </p:cNvPr>
          <p:cNvSpPr/>
          <p:nvPr/>
        </p:nvSpPr>
        <p:spPr>
          <a:xfrm>
            <a:off x="151002" y="704675"/>
            <a:ext cx="4430745" cy="5900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관리자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B39CC8-2DB6-4C18-BF50-2B9242D80A03}"/>
              </a:ext>
            </a:extLst>
          </p:cNvPr>
          <p:cNvSpPr/>
          <p:nvPr/>
        </p:nvSpPr>
        <p:spPr>
          <a:xfrm>
            <a:off x="260059" y="906011"/>
            <a:ext cx="2228431" cy="5545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일반유저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0370FA-E582-4762-BB91-795ECDE93915}"/>
              </a:ext>
            </a:extLst>
          </p:cNvPr>
          <p:cNvSpPr/>
          <p:nvPr/>
        </p:nvSpPr>
        <p:spPr>
          <a:xfrm>
            <a:off x="4722941" y="168396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Development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5AA812-4737-4468-A3F7-4FA315199C2F}"/>
              </a:ext>
            </a:extLst>
          </p:cNvPr>
          <p:cNvCxnSpPr>
            <a:stCxn id="4" idx="3"/>
          </p:cNvCxnSpPr>
          <p:nvPr/>
        </p:nvCxnSpPr>
        <p:spPr>
          <a:xfrm flipV="1">
            <a:off x="5691130" y="179153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187583-7752-4C3E-9566-61D0F7523B3F}"/>
              </a:ext>
            </a:extLst>
          </p:cNvPr>
          <p:cNvSpPr/>
          <p:nvPr/>
        </p:nvSpPr>
        <p:spPr>
          <a:xfrm>
            <a:off x="7349601" y="169740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818D1B-0025-419C-87F4-1C4B9B8397F4}"/>
              </a:ext>
            </a:extLst>
          </p:cNvPr>
          <p:cNvSpPr/>
          <p:nvPr/>
        </p:nvSpPr>
        <p:spPr>
          <a:xfrm>
            <a:off x="6013859" y="164810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3F3550-DD62-44A4-A1D0-8EB17090DCB1}"/>
              </a:ext>
            </a:extLst>
          </p:cNvPr>
          <p:cNvCxnSpPr/>
          <p:nvPr/>
        </p:nvCxnSpPr>
        <p:spPr>
          <a:xfrm flipV="1">
            <a:off x="7026872" y="180946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4D2E75-20BA-4F75-A998-DF84B1532B85}"/>
              </a:ext>
            </a:extLst>
          </p:cNvPr>
          <p:cNvSpPr/>
          <p:nvPr/>
        </p:nvSpPr>
        <p:spPr>
          <a:xfrm>
            <a:off x="2801751" y="1404976"/>
            <a:ext cx="1551911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Development </a:t>
            </a:r>
            <a:r>
              <a:rPr lang="ko-KR" altLang="en-US" sz="800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B21522-8C87-4562-8D72-DA98BC215AA8}"/>
              </a:ext>
            </a:extLst>
          </p:cNvPr>
          <p:cNvSpPr/>
          <p:nvPr/>
        </p:nvSpPr>
        <p:spPr>
          <a:xfrm>
            <a:off x="4622087" y="236537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17B26F-1398-40E2-B6E8-A3AA4E52715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90276" y="247295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08F39-A772-4181-9203-B47CAC9D0392}"/>
              </a:ext>
            </a:extLst>
          </p:cNvPr>
          <p:cNvSpPr/>
          <p:nvPr/>
        </p:nvSpPr>
        <p:spPr>
          <a:xfrm>
            <a:off x="7248747" y="2378823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81E53D-4912-41BF-B4BD-99C5AF9D8D56}"/>
              </a:ext>
            </a:extLst>
          </p:cNvPr>
          <p:cNvSpPr/>
          <p:nvPr/>
        </p:nvSpPr>
        <p:spPr>
          <a:xfrm>
            <a:off x="5913005" y="232951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05522E-626E-4C99-9ACA-296D0BA6A3C2}"/>
              </a:ext>
            </a:extLst>
          </p:cNvPr>
          <p:cNvCxnSpPr/>
          <p:nvPr/>
        </p:nvCxnSpPr>
        <p:spPr>
          <a:xfrm flipV="1">
            <a:off x="6926018" y="2490882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1E4DBA-A95C-4FB7-97A5-1660C7BC0949}"/>
              </a:ext>
            </a:extLst>
          </p:cNvPr>
          <p:cNvSpPr/>
          <p:nvPr/>
        </p:nvSpPr>
        <p:spPr>
          <a:xfrm>
            <a:off x="463451" y="2261045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67E064-171D-49E5-B5DF-510E2FBDB247}"/>
              </a:ext>
            </a:extLst>
          </p:cNvPr>
          <p:cNvSpPr/>
          <p:nvPr/>
        </p:nvSpPr>
        <p:spPr>
          <a:xfrm>
            <a:off x="4640018" y="305904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A81DF0-6A7A-4345-8411-11BC2BAB2462}"/>
              </a:ext>
            </a:extLst>
          </p:cNvPr>
          <p:cNvCxnSpPr>
            <a:stCxn id="18" idx="3"/>
          </p:cNvCxnSpPr>
          <p:nvPr/>
        </p:nvCxnSpPr>
        <p:spPr>
          <a:xfrm flipV="1">
            <a:off x="5608207" y="316661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F5FE9-86B3-4FB1-8DDE-2C6225576F4C}"/>
              </a:ext>
            </a:extLst>
          </p:cNvPr>
          <p:cNvSpPr/>
          <p:nvPr/>
        </p:nvSpPr>
        <p:spPr>
          <a:xfrm>
            <a:off x="10854807" y="305455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572DD-F8C2-4F33-B161-D66438366C9D}"/>
              </a:ext>
            </a:extLst>
          </p:cNvPr>
          <p:cNvSpPr/>
          <p:nvPr/>
        </p:nvSpPr>
        <p:spPr>
          <a:xfrm>
            <a:off x="5930936" y="3023181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Edit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49F799-EF14-4BA6-ABF4-D02FDEABEAC0}"/>
              </a:ext>
            </a:extLst>
          </p:cNvPr>
          <p:cNvCxnSpPr/>
          <p:nvPr/>
        </p:nvCxnSpPr>
        <p:spPr>
          <a:xfrm flipV="1">
            <a:off x="6943949" y="318454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9F7F0D-45EC-404A-94D1-BFD20127912F}"/>
              </a:ext>
            </a:extLst>
          </p:cNvPr>
          <p:cNvSpPr/>
          <p:nvPr/>
        </p:nvSpPr>
        <p:spPr>
          <a:xfrm>
            <a:off x="2631925" y="2955944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 </a:t>
            </a:r>
            <a:r>
              <a:rPr lang="ko-KR" altLang="en-US" sz="800" dirty="0"/>
              <a:t>등록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E51901A2-3033-4766-8B5E-1EDBAA30FFCE}"/>
              </a:ext>
            </a:extLst>
          </p:cNvPr>
          <p:cNvSpPr/>
          <p:nvPr/>
        </p:nvSpPr>
        <p:spPr>
          <a:xfrm>
            <a:off x="7307019" y="2895435"/>
            <a:ext cx="1631575" cy="54236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Effictive</a:t>
            </a:r>
            <a:r>
              <a:rPr lang="en-US" altLang="ko-KR" sz="800" dirty="0"/>
              <a:t> Date </a:t>
            </a:r>
            <a:r>
              <a:rPr lang="ko-KR" altLang="en-US" sz="800" dirty="0"/>
              <a:t>입력</a:t>
            </a:r>
            <a:endParaRPr lang="en-US" altLang="ko-KR" sz="800" dirty="0"/>
          </a:p>
          <a:p>
            <a:pPr algn="ctr"/>
            <a:r>
              <a:rPr lang="en-US" altLang="ko-KR" sz="800" dirty="0"/>
              <a:t>(Effective </a:t>
            </a:r>
            <a:r>
              <a:rPr lang="ko-KR" altLang="en-US" sz="800" dirty="0" err="1"/>
              <a:t>날짜기</a:t>
            </a:r>
            <a:r>
              <a:rPr lang="ko-KR" altLang="en-US" sz="800" dirty="0"/>
              <a:t> 되기전에 </a:t>
            </a:r>
            <a:r>
              <a:rPr lang="en-US" altLang="ko-KR" sz="800" dirty="0"/>
              <a:t>SOP</a:t>
            </a:r>
            <a:r>
              <a:rPr lang="ko-KR" altLang="en-US" sz="800" dirty="0"/>
              <a:t>절차서를 </a:t>
            </a:r>
            <a:r>
              <a:rPr lang="ko-KR" altLang="en-US" sz="800" dirty="0" err="1"/>
              <a:t>교육해야한다</a:t>
            </a:r>
            <a:r>
              <a:rPr lang="en-US" altLang="ko-KR" sz="800" dirty="0"/>
              <a:t>.)</a:t>
            </a: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47E1333E-8223-421F-B463-F6F9FBDA5404}"/>
              </a:ext>
            </a:extLst>
          </p:cNvPr>
          <p:cNvSpPr/>
          <p:nvPr/>
        </p:nvSpPr>
        <p:spPr>
          <a:xfrm>
            <a:off x="9317355" y="2796821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B17EEE-D5BC-4EC1-B83C-E40B5A0F6B68}"/>
              </a:ext>
            </a:extLst>
          </p:cNvPr>
          <p:cNvCxnSpPr/>
          <p:nvPr/>
        </p:nvCxnSpPr>
        <p:spPr>
          <a:xfrm flipV="1">
            <a:off x="8938594" y="318454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B0BA86-D590-49CB-8B8A-9F6396C5E133}"/>
              </a:ext>
            </a:extLst>
          </p:cNvPr>
          <p:cNvCxnSpPr/>
          <p:nvPr/>
        </p:nvCxnSpPr>
        <p:spPr>
          <a:xfrm flipV="1">
            <a:off x="10476046" y="316661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FA1FD-7300-4313-87AD-1E19985FC1C9}"/>
              </a:ext>
            </a:extLst>
          </p:cNvPr>
          <p:cNvSpPr/>
          <p:nvPr/>
        </p:nvSpPr>
        <p:spPr>
          <a:xfrm>
            <a:off x="4648983" y="396734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0C5ADE4-D704-45C1-B02C-07165C4B4BCB}"/>
              </a:ext>
            </a:extLst>
          </p:cNvPr>
          <p:cNvCxnSpPr>
            <a:stCxn id="40" idx="3"/>
          </p:cNvCxnSpPr>
          <p:nvPr/>
        </p:nvCxnSpPr>
        <p:spPr>
          <a:xfrm flipV="1">
            <a:off x="5617172" y="407492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F6B6E48-6279-4CEF-87B5-2414283719EC}"/>
              </a:ext>
            </a:extLst>
          </p:cNvPr>
          <p:cNvSpPr/>
          <p:nvPr/>
        </p:nvSpPr>
        <p:spPr>
          <a:xfrm>
            <a:off x="2631925" y="3872600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Effective </a:t>
            </a:r>
            <a:r>
              <a:rPr lang="ko-KR" altLang="en-US" sz="800" dirty="0"/>
              <a:t>등록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2E3A245-57C0-4E2F-A91F-12947183E45B}"/>
              </a:ext>
            </a:extLst>
          </p:cNvPr>
          <p:cNvSpPr/>
          <p:nvPr/>
        </p:nvSpPr>
        <p:spPr>
          <a:xfrm>
            <a:off x="5930937" y="3912941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4CDC50-67C3-4D13-9604-6B8984EB4CD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042560" y="4074306"/>
            <a:ext cx="22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BCB6A966-3A66-419C-B34C-AB464006F625}"/>
              </a:ext>
            </a:extLst>
          </p:cNvPr>
          <p:cNvSpPr/>
          <p:nvPr/>
        </p:nvSpPr>
        <p:spPr>
          <a:xfrm>
            <a:off x="7266680" y="3912943"/>
            <a:ext cx="1631575" cy="41461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 </a:t>
            </a:r>
            <a:r>
              <a:rPr lang="ko-KR" altLang="en-US" sz="800" dirty="0"/>
              <a:t>상태 </a:t>
            </a:r>
            <a:r>
              <a:rPr lang="en-US" altLang="ko-KR" sz="800" dirty="0"/>
              <a:t>SOP</a:t>
            </a:r>
            <a:r>
              <a:rPr lang="ko-KR" altLang="en-US" sz="800" dirty="0"/>
              <a:t>를 직접 등록 할 수 있다</a:t>
            </a:r>
            <a:r>
              <a:rPr lang="en-US" altLang="ko-KR" sz="800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8D086E-AC1E-4589-A37B-F691C43C0DAA}"/>
              </a:ext>
            </a:extLst>
          </p:cNvPr>
          <p:cNvSpPr/>
          <p:nvPr/>
        </p:nvSpPr>
        <p:spPr>
          <a:xfrm>
            <a:off x="9252361" y="396224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9EFCC-F6B4-4C7B-93B8-17C74BBB7D14}"/>
              </a:ext>
            </a:extLst>
          </p:cNvPr>
          <p:cNvCxnSpPr/>
          <p:nvPr/>
        </p:nvCxnSpPr>
        <p:spPr>
          <a:xfrm flipV="1">
            <a:off x="8929632" y="407430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6FAE5D-54E8-4668-A495-6E6362A5F009}"/>
              </a:ext>
            </a:extLst>
          </p:cNvPr>
          <p:cNvSpPr/>
          <p:nvPr/>
        </p:nvSpPr>
        <p:spPr>
          <a:xfrm>
            <a:off x="4622087" y="473995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Superseded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910BBC-CB90-49D9-919F-F834F793BA41}"/>
              </a:ext>
            </a:extLst>
          </p:cNvPr>
          <p:cNvSpPr/>
          <p:nvPr/>
        </p:nvSpPr>
        <p:spPr>
          <a:xfrm>
            <a:off x="2631925" y="4654785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Superseded SOP </a:t>
            </a:r>
            <a:r>
              <a:rPr lang="ko-KR" altLang="en-US" sz="800" dirty="0"/>
              <a:t>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D80D2D-DCC3-41B3-A0A3-A03762094BE1}"/>
              </a:ext>
            </a:extLst>
          </p:cNvPr>
          <p:cNvSpPr/>
          <p:nvPr/>
        </p:nvSpPr>
        <p:spPr>
          <a:xfrm>
            <a:off x="4631051" y="554560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B77640-BB0F-4703-91B3-45A6EC8DFD89}"/>
              </a:ext>
            </a:extLst>
          </p:cNvPr>
          <p:cNvSpPr/>
          <p:nvPr/>
        </p:nvSpPr>
        <p:spPr>
          <a:xfrm>
            <a:off x="472998" y="543353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Retirement Form)</a:t>
            </a:r>
            <a:endParaRPr lang="ko-KR" altLang="en-US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E851A8-F259-436C-9382-C54685C956BF}"/>
              </a:ext>
            </a:extLst>
          </p:cNvPr>
          <p:cNvCxnSpPr/>
          <p:nvPr/>
        </p:nvCxnSpPr>
        <p:spPr>
          <a:xfrm flipV="1">
            <a:off x="5617172" y="5653183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61A66352-1F5B-47B7-907C-DC8BA2ED7852}"/>
              </a:ext>
            </a:extLst>
          </p:cNvPr>
          <p:cNvSpPr/>
          <p:nvPr/>
        </p:nvSpPr>
        <p:spPr>
          <a:xfrm>
            <a:off x="5957833" y="5478361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Retirement Date </a:t>
            </a:r>
            <a:r>
              <a:rPr lang="ko-KR" altLang="en-US" sz="800" dirty="0"/>
              <a:t>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87D32C-4305-4B97-A114-33C9073FD3B1}"/>
              </a:ext>
            </a:extLst>
          </p:cNvPr>
          <p:cNvSpPr/>
          <p:nvPr/>
        </p:nvSpPr>
        <p:spPr>
          <a:xfrm>
            <a:off x="9003601" y="5487329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Supperseded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원형: 비어 있음 61">
            <a:extLst>
              <a:ext uri="{FF2B5EF4-FFF2-40B4-BE49-F238E27FC236}">
                <a16:creationId xmlns:a16="http://schemas.microsoft.com/office/drawing/2014/main" id="{01FB2D3A-DC67-48B2-A77E-425B1EF93B7E}"/>
              </a:ext>
            </a:extLst>
          </p:cNvPr>
          <p:cNvSpPr/>
          <p:nvPr/>
        </p:nvSpPr>
        <p:spPr>
          <a:xfrm>
            <a:off x="7466149" y="5229593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97D5836-E4CC-425E-B283-65B2C49A39F3}"/>
              </a:ext>
            </a:extLst>
          </p:cNvPr>
          <p:cNvCxnSpPr/>
          <p:nvPr/>
        </p:nvCxnSpPr>
        <p:spPr>
          <a:xfrm flipV="1">
            <a:off x="7087388" y="561731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D5AFFA-4D52-409A-962A-6AAC98304BC8}"/>
              </a:ext>
            </a:extLst>
          </p:cNvPr>
          <p:cNvCxnSpPr/>
          <p:nvPr/>
        </p:nvCxnSpPr>
        <p:spPr>
          <a:xfrm flipV="1">
            <a:off x="8624840" y="559938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EAD60B-5F0A-4D16-8669-4BD0E0797C9B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SOP </a:t>
            </a:r>
            <a:r>
              <a:rPr lang="ko-KR" altLang="en-US" b="1" dirty="0"/>
              <a:t>흐름도</a:t>
            </a:r>
            <a:endParaRPr lang="en-US" altLang="ko-KR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F1075E-9343-46D5-9303-E697385C706E}"/>
              </a:ext>
            </a:extLst>
          </p:cNvPr>
          <p:cNvSpPr/>
          <p:nvPr/>
        </p:nvSpPr>
        <p:spPr>
          <a:xfrm>
            <a:off x="3080159" y="2311589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814D3D-636F-4236-9106-C2B2D1A73243}"/>
              </a:ext>
            </a:extLst>
          </p:cNvPr>
          <p:cNvCxnSpPr/>
          <p:nvPr/>
        </p:nvCxnSpPr>
        <p:spPr>
          <a:xfrm>
            <a:off x="2337656" y="2439348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99BF1E-AFE4-4363-972B-89C3290635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48349" y="2472954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6DA4877-93E2-4588-8006-90F18F41C8E8}"/>
              </a:ext>
            </a:extLst>
          </p:cNvPr>
          <p:cNvSpPr/>
          <p:nvPr/>
        </p:nvSpPr>
        <p:spPr>
          <a:xfrm>
            <a:off x="3093612" y="5485965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F9F4E18-C933-4BA5-8593-1A33B0B478BD}"/>
              </a:ext>
            </a:extLst>
          </p:cNvPr>
          <p:cNvCxnSpPr/>
          <p:nvPr/>
        </p:nvCxnSpPr>
        <p:spPr>
          <a:xfrm>
            <a:off x="2351109" y="5613724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AFD387-FADE-41FF-92CB-220B1FCEFF3A}"/>
              </a:ext>
            </a:extLst>
          </p:cNvPr>
          <p:cNvCxnSpPr>
            <a:cxnSpLocks/>
          </p:cNvCxnSpPr>
          <p:nvPr/>
        </p:nvCxnSpPr>
        <p:spPr>
          <a:xfrm>
            <a:off x="4061802" y="5647330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71510-2ECC-44D8-802C-87619C6F3486}"/>
              </a:ext>
            </a:extLst>
          </p:cNvPr>
          <p:cNvSpPr/>
          <p:nvPr/>
        </p:nvSpPr>
        <p:spPr>
          <a:xfrm>
            <a:off x="9317355" y="16992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9035F-DEA9-4949-89C1-3816315F0C48}"/>
              </a:ext>
            </a:extLst>
          </p:cNvPr>
          <p:cNvSpPr txBox="1"/>
          <p:nvPr/>
        </p:nvSpPr>
        <p:spPr>
          <a:xfrm>
            <a:off x="10285544" y="11704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ACCBA3-4F0B-4DC5-ABB4-2E04CD6D32AB}"/>
              </a:ext>
            </a:extLst>
          </p:cNvPr>
          <p:cNvSpPr/>
          <p:nvPr/>
        </p:nvSpPr>
        <p:spPr>
          <a:xfrm>
            <a:off x="9317355" y="460791"/>
            <a:ext cx="968189" cy="2241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6522FA-6EA7-40DB-879C-0FCB85E95D09}"/>
              </a:ext>
            </a:extLst>
          </p:cNvPr>
          <p:cNvSpPr txBox="1"/>
          <p:nvPr/>
        </p:nvSpPr>
        <p:spPr>
          <a:xfrm>
            <a:off x="10285543" y="40790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 기안서 등록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E00B5CC-8BF5-4C94-BCAE-118883348CCE}"/>
              </a:ext>
            </a:extLst>
          </p:cNvPr>
          <p:cNvSpPr/>
          <p:nvPr/>
        </p:nvSpPr>
        <p:spPr>
          <a:xfrm>
            <a:off x="9353214" y="776799"/>
            <a:ext cx="932329" cy="224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B9102D-2522-4FF5-BDC6-4A36706ABEEB}"/>
              </a:ext>
            </a:extLst>
          </p:cNvPr>
          <p:cNvSpPr txBox="1"/>
          <p:nvPr/>
        </p:nvSpPr>
        <p:spPr>
          <a:xfrm>
            <a:off x="10285543" y="73557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 등록 버튼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C859009-CA01-48D7-A54A-20A5955F7BB0}"/>
              </a:ext>
            </a:extLst>
          </p:cNvPr>
          <p:cNvSpPr/>
          <p:nvPr/>
        </p:nvSpPr>
        <p:spPr>
          <a:xfrm>
            <a:off x="9317355" y="1112297"/>
            <a:ext cx="968188" cy="216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774334-F79B-4ECA-9955-C68861ED96A7}"/>
              </a:ext>
            </a:extLst>
          </p:cNvPr>
          <p:cNvSpPr txBox="1"/>
          <p:nvPr/>
        </p:nvSpPr>
        <p:spPr>
          <a:xfrm>
            <a:off x="10325884" y="1088063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 변경 버튼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A0E09F90-F05E-4A27-9A87-DC66E467EC93}"/>
              </a:ext>
            </a:extLst>
          </p:cNvPr>
          <p:cNvSpPr/>
          <p:nvPr/>
        </p:nvSpPr>
        <p:spPr>
          <a:xfrm>
            <a:off x="9353215" y="1488144"/>
            <a:ext cx="867336" cy="2068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A7509E-7917-4C3A-99C1-2765C2A8261D}"/>
              </a:ext>
            </a:extLst>
          </p:cNvPr>
          <p:cNvSpPr txBox="1"/>
          <p:nvPr/>
        </p:nvSpPr>
        <p:spPr>
          <a:xfrm>
            <a:off x="10325884" y="145307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입력 내용</a:t>
            </a:r>
          </a:p>
        </p:txBody>
      </p:sp>
      <p:sp>
        <p:nvSpPr>
          <p:cNvPr id="79" name="원형: 비어 있음 78">
            <a:extLst>
              <a:ext uri="{FF2B5EF4-FFF2-40B4-BE49-F238E27FC236}">
                <a16:creationId xmlns:a16="http://schemas.microsoft.com/office/drawing/2014/main" id="{165D8465-49A5-45B8-BBBC-311B3545D8E5}"/>
              </a:ext>
            </a:extLst>
          </p:cNvPr>
          <p:cNvSpPr/>
          <p:nvPr/>
        </p:nvSpPr>
        <p:spPr>
          <a:xfrm>
            <a:off x="9487676" y="1824251"/>
            <a:ext cx="732874" cy="30771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B6F441-00B6-4B5F-8DE3-30BC4802E0FE}"/>
              </a:ext>
            </a:extLst>
          </p:cNvPr>
          <p:cNvSpPr txBox="1"/>
          <p:nvPr/>
        </p:nvSpPr>
        <p:spPr>
          <a:xfrm>
            <a:off x="10329313" y="1806407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Time</a:t>
            </a:r>
            <a:r>
              <a:rPr lang="ko-KR" altLang="en-US" sz="1200" dirty="0"/>
              <a:t>체크 및 수행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698DB27A-2661-4513-A8CE-4E0A5DACCB8B}"/>
              </a:ext>
            </a:extLst>
          </p:cNvPr>
          <p:cNvCxnSpPr>
            <a:cxnSpLocks/>
            <a:stCxn id="15" idx="6"/>
            <a:endCxn id="54" idx="3"/>
          </p:cNvCxnSpPr>
          <p:nvPr/>
        </p:nvCxnSpPr>
        <p:spPr>
          <a:xfrm flipH="1">
            <a:off x="5590276" y="2490883"/>
            <a:ext cx="1290919" cy="2361128"/>
          </a:xfrm>
          <a:prstGeom prst="curvedConnector3">
            <a:avLst>
              <a:gd name="adj1" fmla="val -26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6A4134-DB34-4B15-B96C-A0040B8D86B0}"/>
              </a:ext>
            </a:extLst>
          </p:cNvPr>
          <p:cNvSpPr txBox="1"/>
          <p:nvPr/>
        </p:nvSpPr>
        <p:spPr>
          <a:xfrm>
            <a:off x="5948861" y="476348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Old SOP</a:t>
            </a:r>
            <a:endParaRPr lang="ko-KR" altLang="en-US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D17970-7DA2-470E-8131-1877FF58827A}"/>
              </a:ext>
            </a:extLst>
          </p:cNvPr>
          <p:cNvSpPr txBox="1"/>
          <p:nvPr/>
        </p:nvSpPr>
        <p:spPr>
          <a:xfrm>
            <a:off x="6718243" y="2205003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New SOP</a:t>
            </a:r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0E8DF0-7AB9-4DD6-90FB-FC208723D94B}"/>
              </a:ext>
            </a:extLst>
          </p:cNvPr>
          <p:cNvSpPr txBox="1"/>
          <p:nvPr/>
        </p:nvSpPr>
        <p:spPr>
          <a:xfrm>
            <a:off x="4606914" y="3341931"/>
            <a:ext cx="3257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Old Sop</a:t>
            </a:r>
            <a:r>
              <a:rPr lang="ko-KR" altLang="en-US" sz="900" dirty="0"/>
              <a:t>가 있을 경우 </a:t>
            </a:r>
            <a:r>
              <a:rPr lang="en-US" altLang="ko-KR" sz="900" dirty="0"/>
              <a:t>Old</a:t>
            </a:r>
            <a:r>
              <a:rPr lang="ko-KR" altLang="en-US" sz="900" dirty="0"/>
              <a:t>버전은 </a:t>
            </a:r>
            <a:r>
              <a:rPr lang="en-US" altLang="ko-KR" sz="900" dirty="0"/>
              <a:t>Superseded SOP</a:t>
            </a:r>
            <a:r>
              <a:rPr lang="ko-KR" altLang="en-US" sz="900" dirty="0"/>
              <a:t>로 등록됨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5F9A0EC-AB32-4C98-8C1A-7DB35272DB73}"/>
              </a:ext>
            </a:extLst>
          </p:cNvPr>
          <p:cNvSpPr/>
          <p:nvPr/>
        </p:nvSpPr>
        <p:spPr>
          <a:xfrm>
            <a:off x="463451" y="1605380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6A3AE79-B433-4F08-9613-4D2B96E288B1}"/>
              </a:ext>
            </a:extLst>
          </p:cNvPr>
          <p:cNvSpPr/>
          <p:nvPr/>
        </p:nvSpPr>
        <p:spPr>
          <a:xfrm>
            <a:off x="3080159" y="1655924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9DCE7F-13FD-4914-AC2B-5ED062F82569}"/>
              </a:ext>
            </a:extLst>
          </p:cNvPr>
          <p:cNvCxnSpPr/>
          <p:nvPr/>
        </p:nvCxnSpPr>
        <p:spPr>
          <a:xfrm>
            <a:off x="2337656" y="1783683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7CDA514-69D3-4A05-8878-BD6F99E71C73}"/>
              </a:ext>
            </a:extLst>
          </p:cNvPr>
          <p:cNvCxnSpPr>
            <a:cxnSpLocks/>
          </p:cNvCxnSpPr>
          <p:nvPr/>
        </p:nvCxnSpPr>
        <p:spPr>
          <a:xfrm>
            <a:off x="4048349" y="1817289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CE39CA-4F3D-4E8E-B3FB-2397639ECA93}"/>
              </a:ext>
            </a:extLst>
          </p:cNvPr>
          <p:cNvCxnSpPr>
            <a:cxnSpLocks/>
          </p:cNvCxnSpPr>
          <p:nvPr/>
        </p:nvCxnSpPr>
        <p:spPr>
          <a:xfrm>
            <a:off x="4342162" y="1581051"/>
            <a:ext cx="416640" cy="1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50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1D9E-AB32-4CB9-81E2-684C1CD7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사용자 영역 수정사항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942A1-3AAD-4A82-BC1C-EB016E9E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794"/>
            <a:ext cx="4791744" cy="352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D17B3-0BA3-4DE8-8C69-ACA6865A5ED9}"/>
              </a:ext>
            </a:extLst>
          </p:cNvPr>
          <p:cNvSpPr txBox="1"/>
          <p:nvPr/>
        </p:nvSpPr>
        <p:spPr>
          <a:xfrm>
            <a:off x="6028888" y="1591256"/>
            <a:ext cx="6017704" cy="15696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Approved SOP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Effective </a:t>
            </a:r>
            <a:r>
              <a:rPr lang="ko-KR" altLang="en-US" sz="1200" dirty="0">
                <a:solidFill>
                  <a:schemeClr val="tx1"/>
                </a:solidFill>
              </a:rPr>
              <a:t>날짜 전까지 교육을 들어야 하는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의미합니다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Effective SOP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유효한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의미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Superseded : </a:t>
            </a:r>
            <a:r>
              <a:rPr lang="ko-KR" altLang="en-US" sz="1200" dirty="0">
                <a:solidFill>
                  <a:schemeClr val="tx1"/>
                </a:solidFill>
              </a:rPr>
              <a:t>대체된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의미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[SOP </a:t>
            </a:r>
            <a:r>
              <a:rPr lang="ko-KR" altLang="en-US" sz="1200" dirty="0">
                <a:solidFill>
                  <a:schemeClr val="tx1"/>
                </a:solidFill>
              </a:rPr>
              <a:t>흐름도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에서의 흐름으로 현재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는 관리되어 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절차서의 통일</a:t>
            </a:r>
            <a:r>
              <a:rPr lang="ko-KR" altLang="en-US" sz="1200" dirty="0">
                <a:solidFill>
                  <a:schemeClr val="tx1"/>
                </a:solidFill>
              </a:rPr>
              <a:t>의 의미는 </a:t>
            </a:r>
            <a:r>
              <a:rPr lang="en-US" altLang="ko-KR" sz="1200" dirty="0">
                <a:solidFill>
                  <a:schemeClr val="tx1"/>
                </a:solidFill>
              </a:rPr>
              <a:t>[Approved/Effective/Superseded] 3</a:t>
            </a:r>
            <a:r>
              <a:rPr lang="ko-KR" altLang="en-US" sz="1200" dirty="0">
                <a:solidFill>
                  <a:schemeClr val="tx1"/>
                </a:solidFill>
              </a:rPr>
              <a:t>개로 관리되던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하나의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rgbClr val="FF0000"/>
                </a:solidFill>
              </a:rPr>
              <a:t>절차서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로만 관리를 하길 원하는 시는지 문의 드립니다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F22EE0-3B9E-444B-B73F-A370195B9914}"/>
              </a:ext>
            </a:extLst>
          </p:cNvPr>
          <p:cNvSpPr/>
          <p:nvPr/>
        </p:nvSpPr>
        <p:spPr>
          <a:xfrm>
            <a:off x="699432" y="3808602"/>
            <a:ext cx="277536" cy="27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E490D6-9013-44A3-9289-2E191009A863}"/>
              </a:ext>
            </a:extLst>
          </p:cNvPr>
          <p:cNvSpPr/>
          <p:nvPr/>
        </p:nvSpPr>
        <p:spPr>
          <a:xfrm>
            <a:off x="699432" y="4639112"/>
            <a:ext cx="277536" cy="27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2A895-BA5B-4DCA-B297-01D90957A692}"/>
              </a:ext>
            </a:extLst>
          </p:cNvPr>
          <p:cNvSpPr txBox="1"/>
          <p:nvPr/>
        </p:nvSpPr>
        <p:spPr>
          <a:xfrm>
            <a:off x="6028887" y="3874488"/>
            <a:ext cx="6017704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절차서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가 하나로 통일 한다면 </a:t>
            </a:r>
            <a:r>
              <a:rPr lang="en-US" altLang="ko-KR" sz="1200" dirty="0">
                <a:solidFill>
                  <a:schemeClr val="tx1"/>
                </a:solidFill>
              </a:rPr>
              <a:t>Effective SOP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[SOP </a:t>
            </a:r>
            <a:r>
              <a:rPr lang="ko-KR" altLang="en-US" sz="1200" dirty="0">
                <a:solidFill>
                  <a:schemeClr val="tx1"/>
                </a:solidFill>
              </a:rPr>
              <a:t>흐름도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에서의 흐름으로 현재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는 관리되어 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절차서의 통일</a:t>
            </a:r>
            <a:r>
              <a:rPr lang="ko-KR" altLang="en-US" sz="1200" dirty="0">
                <a:solidFill>
                  <a:schemeClr val="tx1"/>
                </a:solidFill>
              </a:rPr>
              <a:t>의 의미는 </a:t>
            </a:r>
            <a:r>
              <a:rPr lang="en-US" altLang="ko-KR" sz="1200" dirty="0">
                <a:solidFill>
                  <a:schemeClr val="tx1"/>
                </a:solidFill>
              </a:rPr>
              <a:t>[Approved/Effective/Superseded] 3</a:t>
            </a:r>
            <a:r>
              <a:rPr lang="ko-KR" altLang="en-US" sz="1200" dirty="0">
                <a:solidFill>
                  <a:schemeClr val="tx1"/>
                </a:solidFill>
              </a:rPr>
              <a:t>개로 관리되던 </a:t>
            </a:r>
            <a:r>
              <a:rPr lang="en-US" altLang="ko-KR" sz="1200" dirty="0">
                <a:solidFill>
                  <a:schemeClr val="tx1"/>
                </a:solidFill>
              </a:rPr>
              <a:t>SOP</a:t>
            </a:r>
            <a:r>
              <a:rPr lang="ko-KR" altLang="en-US" sz="1200" dirty="0">
                <a:solidFill>
                  <a:schemeClr val="tx1"/>
                </a:solidFill>
              </a:rPr>
              <a:t>를 하나의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rgbClr val="FF0000"/>
                </a:solidFill>
              </a:rPr>
              <a:t>절차서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r>
              <a:rPr lang="ko-KR" altLang="en-US" sz="1200" dirty="0">
                <a:solidFill>
                  <a:schemeClr val="tx1"/>
                </a:solidFill>
              </a:rPr>
              <a:t>로만 관리를 하길 원하는 시는지 문의 드립니다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A724AE-ECBB-42DE-B7F3-286199D7B7F0}"/>
              </a:ext>
            </a:extLst>
          </p:cNvPr>
          <p:cNvSpPr/>
          <p:nvPr/>
        </p:nvSpPr>
        <p:spPr>
          <a:xfrm>
            <a:off x="6045666" y="1426128"/>
            <a:ext cx="1512815" cy="16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1BCE4F-D2BB-4A75-944C-D11C653F2D2C}"/>
              </a:ext>
            </a:extLst>
          </p:cNvPr>
          <p:cNvSpPr/>
          <p:nvPr/>
        </p:nvSpPr>
        <p:spPr>
          <a:xfrm>
            <a:off x="6045666" y="3692492"/>
            <a:ext cx="1512815" cy="16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42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70A42-4BF0-4BB4-A1EA-0D3D1DC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06402"/>
            <a:ext cx="10515600" cy="1325563"/>
          </a:xfrm>
        </p:spPr>
        <p:txBody>
          <a:bodyPr/>
          <a:lstStyle/>
          <a:p>
            <a:r>
              <a:rPr lang="en-US" altLang="ko-KR" dirty="0"/>
              <a:t>FLY Way</a:t>
            </a:r>
            <a:r>
              <a:rPr lang="ko-KR" altLang="en-US" dirty="0"/>
              <a:t>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9CCC6-EB6D-4B5C-8330-DE50FE41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5" y="2000853"/>
            <a:ext cx="2629267" cy="2381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0590C8-E3D1-4FD9-A223-F284B8F4FC88}"/>
              </a:ext>
            </a:extLst>
          </p:cNvPr>
          <p:cNvSpPr/>
          <p:nvPr/>
        </p:nvSpPr>
        <p:spPr>
          <a:xfrm>
            <a:off x="762699" y="1594521"/>
            <a:ext cx="2913721" cy="295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버전관리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215AFF-303E-405F-B5CB-6809CBE9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28" y="2095314"/>
            <a:ext cx="3191320" cy="133368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DA0CD-A9D0-4AC0-9E89-81ED28DE0117}"/>
              </a:ext>
            </a:extLst>
          </p:cNvPr>
          <p:cNvSpPr/>
          <p:nvPr/>
        </p:nvSpPr>
        <p:spPr>
          <a:xfrm>
            <a:off x="6983482" y="1594522"/>
            <a:ext cx="4526213" cy="295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Flyway</a:t>
            </a:r>
            <a:r>
              <a:rPr lang="ko-KR" altLang="en-US" dirty="0"/>
              <a:t> 경로에</a:t>
            </a:r>
            <a:r>
              <a:rPr lang="en-US" altLang="ko-KR" dirty="0"/>
              <a:t> </a:t>
            </a:r>
            <a:r>
              <a:rPr lang="en-US" altLang="ko-KR" dirty="0" err="1"/>
              <a:t>Sql</a:t>
            </a:r>
            <a:r>
              <a:rPr lang="ko-KR" altLang="en-US" dirty="0"/>
              <a:t>문 정의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5D0A0E-9FBE-46E9-AA65-56D23DCA2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62" y="4015321"/>
            <a:ext cx="3616252" cy="242142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27987E-F215-443E-9FD1-B0ABEA7893B6}"/>
              </a:ext>
            </a:extLst>
          </p:cNvPr>
          <p:cNvCxnSpPr>
            <a:stCxn id="13" idx="2"/>
          </p:cNvCxnSpPr>
          <p:nvPr/>
        </p:nvCxnSpPr>
        <p:spPr>
          <a:xfrm>
            <a:off x="9246588" y="3429000"/>
            <a:ext cx="0" cy="564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F99EEB2-219B-4FEF-989E-9E8A8ED5B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28" y="4967629"/>
            <a:ext cx="5249008" cy="159089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EE3C6D-1AC7-4545-9C56-48A125F72BF1}"/>
              </a:ext>
            </a:extLst>
          </p:cNvPr>
          <p:cNvSpPr/>
          <p:nvPr/>
        </p:nvSpPr>
        <p:spPr>
          <a:xfrm>
            <a:off x="762698" y="4641167"/>
            <a:ext cx="5629713" cy="295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IntelliJ</a:t>
            </a:r>
            <a:r>
              <a:rPr lang="ko-KR" altLang="en-US" dirty="0"/>
              <a:t>에서</a:t>
            </a:r>
            <a:r>
              <a:rPr lang="en-US" altLang="ko-KR" dirty="0" err="1"/>
              <a:t>FlyWay</a:t>
            </a:r>
            <a:r>
              <a:rPr lang="en-US" altLang="ko-KR" dirty="0"/>
              <a:t> </a:t>
            </a:r>
            <a:r>
              <a:rPr lang="ko-KR" altLang="en-US" dirty="0"/>
              <a:t>관련 설정</a:t>
            </a:r>
            <a:r>
              <a:rPr lang="en-US" altLang="ko-KR" dirty="0"/>
              <a:t>. (application-</a:t>
            </a:r>
            <a:r>
              <a:rPr lang="en-US" altLang="ko-KR" dirty="0" err="1"/>
              <a:t>prod.yml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DE6B8D-DEFC-426C-8F0C-63E0382DCBD6}"/>
              </a:ext>
            </a:extLst>
          </p:cNvPr>
          <p:cNvCxnSpPr/>
          <p:nvPr/>
        </p:nvCxnSpPr>
        <p:spPr>
          <a:xfrm flipV="1">
            <a:off x="4941116" y="1742446"/>
            <a:ext cx="1971412" cy="2947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87891C-4920-49A1-81CA-D6435F25F64B}"/>
              </a:ext>
            </a:extLst>
          </p:cNvPr>
          <p:cNvSpPr/>
          <p:nvPr/>
        </p:nvSpPr>
        <p:spPr>
          <a:xfrm>
            <a:off x="1459684" y="4015321"/>
            <a:ext cx="1912690" cy="212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5BBA34-992E-4CD4-BDD0-9D5D2F16A09C}"/>
              </a:ext>
            </a:extLst>
          </p:cNvPr>
          <p:cNvSpPr/>
          <p:nvPr/>
        </p:nvSpPr>
        <p:spPr>
          <a:xfrm>
            <a:off x="7961151" y="3216269"/>
            <a:ext cx="2650911" cy="23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9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DE821-40FD-4530-A0F7-95C2082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0726B-47C1-4518-9B92-735865B6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8643"/>
            <a:ext cx="10515600" cy="29379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요청 </a:t>
            </a:r>
            <a:r>
              <a:rPr lang="en-US" altLang="ko-KR" sz="1400" dirty="0"/>
              <a:t>: http://localhost:8080/members?page=0&amp;size=3&amp;sort=id,desc&amp;sort=username,desc</a:t>
            </a:r>
            <a:endParaRPr lang="ko-KR" alt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AE5CC3-FAD7-4565-98BA-7F3C03F30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6873"/>
            <a:ext cx="3590488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681A6A-853C-4F6F-898D-1A386E5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56623"/>
            <a:ext cx="151836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default-page-size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max-page-size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565FBD-9EF0-4D01-847D-FE3A59B5F9CC}"/>
              </a:ext>
            </a:extLst>
          </p:cNvPr>
          <p:cNvSpPr/>
          <p:nvPr/>
        </p:nvSpPr>
        <p:spPr>
          <a:xfrm>
            <a:off x="838201" y="3584159"/>
            <a:ext cx="2760676" cy="272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Application.yml</a:t>
            </a:r>
            <a:r>
              <a:rPr lang="en-US" altLang="ko-KR" sz="1200" dirty="0"/>
              <a:t> </a:t>
            </a:r>
            <a:r>
              <a:rPr lang="ko-KR" altLang="en-US" sz="1200" dirty="0"/>
              <a:t>기본 </a:t>
            </a:r>
            <a:r>
              <a:rPr lang="en-US" altLang="ko-KR" sz="1200" dirty="0"/>
              <a:t>Page </a:t>
            </a:r>
            <a:r>
              <a:rPr lang="ko-KR" altLang="en-US" sz="1200" dirty="0"/>
              <a:t>설정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58E7F8-5FB7-4AC5-9E7D-A0E4C070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828" y="3846404"/>
            <a:ext cx="711386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@PageableDefault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(sort 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Sort.Direction.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931735-9810-40FB-BFC4-BD56697EAC83}"/>
              </a:ext>
            </a:extLst>
          </p:cNvPr>
          <p:cNvSpPr/>
          <p:nvPr/>
        </p:nvSpPr>
        <p:spPr>
          <a:xfrm>
            <a:off x="4093827" y="3584159"/>
            <a:ext cx="7113863" cy="272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메소드에 디폴트 설정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yml</a:t>
            </a:r>
            <a:r>
              <a:rPr lang="ko-KR" altLang="en-US" sz="1200" dirty="0"/>
              <a:t>설정보다 우선시 된다</a:t>
            </a:r>
            <a:r>
              <a:rPr lang="en-US" altLang="ko-KR" sz="120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40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68D35-301D-4D26-BEA8-391F6450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4918" cy="4078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VPN 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비번 </a:t>
            </a:r>
            <a:r>
              <a:rPr lang="en-US" altLang="ko-KR" dirty="0"/>
              <a:t>: qwer1234!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4BE9F6-8DE8-4C89-86D9-968AE320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4739"/>
            <a:ext cx="6584251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5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DE821-40FD-4530-A0F7-95C2082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LMS DB</a:t>
            </a:r>
            <a:r>
              <a:rPr lang="ko-KR" altLang="en-US" dirty="0"/>
              <a:t>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565FBD-9EF0-4D01-847D-FE3A59B5F9CC}"/>
              </a:ext>
            </a:extLst>
          </p:cNvPr>
          <p:cNvSpPr/>
          <p:nvPr/>
        </p:nvSpPr>
        <p:spPr>
          <a:xfrm>
            <a:off x="838200" y="1793436"/>
            <a:ext cx="2760676" cy="272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 </a:t>
            </a:r>
            <a:r>
              <a:rPr lang="en-US" altLang="ko-KR" sz="1200" dirty="0"/>
              <a:t>Type </a:t>
            </a:r>
            <a:r>
              <a:rPr lang="ko-KR" altLang="en-US" sz="1200" dirty="0"/>
              <a:t>정보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568D5B2-135D-450F-A204-0EBEF222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86563"/>
            <a:ext cx="34646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"el_border_master"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BorderMaster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AuditorCreateEntity&lt;String&gt;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DCD71C0-5859-4857-99FC-2DB5AA9E0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14956"/>
            <a:ext cx="2760676" cy="3693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"el_border"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Border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AuditorEntity&lt;String&gt;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1418D-8D07-48AF-B6E7-4432057A132E}"/>
              </a:ext>
            </a:extLst>
          </p:cNvPr>
          <p:cNvSpPr/>
          <p:nvPr/>
        </p:nvSpPr>
        <p:spPr>
          <a:xfrm>
            <a:off x="838200" y="2606067"/>
            <a:ext cx="2760676" cy="272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 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7468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819495-A7E5-41AD-A6F3-AE10CDE3BC2C}"/>
              </a:ext>
            </a:extLst>
          </p:cNvPr>
          <p:cNvSpPr/>
          <p:nvPr/>
        </p:nvSpPr>
        <p:spPr>
          <a:xfrm>
            <a:off x="9252361" y="117045"/>
            <a:ext cx="2788637" cy="2135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0E6E585-6A7F-4C13-8D92-DA02A7C533CB}"/>
              </a:ext>
            </a:extLst>
          </p:cNvPr>
          <p:cNvSpPr/>
          <p:nvPr/>
        </p:nvSpPr>
        <p:spPr>
          <a:xfrm>
            <a:off x="151002" y="704675"/>
            <a:ext cx="4430745" cy="5900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관리자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FB34D9-92D0-4994-A7F7-909AF907D009}"/>
              </a:ext>
            </a:extLst>
          </p:cNvPr>
          <p:cNvSpPr/>
          <p:nvPr/>
        </p:nvSpPr>
        <p:spPr>
          <a:xfrm>
            <a:off x="260059" y="906011"/>
            <a:ext cx="2228431" cy="5545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일반유저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404AD11-BF27-4F1E-8359-E013C9BDA526}"/>
              </a:ext>
            </a:extLst>
          </p:cNvPr>
          <p:cNvSpPr/>
          <p:nvPr/>
        </p:nvSpPr>
        <p:spPr>
          <a:xfrm>
            <a:off x="4722941" y="168396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Development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84D6C09-4323-433A-A611-40FE24343158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5691130" y="179153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9446B3D-CC78-4DD5-9D48-EF1D131F3AB7}"/>
              </a:ext>
            </a:extLst>
          </p:cNvPr>
          <p:cNvSpPr/>
          <p:nvPr/>
        </p:nvSpPr>
        <p:spPr>
          <a:xfrm>
            <a:off x="7349601" y="169740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7641E24-4C32-49E2-90CB-2061877B3C83}"/>
              </a:ext>
            </a:extLst>
          </p:cNvPr>
          <p:cNvSpPr/>
          <p:nvPr/>
        </p:nvSpPr>
        <p:spPr>
          <a:xfrm>
            <a:off x="6013859" y="1648102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78B9E98-106F-4C33-903E-CEE7BC38D4C2}"/>
              </a:ext>
            </a:extLst>
          </p:cNvPr>
          <p:cNvCxnSpPr/>
          <p:nvPr/>
        </p:nvCxnSpPr>
        <p:spPr>
          <a:xfrm flipV="1">
            <a:off x="7026872" y="180946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01A502D-847B-4D9A-B408-C940DDB9FFBF}"/>
              </a:ext>
            </a:extLst>
          </p:cNvPr>
          <p:cNvSpPr/>
          <p:nvPr/>
        </p:nvSpPr>
        <p:spPr>
          <a:xfrm>
            <a:off x="2801751" y="1404976"/>
            <a:ext cx="1551911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Development </a:t>
            </a:r>
            <a:r>
              <a:rPr lang="ko-KR" altLang="en-US" sz="800" dirty="0"/>
              <a:t>등록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572817-8D25-48C9-9D92-ADB9B90C4EC8}"/>
              </a:ext>
            </a:extLst>
          </p:cNvPr>
          <p:cNvSpPr/>
          <p:nvPr/>
        </p:nvSpPr>
        <p:spPr>
          <a:xfrm>
            <a:off x="4622087" y="236537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380F161-8CD5-4B82-A215-E1608C2CABB3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5590276" y="247295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E0BA93-F403-46B2-A365-3A7D2E28EC15}"/>
              </a:ext>
            </a:extLst>
          </p:cNvPr>
          <p:cNvSpPr/>
          <p:nvPr/>
        </p:nvSpPr>
        <p:spPr>
          <a:xfrm>
            <a:off x="7248747" y="2378823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D96C064-A3F4-49CC-B1AB-2A538F56C4FE}"/>
              </a:ext>
            </a:extLst>
          </p:cNvPr>
          <p:cNvSpPr/>
          <p:nvPr/>
        </p:nvSpPr>
        <p:spPr>
          <a:xfrm>
            <a:off x="5913005" y="2329518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</a:t>
            </a:r>
            <a:endParaRPr lang="ko-KR" altLang="en-US" sz="8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C8D43E8-4547-4178-A809-59E9BEEF500A}"/>
              </a:ext>
            </a:extLst>
          </p:cNvPr>
          <p:cNvCxnSpPr/>
          <p:nvPr/>
        </p:nvCxnSpPr>
        <p:spPr>
          <a:xfrm flipV="1">
            <a:off x="6926018" y="2490882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066C760-5766-4A81-B598-057DA2A4BAA4}"/>
              </a:ext>
            </a:extLst>
          </p:cNvPr>
          <p:cNvSpPr/>
          <p:nvPr/>
        </p:nvSpPr>
        <p:spPr>
          <a:xfrm>
            <a:off x="463451" y="2261045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7F6BEFE-F779-4638-97EC-FF1EED96C6E1}"/>
              </a:ext>
            </a:extLst>
          </p:cNvPr>
          <p:cNvSpPr/>
          <p:nvPr/>
        </p:nvSpPr>
        <p:spPr>
          <a:xfrm>
            <a:off x="4640018" y="3059041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Approved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4DBF753-D09F-42C9-8C69-678CB7CB95D1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5608207" y="316661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769AE8-68A2-4F8E-8859-D1F9A8A6CA6A}"/>
              </a:ext>
            </a:extLst>
          </p:cNvPr>
          <p:cNvSpPr/>
          <p:nvPr/>
        </p:nvSpPr>
        <p:spPr>
          <a:xfrm>
            <a:off x="10854807" y="305455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2502C5D-436A-472A-86DC-A5C728D979C6}"/>
              </a:ext>
            </a:extLst>
          </p:cNvPr>
          <p:cNvSpPr/>
          <p:nvPr/>
        </p:nvSpPr>
        <p:spPr>
          <a:xfrm>
            <a:off x="5930936" y="3023181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Edit</a:t>
            </a:r>
            <a:endParaRPr lang="ko-KR" altLang="en-US" sz="8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4F5B57B-DB56-43ED-B925-347FFBE2D3A7}"/>
              </a:ext>
            </a:extLst>
          </p:cNvPr>
          <p:cNvCxnSpPr/>
          <p:nvPr/>
        </p:nvCxnSpPr>
        <p:spPr>
          <a:xfrm flipV="1">
            <a:off x="6943949" y="318454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DE7BB26-B66E-400E-B374-3AAD6B1715AC}"/>
              </a:ext>
            </a:extLst>
          </p:cNvPr>
          <p:cNvSpPr/>
          <p:nvPr/>
        </p:nvSpPr>
        <p:spPr>
          <a:xfrm>
            <a:off x="2631925" y="2955944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Approved </a:t>
            </a:r>
            <a:r>
              <a:rPr lang="ko-KR" altLang="en-US" sz="800" dirty="0"/>
              <a:t>등록</a:t>
            </a:r>
          </a:p>
        </p:txBody>
      </p: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97744D35-4208-4B96-B8BA-851B1AFFF0B6}"/>
              </a:ext>
            </a:extLst>
          </p:cNvPr>
          <p:cNvSpPr/>
          <p:nvPr/>
        </p:nvSpPr>
        <p:spPr>
          <a:xfrm>
            <a:off x="7307019" y="2895435"/>
            <a:ext cx="1631575" cy="54236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Effictive</a:t>
            </a:r>
            <a:r>
              <a:rPr lang="en-US" altLang="ko-KR" sz="800" dirty="0"/>
              <a:t> Date </a:t>
            </a:r>
            <a:r>
              <a:rPr lang="ko-KR" altLang="en-US" sz="800" dirty="0"/>
              <a:t>입력</a:t>
            </a:r>
            <a:endParaRPr lang="en-US" altLang="ko-KR" sz="800" dirty="0"/>
          </a:p>
          <a:p>
            <a:pPr algn="ctr"/>
            <a:r>
              <a:rPr lang="en-US" altLang="ko-KR" sz="800" dirty="0"/>
              <a:t>(Effective </a:t>
            </a:r>
            <a:r>
              <a:rPr lang="ko-KR" altLang="en-US" sz="800" dirty="0" err="1"/>
              <a:t>날짜기</a:t>
            </a:r>
            <a:r>
              <a:rPr lang="ko-KR" altLang="en-US" sz="800" dirty="0"/>
              <a:t> 되기전에 </a:t>
            </a:r>
            <a:r>
              <a:rPr lang="en-US" altLang="ko-KR" sz="800" dirty="0"/>
              <a:t>SOP</a:t>
            </a:r>
            <a:r>
              <a:rPr lang="ko-KR" altLang="en-US" sz="800" dirty="0"/>
              <a:t>절차서를 </a:t>
            </a:r>
            <a:r>
              <a:rPr lang="ko-KR" altLang="en-US" sz="800" dirty="0" err="1"/>
              <a:t>교육해야한다</a:t>
            </a:r>
            <a:r>
              <a:rPr lang="en-US" altLang="ko-KR" sz="800" dirty="0"/>
              <a:t>.)</a:t>
            </a:r>
          </a:p>
        </p:txBody>
      </p:sp>
      <p:sp>
        <p:nvSpPr>
          <p:cNvPr id="99" name="원형: 비어 있음 98">
            <a:extLst>
              <a:ext uri="{FF2B5EF4-FFF2-40B4-BE49-F238E27FC236}">
                <a16:creationId xmlns:a16="http://schemas.microsoft.com/office/drawing/2014/main" id="{25080F26-42CB-48B2-811A-820026820A8A}"/>
              </a:ext>
            </a:extLst>
          </p:cNvPr>
          <p:cNvSpPr/>
          <p:nvPr/>
        </p:nvSpPr>
        <p:spPr>
          <a:xfrm>
            <a:off x="9317355" y="2796821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A9CD156-7FB8-432F-B0BF-63084EC94BB6}"/>
              </a:ext>
            </a:extLst>
          </p:cNvPr>
          <p:cNvCxnSpPr/>
          <p:nvPr/>
        </p:nvCxnSpPr>
        <p:spPr>
          <a:xfrm flipV="1">
            <a:off x="8938594" y="3184545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3964E42-9A22-4A2B-84B2-8249CB3E1C32}"/>
              </a:ext>
            </a:extLst>
          </p:cNvPr>
          <p:cNvCxnSpPr/>
          <p:nvPr/>
        </p:nvCxnSpPr>
        <p:spPr>
          <a:xfrm flipV="1">
            <a:off x="10476046" y="3166616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A383C52-341B-4B8E-AF6A-6B33AECBE02E}"/>
              </a:ext>
            </a:extLst>
          </p:cNvPr>
          <p:cNvSpPr/>
          <p:nvPr/>
        </p:nvSpPr>
        <p:spPr>
          <a:xfrm>
            <a:off x="4648983" y="396734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Effective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EB54DBD-0366-4E51-B24B-B1939E6D3868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5617172" y="4074924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ED24BC9-0749-40AE-A553-8ED053875E4C}"/>
              </a:ext>
            </a:extLst>
          </p:cNvPr>
          <p:cNvSpPr/>
          <p:nvPr/>
        </p:nvSpPr>
        <p:spPr>
          <a:xfrm>
            <a:off x="2631925" y="3872600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Effective </a:t>
            </a:r>
            <a:r>
              <a:rPr lang="ko-KR" altLang="en-US" sz="800" dirty="0"/>
              <a:t>등록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B2F7C6C-C723-4CC4-90CB-2424F95746EF}"/>
              </a:ext>
            </a:extLst>
          </p:cNvPr>
          <p:cNvSpPr/>
          <p:nvPr/>
        </p:nvSpPr>
        <p:spPr>
          <a:xfrm>
            <a:off x="5930937" y="3912941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</a:t>
            </a:r>
            <a:endParaRPr lang="ko-KR" altLang="en-US" sz="8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B8AC1C6-0CDE-458A-897E-55A62150702E}"/>
              </a:ext>
            </a:extLst>
          </p:cNvPr>
          <p:cNvCxnSpPr>
            <a:cxnSpLocks/>
            <a:stCxn id="105" idx="6"/>
          </p:cNvCxnSpPr>
          <p:nvPr/>
        </p:nvCxnSpPr>
        <p:spPr>
          <a:xfrm>
            <a:off x="7042560" y="4074306"/>
            <a:ext cx="22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8941750E-D729-4525-8EE9-3DB37825315A}"/>
              </a:ext>
            </a:extLst>
          </p:cNvPr>
          <p:cNvSpPr/>
          <p:nvPr/>
        </p:nvSpPr>
        <p:spPr>
          <a:xfrm>
            <a:off x="7266680" y="3912943"/>
            <a:ext cx="1631575" cy="41461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Revision </a:t>
            </a:r>
            <a:r>
              <a:rPr lang="ko-KR" altLang="en-US" sz="800" dirty="0"/>
              <a:t>상태 </a:t>
            </a:r>
            <a:r>
              <a:rPr lang="en-US" altLang="ko-KR" sz="800" dirty="0"/>
              <a:t>SOP</a:t>
            </a:r>
            <a:r>
              <a:rPr lang="ko-KR" altLang="en-US" sz="800" dirty="0"/>
              <a:t>를 직접 등록 할 수 있다</a:t>
            </a:r>
            <a:r>
              <a:rPr lang="en-US" altLang="ko-KR" sz="800" dirty="0"/>
              <a:t>.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D465C7D-AD0C-493C-B710-2D727EC5CF58}"/>
              </a:ext>
            </a:extLst>
          </p:cNvPr>
          <p:cNvSpPr/>
          <p:nvPr/>
        </p:nvSpPr>
        <p:spPr>
          <a:xfrm>
            <a:off x="9252361" y="396224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Revision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2F524A0-5E83-43F0-9D7B-5FDBD1E6CB81}"/>
              </a:ext>
            </a:extLst>
          </p:cNvPr>
          <p:cNvCxnSpPr/>
          <p:nvPr/>
        </p:nvCxnSpPr>
        <p:spPr>
          <a:xfrm flipV="1">
            <a:off x="8929632" y="407430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F1EE2FB-0BE0-4A89-9944-7A9973DDE343}"/>
              </a:ext>
            </a:extLst>
          </p:cNvPr>
          <p:cNvSpPr/>
          <p:nvPr/>
        </p:nvSpPr>
        <p:spPr>
          <a:xfrm>
            <a:off x="4622087" y="4739952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Superseded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8BC0FD7-8C14-4812-9B4A-657CCC8A0143}"/>
              </a:ext>
            </a:extLst>
          </p:cNvPr>
          <p:cNvSpPr/>
          <p:nvPr/>
        </p:nvSpPr>
        <p:spPr>
          <a:xfrm>
            <a:off x="2631925" y="4654785"/>
            <a:ext cx="1864658" cy="367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Superseded SOP </a:t>
            </a:r>
            <a:r>
              <a:rPr lang="ko-KR" altLang="en-US" sz="800" dirty="0"/>
              <a:t>등록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612E38-6C9B-4FB5-BAFF-F6B354F26488}"/>
              </a:ext>
            </a:extLst>
          </p:cNvPr>
          <p:cNvSpPr/>
          <p:nvPr/>
        </p:nvSpPr>
        <p:spPr>
          <a:xfrm>
            <a:off x="4631051" y="5545608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 SOP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DBB8BB9-3D2F-4901-9521-A490AFEB1565}"/>
              </a:ext>
            </a:extLst>
          </p:cNvPr>
          <p:cNvSpPr/>
          <p:nvPr/>
        </p:nvSpPr>
        <p:spPr>
          <a:xfrm>
            <a:off x="472998" y="5433538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Retirement Form)</a:t>
            </a:r>
            <a:endParaRPr lang="ko-KR" altLang="en-US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DFDFA16-DB09-4B1B-BFAF-A72849AFED54}"/>
              </a:ext>
            </a:extLst>
          </p:cNvPr>
          <p:cNvCxnSpPr/>
          <p:nvPr/>
        </p:nvCxnSpPr>
        <p:spPr>
          <a:xfrm flipV="1">
            <a:off x="5617172" y="5653183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670440F0-FED3-4073-BDFD-4BED08A3C572}"/>
              </a:ext>
            </a:extLst>
          </p:cNvPr>
          <p:cNvSpPr/>
          <p:nvPr/>
        </p:nvSpPr>
        <p:spPr>
          <a:xfrm>
            <a:off x="5957833" y="5478361"/>
            <a:ext cx="1111623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Retirement Date </a:t>
            </a:r>
            <a:r>
              <a:rPr lang="ko-KR" altLang="en-US" sz="800" dirty="0"/>
              <a:t>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E70176B-BA52-4302-968C-49267C729AA2}"/>
              </a:ext>
            </a:extLst>
          </p:cNvPr>
          <p:cNvSpPr/>
          <p:nvPr/>
        </p:nvSpPr>
        <p:spPr>
          <a:xfrm>
            <a:off x="9003601" y="5487329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Superseded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원형: 비어 있음 116">
            <a:extLst>
              <a:ext uri="{FF2B5EF4-FFF2-40B4-BE49-F238E27FC236}">
                <a16:creationId xmlns:a16="http://schemas.microsoft.com/office/drawing/2014/main" id="{F7D13635-5B6E-4B98-A717-133471F70413}"/>
              </a:ext>
            </a:extLst>
          </p:cNvPr>
          <p:cNvSpPr/>
          <p:nvPr/>
        </p:nvSpPr>
        <p:spPr>
          <a:xfrm>
            <a:off x="7466149" y="5229593"/>
            <a:ext cx="1102659" cy="7754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Retirement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 Date </a:t>
            </a:r>
            <a:r>
              <a:rPr lang="ko-KR" altLang="en-US" sz="800" dirty="0">
                <a:solidFill>
                  <a:schemeClr val="tx1"/>
                </a:solidFill>
              </a:rPr>
              <a:t>가 되면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007CC8B-1FE9-427E-BABF-D89D9A0B9F8D}"/>
              </a:ext>
            </a:extLst>
          </p:cNvPr>
          <p:cNvCxnSpPr/>
          <p:nvPr/>
        </p:nvCxnSpPr>
        <p:spPr>
          <a:xfrm flipV="1">
            <a:off x="7087388" y="5617317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B6E2256-7B7A-46C3-A381-D0878F9EA408}"/>
              </a:ext>
            </a:extLst>
          </p:cNvPr>
          <p:cNvCxnSpPr/>
          <p:nvPr/>
        </p:nvCxnSpPr>
        <p:spPr>
          <a:xfrm flipV="1">
            <a:off x="8624840" y="5599388"/>
            <a:ext cx="322729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498B34C-E179-4EA5-9A0B-01AE6EA0648D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LMS Job Description(</a:t>
            </a:r>
            <a:r>
              <a:rPr lang="ko-KR" altLang="en-US" b="1" dirty="0"/>
              <a:t>직무기술서 흐름도</a:t>
            </a:r>
            <a:r>
              <a:rPr lang="en-US" altLang="ko-KR" b="1" dirty="0"/>
              <a:t>)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E4403F1-7F3D-4520-9E21-D3916D7EB687}"/>
              </a:ext>
            </a:extLst>
          </p:cNvPr>
          <p:cNvSpPr/>
          <p:nvPr/>
        </p:nvSpPr>
        <p:spPr>
          <a:xfrm>
            <a:off x="3080159" y="2311589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0DBAEDD-E7F1-4629-AF5A-EBB4A294316D}"/>
              </a:ext>
            </a:extLst>
          </p:cNvPr>
          <p:cNvCxnSpPr/>
          <p:nvPr/>
        </p:nvCxnSpPr>
        <p:spPr>
          <a:xfrm>
            <a:off x="2337656" y="2439348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3A92028-D734-490A-81AF-068F2C3432C8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048349" y="2472954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56AE119C-3914-4CE1-AC8B-4FF765E5FABC}"/>
              </a:ext>
            </a:extLst>
          </p:cNvPr>
          <p:cNvSpPr/>
          <p:nvPr/>
        </p:nvSpPr>
        <p:spPr>
          <a:xfrm>
            <a:off x="3093612" y="5485965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4D6C6AA-21B6-43CB-A927-D28207CD8BBE}"/>
              </a:ext>
            </a:extLst>
          </p:cNvPr>
          <p:cNvCxnSpPr/>
          <p:nvPr/>
        </p:nvCxnSpPr>
        <p:spPr>
          <a:xfrm>
            <a:off x="2351109" y="5613724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5F56902-C6D8-4A72-8488-F73D63EE1616}"/>
              </a:ext>
            </a:extLst>
          </p:cNvPr>
          <p:cNvCxnSpPr>
            <a:cxnSpLocks/>
          </p:cNvCxnSpPr>
          <p:nvPr/>
        </p:nvCxnSpPr>
        <p:spPr>
          <a:xfrm>
            <a:off x="4061802" y="5647330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96B2C27-2C3D-44B4-9A68-0A9A17C7FF23}"/>
              </a:ext>
            </a:extLst>
          </p:cNvPr>
          <p:cNvSpPr/>
          <p:nvPr/>
        </p:nvSpPr>
        <p:spPr>
          <a:xfrm>
            <a:off x="9317355" y="169927"/>
            <a:ext cx="968189" cy="224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849077-1591-495E-BE5C-89E6129F1186}"/>
              </a:ext>
            </a:extLst>
          </p:cNvPr>
          <p:cNvSpPr txBox="1"/>
          <p:nvPr/>
        </p:nvSpPr>
        <p:spPr>
          <a:xfrm>
            <a:off x="10285544" y="11704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60E780B-5915-4EF3-9255-FC10527A3E6C}"/>
              </a:ext>
            </a:extLst>
          </p:cNvPr>
          <p:cNvSpPr/>
          <p:nvPr/>
        </p:nvSpPr>
        <p:spPr>
          <a:xfrm>
            <a:off x="9317355" y="460791"/>
            <a:ext cx="968189" cy="2241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6BE6E7B-3CA8-4670-90E0-41F6A6495246}"/>
              </a:ext>
            </a:extLst>
          </p:cNvPr>
          <p:cNvSpPr txBox="1"/>
          <p:nvPr/>
        </p:nvSpPr>
        <p:spPr>
          <a:xfrm>
            <a:off x="10285543" y="40790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 기안서 등록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38207C3-3080-48AC-9914-5A5FFD8E04DF}"/>
              </a:ext>
            </a:extLst>
          </p:cNvPr>
          <p:cNvSpPr/>
          <p:nvPr/>
        </p:nvSpPr>
        <p:spPr>
          <a:xfrm>
            <a:off x="9353214" y="776799"/>
            <a:ext cx="932329" cy="224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899CE2C-F92E-419A-816B-56D389C4300A}"/>
              </a:ext>
            </a:extLst>
          </p:cNvPr>
          <p:cNvSpPr txBox="1"/>
          <p:nvPr/>
        </p:nvSpPr>
        <p:spPr>
          <a:xfrm>
            <a:off x="10285543" y="73557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 등록 버튼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E2130E6-198D-4919-A9B2-BA4E0FB89551}"/>
              </a:ext>
            </a:extLst>
          </p:cNvPr>
          <p:cNvSpPr/>
          <p:nvPr/>
        </p:nvSpPr>
        <p:spPr>
          <a:xfrm>
            <a:off x="9317355" y="1112297"/>
            <a:ext cx="968188" cy="216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52CE14E-CA9B-4E53-8347-C3705525D2DE}"/>
              </a:ext>
            </a:extLst>
          </p:cNvPr>
          <p:cNvSpPr txBox="1"/>
          <p:nvPr/>
        </p:nvSpPr>
        <p:spPr>
          <a:xfrm>
            <a:off x="10325884" y="1088063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SOP </a:t>
            </a:r>
            <a:r>
              <a:rPr lang="ko-KR" altLang="en-US" sz="1200" dirty="0"/>
              <a:t>상태 변경 버튼</a:t>
            </a:r>
          </a:p>
        </p:txBody>
      </p: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CF615E03-65C8-4DCF-A8B8-8248A9D655C1}"/>
              </a:ext>
            </a:extLst>
          </p:cNvPr>
          <p:cNvSpPr/>
          <p:nvPr/>
        </p:nvSpPr>
        <p:spPr>
          <a:xfrm>
            <a:off x="9353215" y="1488144"/>
            <a:ext cx="867336" cy="2068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79F5FC-2A4B-40EF-8125-CB2C7BA6FF93}"/>
              </a:ext>
            </a:extLst>
          </p:cNvPr>
          <p:cNvSpPr txBox="1"/>
          <p:nvPr/>
        </p:nvSpPr>
        <p:spPr>
          <a:xfrm>
            <a:off x="10325884" y="145307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입력 내용</a:t>
            </a:r>
          </a:p>
        </p:txBody>
      </p:sp>
      <p:sp>
        <p:nvSpPr>
          <p:cNvPr id="137" name="원형: 비어 있음 136">
            <a:extLst>
              <a:ext uri="{FF2B5EF4-FFF2-40B4-BE49-F238E27FC236}">
                <a16:creationId xmlns:a16="http://schemas.microsoft.com/office/drawing/2014/main" id="{EB9BFF5D-D134-41E7-B80D-09F488352D5E}"/>
              </a:ext>
            </a:extLst>
          </p:cNvPr>
          <p:cNvSpPr/>
          <p:nvPr/>
        </p:nvSpPr>
        <p:spPr>
          <a:xfrm>
            <a:off x="9487676" y="1824251"/>
            <a:ext cx="732874" cy="30771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8A11B5A-EEFF-4C69-B72C-8E05136F788B}"/>
              </a:ext>
            </a:extLst>
          </p:cNvPr>
          <p:cNvSpPr txBox="1"/>
          <p:nvPr/>
        </p:nvSpPr>
        <p:spPr>
          <a:xfrm>
            <a:off x="10329313" y="1806407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Time</a:t>
            </a:r>
            <a:r>
              <a:rPr lang="ko-KR" altLang="en-US" sz="1200" dirty="0"/>
              <a:t>체크 및 수행</a:t>
            </a:r>
          </a:p>
        </p:txBody>
      </p: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6F83B6C3-445A-4088-9697-5B8122771235}"/>
              </a:ext>
            </a:extLst>
          </p:cNvPr>
          <p:cNvCxnSpPr>
            <a:cxnSpLocks/>
            <a:stCxn id="89" idx="6"/>
            <a:endCxn id="110" idx="3"/>
          </p:cNvCxnSpPr>
          <p:nvPr/>
        </p:nvCxnSpPr>
        <p:spPr>
          <a:xfrm flipH="1">
            <a:off x="5590276" y="2490883"/>
            <a:ext cx="1290919" cy="2361128"/>
          </a:xfrm>
          <a:prstGeom prst="curvedConnector3">
            <a:avLst>
              <a:gd name="adj1" fmla="val -26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F056901-370C-444E-996C-628D9D5CCF3B}"/>
              </a:ext>
            </a:extLst>
          </p:cNvPr>
          <p:cNvSpPr txBox="1"/>
          <p:nvPr/>
        </p:nvSpPr>
        <p:spPr>
          <a:xfrm>
            <a:off x="5948861" y="476348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Old SOP</a:t>
            </a:r>
            <a:endParaRPr lang="ko-KR" altLang="en-US" sz="9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12CD39-B6F0-4955-A061-3CD447E710B7}"/>
              </a:ext>
            </a:extLst>
          </p:cNvPr>
          <p:cNvSpPr txBox="1"/>
          <p:nvPr/>
        </p:nvSpPr>
        <p:spPr>
          <a:xfrm>
            <a:off x="6718243" y="2205003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New SOP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073F2-8C81-46E5-812A-32955EF68F73}"/>
              </a:ext>
            </a:extLst>
          </p:cNvPr>
          <p:cNvSpPr txBox="1"/>
          <p:nvPr/>
        </p:nvSpPr>
        <p:spPr>
          <a:xfrm>
            <a:off x="4606914" y="3341931"/>
            <a:ext cx="3257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Old Sop</a:t>
            </a:r>
            <a:r>
              <a:rPr lang="ko-KR" altLang="en-US" sz="900" dirty="0"/>
              <a:t>가 있을 경우 </a:t>
            </a:r>
            <a:r>
              <a:rPr lang="en-US" altLang="ko-KR" sz="900" dirty="0"/>
              <a:t>Old</a:t>
            </a:r>
            <a:r>
              <a:rPr lang="ko-KR" altLang="en-US" sz="900" dirty="0"/>
              <a:t>버전은 </a:t>
            </a:r>
            <a:r>
              <a:rPr lang="en-US" altLang="ko-KR" sz="900" dirty="0"/>
              <a:t>Superseded SOP</a:t>
            </a:r>
            <a:r>
              <a:rPr lang="ko-KR" altLang="en-US" sz="900" dirty="0"/>
              <a:t>로 등록됨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25B5EC30-3604-4FD7-A459-2248516EF053}"/>
              </a:ext>
            </a:extLst>
          </p:cNvPr>
          <p:cNvSpPr/>
          <p:nvPr/>
        </p:nvSpPr>
        <p:spPr>
          <a:xfrm>
            <a:off x="463451" y="1605380"/>
            <a:ext cx="1864658" cy="3675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</a:t>
            </a:r>
            <a:r>
              <a:rPr lang="en-US" altLang="ko-KR" sz="800" dirty="0"/>
              <a:t>(SOP/RD</a:t>
            </a:r>
            <a:r>
              <a:rPr lang="ko-KR" altLang="en-US" sz="800" dirty="0"/>
              <a:t> </a:t>
            </a:r>
            <a:r>
              <a:rPr lang="en-US" altLang="ko-KR" sz="800" dirty="0"/>
              <a:t>request Form)</a:t>
            </a:r>
            <a:endParaRPr lang="ko-KR" altLang="en-US" sz="8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E7D2BCB-46E6-4977-8499-92D3E5060285}"/>
              </a:ext>
            </a:extLst>
          </p:cNvPr>
          <p:cNvSpPr/>
          <p:nvPr/>
        </p:nvSpPr>
        <p:spPr>
          <a:xfrm>
            <a:off x="3080159" y="1655924"/>
            <a:ext cx="968190" cy="3227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결재라인 승인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AC451BF-C5E2-4F65-97FE-AD033911D5EA}"/>
              </a:ext>
            </a:extLst>
          </p:cNvPr>
          <p:cNvCxnSpPr/>
          <p:nvPr/>
        </p:nvCxnSpPr>
        <p:spPr>
          <a:xfrm>
            <a:off x="2337656" y="1783683"/>
            <a:ext cx="68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8113D3B-8881-4B2C-A2AB-A94291C47FD8}"/>
              </a:ext>
            </a:extLst>
          </p:cNvPr>
          <p:cNvCxnSpPr>
            <a:cxnSpLocks/>
          </p:cNvCxnSpPr>
          <p:nvPr/>
        </p:nvCxnSpPr>
        <p:spPr>
          <a:xfrm>
            <a:off x="4048349" y="1817289"/>
            <a:ext cx="57373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43F68A4-D425-4D74-8FED-334C276B97D7}"/>
              </a:ext>
            </a:extLst>
          </p:cNvPr>
          <p:cNvCxnSpPr>
            <a:cxnSpLocks/>
          </p:cNvCxnSpPr>
          <p:nvPr/>
        </p:nvCxnSpPr>
        <p:spPr>
          <a:xfrm>
            <a:off x="4342162" y="1581051"/>
            <a:ext cx="416640" cy="1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3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86B4C84-5CE4-4E6C-8FF5-94F3A3ED1FF9}"/>
              </a:ext>
            </a:extLst>
          </p:cNvPr>
          <p:cNvSpPr/>
          <p:nvPr/>
        </p:nvSpPr>
        <p:spPr>
          <a:xfrm>
            <a:off x="647772" y="888723"/>
            <a:ext cx="2013357" cy="401832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</a:t>
            </a:r>
            <a:r>
              <a:rPr lang="en-US" altLang="ko-KR" dirty="0"/>
              <a:t>Manager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98B34C-E179-4EA5-9A0B-01AE6EA0648D}"/>
              </a:ext>
            </a:extLst>
          </p:cNvPr>
          <p:cNvSpPr txBox="1"/>
          <p:nvPr/>
        </p:nvSpPr>
        <p:spPr>
          <a:xfrm>
            <a:off x="404728" y="252635"/>
            <a:ext cx="1088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LMS Job Description(</a:t>
            </a:r>
            <a:r>
              <a:rPr lang="ko-KR" altLang="en-US" b="1" dirty="0"/>
              <a:t>직무기술서 흐름도</a:t>
            </a:r>
            <a:r>
              <a:rPr lang="en-US" altLang="ko-KR" b="1" dirty="0"/>
              <a:t>)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973C01-8BC4-46E5-9CF9-0EBF725632F6}"/>
              </a:ext>
            </a:extLst>
          </p:cNvPr>
          <p:cNvSpPr/>
          <p:nvPr/>
        </p:nvSpPr>
        <p:spPr>
          <a:xfrm>
            <a:off x="3422708" y="897622"/>
            <a:ext cx="2013357" cy="4018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   팀장</a:t>
            </a:r>
            <a:r>
              <a:rPr lang="en-US" altLang="ko-KR" dirty="0"/>
              <a:t>or</a:t>
            </a:r>
            <a:r>
              <a:rPr lang="ko-KR" altLang="en-US" dirty="0"/>
              <a:t>부서장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7347D8-81DE-4CE8-8E64-A44B21FD4504}"/>
              </a:ext>
            </a:extLst>
          </p:cNvPr>
          <p:cNvSpPr/>
          <p:nvPr/>
        </p:nvSpPr>
        <p:spPr>
          <a:xfrm>
            <a:off x="6912715" y="956345"/>
            <a:ext cx="2441010" cy="3959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84C56AB-6ABE-41EF-A4A5-C7E7655D1BD9}"/>
              </a:ext>
            </a:extLst>
          </p:cNvPr>
          <p:cNvSpPr/>
          <p:nvPr/>
        </p:nvSpPr>
        <p:spPr>
          <a:xfrm>
            <a:off x="1035015" y="1548570"/>
            <a:ext cx="1224792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Job Description </a:t>
            </a:r>
            <a:r>
              <a:rPr lang="ko-KR" altLang="en-US" sz="800" dirty="0"/>
              <a:t>등록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80C6D36-C539-48C1-AF0B-5A7147D8AA7D}"/>
              </a:ext>
            </a:extLst>
          </p:cNvPr>
          <p:cNvSpPr/>
          <p:nvPr/>
        </p:nvSpPr>
        <p:spPr>
          <a:xfrm>
            <a:off x="3816990" y="2335143"/>
            <a:ext cx="1224792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직무관리 </a:t>
            </a:r>
            <a:r>
              <a:rPr lang="en-US" altLang="ko-KR" sz="800" dirty="0"/>
              <a:t>: </a:t>
            </a:r>
            <a:br>
              <a:rPr lang="en-US" altLang="ko-KR" sz="800" dirty="0"/>
            </a:br>
            <a:r>
              <a:rPr lang="en-US" altLang="ko-KR" sz="800" dirty="0"/>
              <a:t>JD </a:t>
            </a:r>
            <a:r>
              <a:rPr lang="ko-KR" altLang="en-US" sz="800" dirty="0"/>
              <a:t>배정</a:t>
            </a:r>
            <a:r>
              <a:rPr lang="en-US" altLang="ko-KR" sz="800" dirty="0"/>
              <a:t>(Assign)</a:t>
            </a:r>
            <a:endParaRPr lang="ko-KR" altLang="en-US" sz="8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C171F87-5F4D-4DE3-8F9B-E3D70FE71B6F}"/>
              </a:ext>
            </a:extLst>
          </p:cNvPr>
          <p:cNvCxnSpPr>
            <a:cxnSpLocks/>
          </p:cNvCxnSpPr>
          <p:nvPr/>
        </p:nvCxnSpPr>
        <p:spPr>
          <a:xfrm>
            <a:off x="5041782" y="2482036"/>
            <a:ext cx="2181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32039142-CA6B-49DD-8942-745116EB1ED4}"/>
              </a:ext>
            </a:extLst>
          </p:cNvPr>
          <p:cNvSpPr/>
          <p:nvPr/>
        </p:nvSpPr>
        <p:spPr>
          <a:xfrm>
            <a:off x="5780382" y="2339157"/>
            <a:ext cx="703937" cy="289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assign</a:t>
            </a:r>
            <a:endParaRPr lang="ko-KR" altLang="en-US" sz="8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9D92B5DC-0598-4A6D-A98B-6F2831282944}"/>
              </a:ext>
            </a:extLst>
          </p:cNvPr>
          <p:cNvSpPr/>
          <p:nvPr/>
        </p:nvSpPr>
        <p:spPr>
          <a:xfrm>
            <a:off x="7222920" y="2335143"/>
            <a:ext cx="1733725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Jod</a:t>
            </a:r>
            <a:r>
              <a:rPr lang="en-US" altLang="ko-KR" sz="800" dirty="0"/>
              <a:t> </a:t>
            </a:r>
            <a:r>
              <a:rPr lang="en-US" altLang="ko-KR" sz="800" dirty="0" err="1"/>
              <a:t>Descrition</a:t>
            </a:r>
            <a:r>
              <a:rPr lang="ko-KR" altLang="en-US" sz="800" dirty="0"/>
              <a:t>에 서 확인 및 </a:t>
            </a:r>
            <a:r>
              <a:rPr lang="en-US" altLang="ko-KR" sz="800" dirty="0"/>
              <a:t>(Agree </a:t>
            </a:r>
            <a:r>
              <a:rPr lang="ko-KR" altLang="en-US" sz="800" dirty="0"/>
              <a:t>수행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B721250-FFB8-45C0-A7E2-61E3E6CCF559}"/>
              </a:ext>
            </a:extLst>
          </p:cNvPr>
          <p:cNvCxnSpPr>
            <a:cxnSpLocks/>
            <a:stCxn id="149" idx="2"/>
            <a:endCxn id="152" idx="3"/>
          </p:cNvCxnSpPr>
          <p:nvPr/>
        </p:nvCxnSpPr>
        <p:spPr>
          <a:xfrm rot="5400000">
            <a:off x="6303396" y="1380458"/>
            <a:ext cx="537916" cy="3034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A74304C6-D60D-4A93-BD30-D6747D4C2B59}"/>
              </a:ext>
            </a:extLst>
          </p:cNvPr>
          <p:cNvSpPr/>
          <p:nvPr/>
        </p:nvSpPr>
        <p:spPr>
          <a:xfrm>
            <a:off x="5869401" y="3023966"/>
            <a:ext cx="703937" cy="289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Agree</a:t>
            </a:r>
            <a:endParaRPr lang="ko-KR" altLang="en-US" sz="800" dirty="0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475C3234-C784-45E2-83E6-A1A25DF66D9F}"/>
              </a:ext>
            </a:extLst>
          </p:cNvPr>
          <p:cNvSpPr/>
          <p:nvPr/>
        </p:nvSpPr>
        <p:spPr>
          <a:xfrm>
            <a:off x="3830133" y="2904691"/>
            <a:ext cx="1224792" cy="524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직무관리 </a:t>
            </a:r>
            <a:r>
              <a:rPr lang="en-US" altLang="ko-KR" sz="800" dirty="0"/>
              <a:t>: </a:t>
            </a:r>
            <a:br>
              <a:rPr lang="en-US" altLang="ko-KR" sz="800" dirty="0"/>
            </a:br>
            <a:r>
              <a:rPr lang="en-US" altLang="ko-KR" sz="800" dirty="0"/>
              <a:t>JD </a:t>
            </a:r>
            <a:r>
              <a:rPr lang="ko-KR" altLang="en-US" sz="800" dirty="0"/>
              <a:t>배정</a:t>
            </a:r>
            <a:r>
              <a:rPr lang="en-US" altLang="ko-KR" sz="800" dirty="0"/>
              <a:t>(</a:t>
            </a:r>
            <a:r>
              <a:rPr lang="en-US" altLang="ko-KR" sz="800" dirty="0" err="1"/>
              <a:t>Approva</a:t>
            </a:r>
            <a:r>
              <a:rPr lang="en-US" altLang="ko-KR" sz="800" dirty="0"/>
              <a:t> or Cancel)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D049E12-0DFA-4918-A65D-594C9C74BC04}"/>
              </a:ext>
            </a:extLst>
          </p:cNvPr>
          <p:cNvCxnSpPr>
            <a:stCxn id="152" idx="2"/>
          </p:cNvCxnSpPr>
          <p:nvPr/>
        </p:nvCxnSpPr>
        <p:spPr>
          <a:xfrm rot="16200000" flipH="1">
            <a:off x="5596784" y="2274742"/>
            <a:ext cx="396381" cy="2704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7FFF9369-DE7C-402A-94E6-3999D40E7FE1}"/>
              </a:ext>
            </a:extLst>
          </p:cNvPr>
          <p:cNvSpPr/>
          <p:nvPr/>
        </p:nvSpPr>
        <p:spPr>
          <a:xfrm>
            <a:off x="5775442" y="3708775"/>
            <a:ext cx="842919" cy="289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Approval</a:t>
            </a:r>
            <a:endParaRPr lang="ko-KR" altLang="en-US" sz="800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06665A7-3195-4713-BB98-2BD2F060A05E}"/>
              </a:ext>
            </a:extLst>
          </p:cNvPr>
          <p:cNvSpPr/>
          <p:nvPr/>
        </p:nvSpPr>
        <p:spPr>
          <a:xfrm>
            <a:off x="7147420" y="3663322"/>
            <a:ext cx="1733725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JD </a:t>
            </a:r>
            <a:r>
              <a:rPr lang="ko-KR" altLang="en-US" sz="800" dirty="0"/>
              <a:t>배정 완료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B4DC7A-6A82-4CAE-9578-42FA7AF391A2}"/>
              </a:ext>
            </a:extLst>
          </p:cNvPr>
          <p:cNvCxnSpPr/>
          <p:nvPr/>
        </p:nvCxnSpPr>
        <p:spPr>
          <a:xfrm>
            <a:off x="4144162" y="3428996"/>
            <a:ext cx="0" cy="8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71DA5515-0546-4711-9269-4D559A4A48F5}"/>
              </a:ext>
            </a:extLst>
          </p:cNvPr>
          <p:cNvSpPr/>
          <p:nvPr/>
        </p:nvSpPr>
        <p:spPr>
          <a:xfrm>
            <a:off x="3999539" y="4253217"/>
            <a:ext cx="842919" cy="289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cancel</a:t>
            </a:r>
            <a:endParaRPr lang="ko-KR" altLang="en-US" sz="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2F2AF7-217F-45F2-B0A0-A93653E9B578}"/>
              </a:ext>
            </a:extLst>
          </p:cNvPr>
          <p:cNvCxnSpPr/>
          <p:nvPr/>
        </p:nvCxnSpPr>
        <p:spPr>
          <a:xfrm>
            <a:off x="4842458" y="4398103"/>
            <a:ext cx="230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137749AC-7286-4E9C-8706-9E9786D90E05}"/>
              </a:ext>
            </a:extLst>
          </p:cNvPr>
          <p:cNvSpPr/>
          <p:nvPr/>
        </p:nvSpPr>
        <p:spPr>
          <a:xfrm>
            <a:off x="7147420" y="4249203"/>
            <a:ext cx="1733725" cy="293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새로운 </a:t>
            </a:r>
            <a:r>
              <a:rPr lang="en-US" altLang="ko-KR" sz="800" dirty="0"/>
              <a:t>JD </a:t>
            </a:r>
            <a:r>
              <a:rPr lang="ko-KR" altLang="en-US" sz="800" dirty="0"/>
              <a:t>배정은 취소됨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3E2DA-935C-404B-9F69-FB40DD0AC02D}"/>
              </a:ext>
            </a:extLst>
          </p:cNvPr>
          <p:cNvSpPr txBox="1"/>
          <p:nvPr/>
        </p:nvSpPr>
        <p:spPr>
          <a:xfrm>
            <a:off x="502881" y="5191605"/>
            <a:ext cx="844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Job</a:t>
            </a:r>
            <a:r>
              <a:rPr lang="ko-KR" altLang="en-US" sz="1200" dirty="0"/>
              <a:t> </a:t>
            </a:r>
            <a:r>
              <a:rPr lang="en-US" altLang="ko-KR" sz="1200" dirty="0"/>
              <a:t>Description </a:t>
            </a:r>
            <a:r>
              <a:rPr lang="ko-KR" altLang="en-US" sz="1200" dirty="0"/>
              <a:t>등록은 </a:t>
            </a:r>
            <a:r>
              <a:rPr lang="en-US" altLang="ko-KR" sz="1200" dirty="0"/>
              <a:t>Manager </a:t>
            </a:r>
            <a:r>
              <a:rPr lang="ko-KR" altLang="en-US" sz="1200" dirty="0"/>
              <a:t>권한을 가진 사용자이다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Job Description </a:t>
            </a:r>
            <a:r>
              <a:rPr lang="ko-KR" altLang="en-US" sz="1200" dirty="0"/>
              <a:t>작성자는 상급사용자이다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Job Description </a:t>
            </a:r>
            <a:r>
              <a:rPr lang="ko-KR" altLang="en-US" sz="1200" dirty="0"/>
              <a:t>배정은 자기 자신을 상급사용자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팀자</a:t>
            </a:r>
            <a:r>
              <a:rPr lang="en-US" altLang="ko-KR" sz="1200" dirty="0"/>
              <a:t> </a:t>
            </a:r>
            <a:r>
              <a:rPr lang="ko-KR" altLang="en-US" sz="1200" dirty="0"/>
              <a:t>혹은 부서장</a:t>
            </a:r>
            <a:r>
              <a:rPr lang="en-US" altLang="ko-KR" sz="1200" dirty="0"/>
              <a:t>)</a:t>
            </a:r>
            <a:r>
              <a:rPr lang="ko-KR" altLang="en-US" sz="1200" dirty="0"/>
              <a:t>으로 지정한 사용자에 대해서 </a:t>
            </a:r>
            <a:r>
              <a:rPr lang="en-US" altLang="ko-KR" sz="1200" dirty="0"/>
              <a:t>JD</a:t>
            </a:r>
            <a:r>
              <a:rPr lang="ko-KR" altLang="en-US" sz="1200" dirty="0"/>
              <a:t>를 배정할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522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C347EC-3FAA-47A3-8406-61525768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91" y="141309"/>
            <a:ext cx="3724420" cy="57424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A592F9-3984-432D-96E8-EFC3F748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06" y="6054223"/>
            <a:ext cx="3475590" cy="5900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FB0EA-228E-4631-8D63-92771F6E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02" y="75732"/>
            <a:ext cx="4667901" cy="67065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4433-9495-4F4F-AB33-BEF452C997A6}"/>
              </a:ext>
            </a:extLst>
          </p:cNvPr>
          <p:cNvSpPr/>
          <p:nvPr/>
        </p:nvSpPr>
        <p:spPr>
          <a:xfrm>
            <a:off x="2240516" y="4446332"/>
            <a:ext cx="729187" cy="17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EA64E9-F6D2-439F-8C66-DE86D7F29B33}"/>
              </a:ext>
            </a:extLst>
          </p:cNvPr>
          <p:cNvCxnSpPr/>
          <p:nvPr/>
        </p:nvCxnSpPr>
        <p:spPr>
          <a:xfrm flipV="1">
            <a:off x="2978092" y="729842"/>
            <a:ext cx="6929306" cy="371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F24E10-6A44-4FA7-8FDB-D42453CAE46C}"/>
              </a:ext>
            </a:extLst>
          </p:cNvPr>
          <p:cNvSpPr/>
          <p:nvPr/>
        </p:nvSpPr>
        <p:spPr>
          <a:xfrm>
            <a:off x="2240515" y="5198609"/>
            <a:ext cx="729187" cy="17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2C68ED-D3B8-4EAC-8E56-442E7EED3918}"/>
              </a:ext>
            </a:extLst>
          </p:cNvPr>
          <p:cNvCxnSpPr>
            <a:cxnSpLocks/>
          </p:cNvCxnSpPr>
          <p:nvPr/>
        </p:nvCxnSpPr>
        <p:spPr>
          <a:xfrm flipV="1">
            <a:off x="2986481" y="805343"/>
            <a:ext cx="7919928" cy="4481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FFDBE0-B85D-4C32-93EA-AC0D341BDFE8}"/>
              </a:ext>
            </a:extLst>
          </p:cNvPr>
          <p:cNvSpPr/>
          <p:nvPr/>
        </p:nvSpPr>
        <p:spPr>
          <a:xfrm>
            <a:off x="2030790" y="6415539"/>
            <a:ext cx="729187" cy="17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1ACA18-4FB5-49A2-A058-E7D239BD5C6D}"/>
              </a:ext>
            </a:extLst>
          </p:cNvPr>
          <p:cNvSpPr/>
          <p:nvPr/>
        </p:nvSpPr>
        <p:spPr>
          <a:xfrm>
            <a:off x="1285591" y="6415539"/>
            <a:ext cx="729187" cy="17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A69852-CA44-4EAB-B114-C3F8EF47DB7B}"/>
              </a:ext>
            </a:extLst>
          </p:cNvPr>
          <p:cNvSpPr/>
          <p:nvPr/>
        </p:nvSpPr>
        <p:spPr>
          <a:xfrm>
            <a:off x="6703458" y="6591540"/>
            <a:ext cx="896968" cy="19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A548B197-5FE9-421B-A18B-D1C4CDF6D543}"/>
              </a:ext>
            </a:extLst>
          </p:cNvPr>
          <p:cNvCxnSpPr>
            <a:stCxn id="17" idx="2"/>
            <a:endCxn id="18" idx="1"/>
          </p:cNvCxnSpPr>
          <p:nvPr/>
        </p:nvCxnSpPr>
        <p:spPr>
          <a:xfrm rot="16200000" flipH="1">
            <a:off x="4129140" y="4112585"/>
            <a:ext cx="95363" cy="505327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1FA3BFE-A9E4-4F67-9C8A-A31BF805053A}"/>
              </a:ext>
            </a:extLst>
          </p:cNvPr>
          <p:cNvSpPr/>
          <p:nvPr/>
        </p:nvSpPr>
        <p:spPr>
          <a:xfrm>
            <a:off x="5026023" y="6591540"/>
            <a:ext cx="888216" cy="190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Version</a:t>
            </a:r>
            <a:r>
              <a:rPr lang="ko-KR" altLang="en-US" sz="1000" dirty="0"/>
              <a:t> </a:t>
            </a:r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6B3542A5-0737-4AC8-9CF9-328CFD84F47E}"/>
              </a:ext>
            </a:extLst>
          </p:cNvPr>
          <p:cNvSpPr/>
          <p:nvPr/>
        </p:nvSpPr>
        <p:spPr>
          <a:xfrm>
            <a:off x="2759977" y="6052657"/>
            <a:ext cx="1988192" cy="220095"/>
          </a:xfrm>
          <a:prstGeom prst="wedgeRoundRectCallout">
            <a:avLst>
              <a:gd name="adj1" fmla="val -51660"/>
              <a:gd name="adj2" fmla="val 9037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작성일자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5EAC2-6F11-48F3-9F31-B6667936530D}"/>
              </a:ext>
            </a:extLst>
          </p:cNvPr>
          <p:cNvCxnSpPr>
            <a:cxnSpLocks/>
          </p:cNvCxnSpPr>
          <p:nvPr/>
        </p:nvCxnSpPr>
        <p:spPr>
          <a:xfrm flipV="1">
            <a:off x="4662203" y="1119924"/>
            <a:ext cx="5261973" cy="5008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6AD4C7-933E-4260-9543-8F9398A3F891}"/>
              </a:ext>
            </a:extLst>
          </p:cNvPr>
          <p:cNvSpPr/>
          <p:nvPr/>
        </p:nvSpPr>
        <p:spPr>
          <a:xfrm>
            <a:off x="9907398" y="929197"/>
            <a:ext cx="896968" cy="19072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88A732D6-BD92-41AF-91AD-C5135ABB83BB}"/>
              </a:ext>
            </a:extLst>
          </p:cNvPr>
          <p:cNvSpPr/>
          <p:nvPr/>
        </p:nvSpPr>
        <p:spPr>
          <a:xfrm>
            <a:off x="8892330" y="-78786"/>
            <a:ext cx="1463552" cy="220095"/>
          </a:xfrm>
          <a:prstGeom prst="wedgeRoundRectCallout">
            <a:avLst>
              <a:gd name="adj1" fmla="val 22097"/>
              <a:gd name="adj2" fmla="val 10562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Employee</a:t>
            </a:r>
            <a:endParaRPr lang="ko-KR" altLang="en-US" sz="1000" dirty="0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D0D05BAE-1A47-4F71-9F4B-79F7CE109FFD}"/>
              </a:ext>
            </a:extLst>
          </p:cNvPr>
          <p:cNvSpPr/>
          <p:nvPr/>
        </p:nvSpPr>
        <p:spPr>
          <a:xfrm>
            <a:off x="10695962" y="-78555"/>
            <a:ext cx="1921079" cy="286735"/>
          </a:xfrm>
          <a:prstGeom prst="wedgeRoundRectCallout">
            <a:avLst>
              <a:gd name="adj1" fmla="val -35248"/>
              <a:gd name="adj2" fmla="val 10243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Team Manager/Head of Department</a:t>
            </a:r>
            <a:endParaRPr lang="ko-KR" altLang="en-US" sz="1000" dirty="0"/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CA3D66F3-D9D4-4D84-A660-C3B60060491C}"/>
              </a:ext>
            </a:extLst>
          </p:cNvPr>
          <p:cNvSpPr/>
          <p:nvPr/>
        </p:nvSpPr>
        <p:spPr>
          <a:xfrm>
            <a:off x="4800292" y="4400808"/>
            <a:ext cx="1438215" cy="359937"/>
          </a:xfrm>
          <a:prstGeom prst="wedgeRoundRectCallout">
            <a:avLst>
              <a:gd name="adj1" fmla="val -62739"/>
              <a:gd name="adj2" fmla="val -1000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JD</a:t>
            </a:r>
            <a:r>
              <a:rPr lang="ko-KR" altLang="en-US" sz="1000" dirty="0"/>
              <a:t> 배정 받아 </a:t>
            </a:r>
            <a:r>
              <a:rPr lang="en-US" altLang="ko-KR" sz="1000" dirty="0"/>
              <a:t>Assign </a:t>
            </a:r>
            <a:r>
              <a:rPr lang="ko-KR" altLang="en-US" sz="1000" dirty="0"/>
              <a:t>을 버튼을 누린 시간</a:t>
            </a: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713930AF-8A78-4060-BCDB-6702A5D3F8CE}"/>
              </a:ext>
            </a:extLst>
          </p:cNvPr>
          <p:cNvSpPr/>
          <p:nvPr/>
        </p:nvSpPr>
        <p:spPr>
          <a:xfrm>
            <a:off x="4869145" y="5135366"/>
            <a:ext cx="1438215" cy="215806"/>
          </a:xfrm>
          <a:prstGeom prst="wedgeRoundRectCallout">
            <a:avLst>
              <a:gd name="adj1" fmla="val -66822"/>
              <a:gd name="adj2" fmla="val 1796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전자결재시</a:t>
            </a:r>
            <a:r>
              <a:rPr lang="ko-KR" altLang="en-US" sz="1000" dirty="0"/>
              <a:t> 승인시간</a:t>
            </a:r>
          </a:p>
        </p:txBody>
      </p:sp>
    </p:spTree>
    <p:extLst>
      <p:ext uri="{BB962C8B-B14F-4D97-AF65-F5344CB8AC3E}">
        <p14:creationId xmlns:p14="http://schemas.microsoft.com/office/powerpoint/2010/main" val="2939911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B16E1B-94DA-4FB3-90F3-CC9F5B47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3047947"/>
            <a:ext cx="2905530" cy="7621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9B1EEA-E8F4-4AC2-9714-D502811B4DA6}"/>
              </a:ext>
            </a:extLst>
          </p:cNvPr>
          <p:cNvCxnSpPr/>
          <p:nvPr/>
        </p:nvCxnSpPr>
        <p:spPr>
          <a:xfrm>
            <a:off x="5793997" y="3420611"/>
            <a:ext cx="5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757FCA-1D87-457F-9703-C3DDF711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51" y="1502594"/>
            <a:ext cx="4401164" cy="5811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35E690-5FC1-48B8-BAC5-FCE74246361D}"/>
              </a:ext>
            </a:extLst>
          </p:cNvPr>
          <p:cNvSpPr/>
          <p:nvPr/>
        </p:nvSpPr>
        <p:spPr>
          <a:xfrm>
            <a:off x="2063691" y="1795244"/>
            <a:ext cx="4401163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97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532DF02-BA76-4835-B05B-B16B7EDE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72" y="449296"/>
            <a:ext cx="4252412" cy="635836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4A3497-3723-436C-B35A-131DB66F08D3}"/>
              </a:ext>
            </a:extLst>
          </p:cNvPr>
          <p:cNvSpPr/>
          <p:nvPr/>
        </p:nvSpPr>
        <p:spPr>
          <a:xfrm>
            <a:off x="17331" y="622042"/>
            <a:ext cx="1778774" cy="8089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2D29BD-0E4E-4CA9-A5BE-C31BED8420AF}"/>
              </a:ext>
            </a:extLst>
          </p:cNvPr>
          <p:cNvSpPr/>
          <p:nvPr/>
        </p:nvSpPr>
        <p:spPr>
          <a:xfrm>
            <a:off x="126422" y="642211"/>
            <a:ext cx="530639" cy="17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52970-1B6F-478D-B0FD-EC59162C454B}"/>
              </a:ext>
            </a:extLst>
          </p:cNvPr>
          <p:cNvSpPr txBox="1"/>
          <p:nvPr/>
        </p:nvSpPr>
        <p:spPr>
          <a:xfrm>
            <a:off x="670244" y="622042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필수 입력 항목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FABC231A-4BAA-450C-B993-BEB40F30554B}"/>
              </a:ext>
            </a:extLst>
          </p:cNvPr>
          <p:cNvSpPr/>
          <p:nvPr/>
        </p:nvSpPr>
        <p:spPr>
          <a:xfrm>
            <a:off x="382758" y="1571034"/>
            <a:ext cx="1277009" cy="179797"/>
          </a:xfrm>
          <a:prstGeom prst="wedgeRoundRectCallout">
            <a:avLst>
              <a:gd name="adj1" fmla="val 110398"/>
              <a:gd name="adj2" fmla="val -16457"/>
              <a:gd name="adj3" fmla="val 16667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필수입력항목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자격명</a:t>
            </a:r>
            <a:endParaRPr lang="ko-KR" altLang="en-US" sz="8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6874D3DE-AB60-4AAE-9401-2C4A44FAB023}"/>
              </a:ext>
            </a:extLst>
          </p:cNvPr>
          <p:cNvSpPr/>
          <p:nvPr/>
        </p:nvSpPr>
        <p:spPr>
          <a:xfrm>
            <a:off x="158141" y="6616444"/>
            <a:ext cx="1452030" cy="241556"/>
          </a:xfrm>
          <a:prstGeom prst="wedgeRoundRectCallout">
            <a:avLst>
              <a:gd name="adj1" fmla="val 62343"/>
              <a:gd name="adj2" fmla="val -12984"/>
              <a:gd name="adj3" fmla="val 16667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필수입력항목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버전정보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8F0E294-77B6-4600-9A51-78B301F233DA}"/>
              </a:ext>
            </a:extLst>
          </p:cNvPr>
          <p:cNvSpPr/>
          <p:nvPr/>
        </p:nvSpPr>
        <p:spPr>
          <a:xfrm>
            <a:off x="4528976" y="1854072"/>
            <a:ext cx="1583208" cy="168662"/>
          </a:xfrm>
          <a:prstGeom prst="wedgeRoundRectCallout">
            <a:avLst>
              <a:gd name="adj1" fmla="val -17288"/>
              <a:gd name="adj2" fmla="val -277431"/>
              <a:gd name="adj3" fmla="val 16667"/>
            </a:avLst>
          </a:prstGeom>
          <a:solidFill>
            <a:schemeClr val="bg1">
              <a:lumMod val="6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필수입력항목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문서작성일자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609E71-CF4C-4658-B441-DF786B3059A8}"/>
              </a:ext>
            </a:extLst>
          </p:cNvPr>
          <p:cNvSpPr/>
          <p:nvPr/>
        </p:nvSpPr>
        <p:spPr>
          <a:xfrm>
            <a:off x="132750" y="902161"/>
            <a:ext cx="529106" cy="1744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D1403-F1FB-4D56-9181-0676F939D143}"/>
              </a:ext>
            </a:extLst>
          </p:cNvPr>
          <p:cNvSpPr txBox="1"/>
          <p:nvPr/>
        </p:nvSpPr>
        <p:spPr>
          <a:xfrm>
            <a:off x="670244" y="88370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자동 입력되는 항목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C89369-36E8-4287-AD3E-B1441CCA955B}"/>
              </a:ext>
            </a:extLst>
          </p:cNvPr>
          <p:cNvSpPr/>
          <p:nvPr/>
        </p:nvSpPr>
        <p:spPr>
          <a:xfrm>
            <a:off x="4991923" y="673334"/>
            <a:ext cx="564028" cy="4046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718826-C11B-421E-971B-E106B4F3BDBE}"/>
              </a:ext>
            </a:extLst>
          </p:cNvPr>
          <p:cNvSpPr/>
          <p:nvPr/>
        </p:nvSpPr>
        <p:spPr>
          <a:xfrm>
            <a:off x="4991923" y="1053553"/>
            <a:ext cx="564028" cy="1686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4853EB-753F-40A5-B7FF-3AB081AD782F}"/>
              </a:ext>
            </a:extLst>
          </p:cNvPr>
          <p:cNvSpPr/>
          <p:nvPr/>
        </p:nvSpPr>
        <p:spPr>
          <a:xfrm>
            <a:off x="5539173" y="673334"/>
            <a:ext cx="564028" cy="4046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2EA37-BAD8-437D-87F2-09855D0EA7C8}"/>
              </a:ext>
            </a:extLst>
          </p:cNvPr>
          <p:cNvSpPr/>
          <p:nvPr/>
        </p:nvSpPr>
        <p:spPr>
          <a:xfrm>
            <a:off x="5539173" y="1053553"/>
            <a:ext cx="564028" cy="1686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0C09EF-6BEC-489E-B437-FD0DB38D1229}"/>
              </a:ext>
            </a:extLst>
          </p:cNvPr>
          <p:cNvSpPr/>
          <p:nvPr/>
        </p:nvSpPr>
        <p:spPr>
          <a:xfrm>
            <a:off x="2451093" y="1507548"/>
            <a:ext cx="814663" cy="2432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B564E8-D3B7-4C94-A865-059DE7D5C7E8}"/>
              </a:ext>
            </a:extLst>
          </p:cNvPr>
          <p:cNvSpPr/>
          <p:nvPr/>
        </p:nvSpPr>
        <p:spPr>
          <a:xfrm>
            <a:off x="3968082" y="1507548"/>
            <a:ext cx="947867" cy="2432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D8A9C7-3351-4F29-BAA5-E8DE633C1CA1}"/>
              </a:ext>
            </a:extLst>
          </p:cNvPr>
          <p:cNvSpPr/>
          <p:nvPr/>
        </p:nvSpPr>
        <p:spPr>
          <a:xfrm>
            <a:off x="5387656" y="1497543"/>
            <a:ext cx="749101" cy="2432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1899A9-2C41-4FCA-8AB8-75F62D53459E}"/>
              </a:ext>
            </a:extLst>
          </p:cNvPr>
          <p:cNvSpPr txBox="1"/>
          <p:nvPr/>
        </p:nvSpPr>
        <p:spPr>
          <a:xfrm>
            <a:off x="676836" y="113405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선택 입력 항목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8E2A82-2EC6-4C00-9999-EB77F2C98066}"/>
              </a:ext>
            </a:extLst>
          </p:cNvPr>
          <p:cNvSpPr/>
          <p:nvPr/>
        </p:nvSpPr>
        <p:spPr>
          <a:xfrm>
            <a:off x="1832899" y="2020906"/>
            <a:ext cx="4328807" cy="4511161"/>
          </a:xfrm>
          <a:prstGeom prst="rect">
            <a:avLst/>
          </a:prstGeom>
          <a:noFill/>
          <a:ln w="38100"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4784-8F75-4B6D-A99B-1AB92F4596FE}"/>
              </a:ext>
            </a:extLst>
          </p:cNvPr>
          <p:cNvSpPr/>
          <p:nvPr/>
        </p:nvSpPr>
        <p:spPr>
          <a:xfrm>
            <a:off x="141139" y="1165522"/>
            <a:ext cx="529106" cy="167889"/>
          </a:xfrm>
          <a:prstGeom prst="rect">
            <a:avLst/>
          </a:prstGeom>
          <a:noFill/>
          <a:ln w="38100" cmpd="thickThin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7D380A-96FF-4753-B304-62314E1B9509}"/>
              </a:ext>
            </a:extLst>
          </p:cNvPr>
          <p:cNvSpPr/>
          <p:nvPr/>
        </p:nvSpPr>
        <p:spPr>
          <a:xfrm>
            <a:off x="5017090" y="1297826"/>
            <a:ext cx="1042200" cy="16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D86A9-695A-417E-B889-097C9A4E1560}"/>
              </a:ext>
            </a:extLst>
          </p:cNvPr>
          <p:cNvSpPr/>
          <p:nvPr/>
        </p:nvSpPr>
        <p:spPr>
          <a:xfrm>
            <a:off x="2462074" y="1801164"/>
            <a:ext cx="887571" cy="174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06A4B4-52F7-4F9B-9755-D963C3393124}"/>
              </a:ext>
            </a:extLst>
          </p:cNvPr>
          <p:cNvSpPr/>
          <p:nvPr/>
        </p:nvSpPr>
        <p:spPr>
          <a:xfrm>
            <a:off x="1796105" y="6652793"/>
            <a:ext cx="952773" cy="174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3A1898-FD32-4496-987A-6DD03B85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66" y="449296"/>
            <a:ext cx="4238913" cy="635836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A2D42AA-5C38-4978-BA9B-7B9F7CFBDDCA}"/>
              </a:ext>
            </a:extLst>
          </p:cNvPr>
          <p:cNvSpPr/>
          <p:nvPr/>
        </p:nvSpPr>
        <p:spPr>
          <a:xfrm>
            <a:off x="6531580" y="2768367"/>
            <a:ext cx="498395" cy="813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9F83CD-2168-4F7F-94B2-66B6D04F87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" y="2720826"/>
            <a:ext cx="128460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78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CED0-5597-4D49-BD15-987FBF92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https://codepen.io/achudoz/pen/egoKYy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AFEA2-EB1B-4EAE-8331-6A62BCC8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396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웹공부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https://www.w3schools.com/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CSS box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Content : </a:t>
            </a:r>
            <a:r>
              <a:rPr lang="ko-KR" altLang="en-US" dirty="0"/>
              <a:t>글자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Border : </a:t>
            </a:r>
            <a:r>
              <a:rPr lang="ko-KR" altLang="en-US" dirty="0" err="1"/>
              <a:t>박스선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Padding : </a:t>
            </a:r>
            <a:r>
              <a:rPr lang="ko-KR" altLang="en-US" dirty="0"/>
              <a:t>글자와 </a:t>
            </a:r>
            <a:r>
              <a:rPr lang="ko-KR" altLang="en-US" dirty="0" err="1"/>
              <a:t>박스선</a:t>
            </a:r>
            <a:r>
              <a:rPr lang="ko-KR" altLang="en-US" dirty="0"/>
              <a:t> 사이의 간격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Margin : </a:t>
            </a:r>
            <a:r>
              <a:rPr lang="ko-KR" altLang="en-US" dirty="0"/>
              <a:t>박스와 박스 사이의 간격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F7D5B7-E69D-4E58-BE22-273018B9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73" y="3956021"/>
            <a:ext cx="2730404" cy="24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5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6AE5-7AFA-4ED1-A4BA-A98B21B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B1A48-3DB5-41E7-8A02-A7318A20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https://changrea.io/spring/spring-security-session-csrf/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https://m.blog.naver.com/kimnx9006/220638156019</a:t>
            </a:r>
            <a:endParaRPr lang="en-US" altLang="ko-KR" dirty="0"/>
          </a:p>
          <a:p>
            <a:r>
              <a:rPr lang="en-US" altLang="ko-KR" dirty="0"/>
              <a:t>https://bamdule.tistory.com/53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214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6AE5-7AFA-4ED1-A4BA-A98B21B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E-SOP – </a:t>
            </a:r>
            <a:r>
              <a:rPr lang="ko-KR" altLang="en-US" dirty="0"/>
              <a:t>관리자 </a:t>
            </a:r>
            <a:r>
              <a:rPr lang="en-US" altLang="ko-KR" dirty="0"/>
              <a:t>JD </a:t>
            </a:r>
            <a:r>
              <a:rPr lang="ko-KR" altLang="en-US" dirty="0"/>
              <a:t>수정방법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722DA4-A9F8-4BA9-9831-988BA05F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7" y="1898873"/>
            <a:ext cx="393102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@PreAuthorize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"hasAnyAuthority('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자료보관책임자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lang="en-US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,</a:t>
            </a:r>
            <a:r>
              <a:rPr lang="en-US" altLang="ko-KR" sz="9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’</a:t>
            </a:r>
            <a:r>
              <a:rPr lang="ko-KR" altLang="en-US" sz="9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추가권한</a:t>
            </a:r>
            <a:r>
              <a:rPr lang="en-US" altLang="ko-KR" sz="9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IsAdmin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62206E-1BDC-46E7-8D06-FD4FC8BEA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7" y="4313436"/>
            <a:ext cx="105156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WebSecurityConfig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WebSecurityConfigurerAdapter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"${role.admin-1}"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adminRole1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"${role.admin-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adminRole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HttpSecurity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Security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http.authorizeRequests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antMatchers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hasAnyAuthority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adminRole1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adminRole</a:t>
            </a:r>
            <a:r>
              <a:rPr lang="en-US" altLang="ko-KR" sz="900" dirty="0">
                <a:solidFill>
                  <a:srgbClr val="9876AA"/>
                </a:solidFill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EC1609-CCFF-4DFD-9F26-D25ED5C3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7" y="3554878"/>
            <a:ext cx="216497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관리자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Role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role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admin-1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자료보관책임자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ko-KR" altLang="en-US" sz="900" dirty="0">
                <a:solidFill>
                  <a:srgbClr val="A9B7C6"/>
                </a:solidFill>
                <a:latin typeface="Arial Unicode MS"/>
                <a:ea typeface="JetBrains Mono"/>
              </a:rPr>
              <a:t>추가권한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D357F-6762-45ED-95A6-3067AF60237B}"/>
              </a:ext>
            </a:extLst>
          </p:cNvPr>
          <p:cNvSpPr txBox="1"/>
          <p:nvPr/>
        </p:nvSpPr>
        <p:spPr>
          <a:xfrm>
            <a:off x="945777" y="313256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application.yml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15F2B-CF0B-471F-9B0F-F7D9A7201132}"/>
              </a:ext>
            </a:extLst>
          </p:cNvPr>
          <p:cNvSpPr txBox="1"/>
          <p:nvPr/>
        </p:nvSpPr>
        <p:spPr>
          <a:xfrm>
            <a:off x="838200" y="2321324"/>
            <a:ext cx="964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r>
              <a:rPr lang="ko-KR" altLang="en-US" dirty="0"/>
              <a:t>단도 </a:t>
            </a:r>
            <a:r>
              <a:rPr lang="ko-KR" altLang="en-US" dirty="0" err="1"/>
              <a:t>수정해줘야함</a:t>
            </a:r>
            <a:endParaRPr lang="en-US" altLang="ko-KR" dirty="0"/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hasAnyAuthority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ko-KR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로 검색해서 </a:t>
            </a:r>
            <a:r>
              <a:rPr lang="ko-KR" altLang="en-US" dirty="0" err="1">
                <a:solidFill>
                  <a:srgbClr val="A9B7C6"/>
                </a:solidFill>
                <a:latin typeface="Arial Unicode MS"/>
                <a:ea typeface="JetBrains Mono"/>
              </a:rPr>
              <a:t>수정해줘야함</a:t>
            </a:r>
            <a:r>
              <a:rPr lang="ko-KR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Arial Unicode MS"/>
                <a:ea typeface="JetBrains Mono"/>
              </a:rPr>
              <a:t>-&gt;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hasAnyAuthority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자료보관책임자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lang="en-US" altLang="ko-KR" sz="1800" dirty="0">
                <a:solidFill>
                  <a:srgbClr val="6A8759"/>
                </a:solidFill>
                <a:latin typeface="Arial Unicode MS"/>
                <a:ea typeface="JetBrains Mono"/>
              </a:rPr>
              <a:t>,</a:t>
            </a:r>
            <a:r>
              <a:rPr lang="en-US" altLang="ko-KR" sz="18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’</a:t>
            </a:r>
            <a:r>
              <a:rPr lang="ko-KR" altLang="en-US" sz="18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추가권한</a:t>
            </a:r>
            <a:r>
              <a:rPr lang="en-US" altLang="ko-KR" sz="1800" dirty="0">
                <a:solidFill>
                  <a:srgbClr val="6A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’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ko-KR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82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 구축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b="1" dirty="0"/>
              <a:t>3. Tomcat Window </a:t>
            </a:r>
            <a:r>
              <a:rPr lang="ko-KR" altLang="en-US" sz="1200" b="1" dirty="0"/>
              <a:t>서비스로 등록하여 실행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rgbClr val="00B0F0"/>
                </a:solidFill>
              </a:rPr>
              <a:t>참조 </a:t>
            </a:r>
            <a:r>
              <a:rPr lang="en-US" altLang="ko-KR" sz="1200" b="1" dirty="0">
                <a:solidFill>
                  <a:srgbClr val="00B0F0"/>
                </a:solidFill>
              </a:rPr>
              <a:t>https://dololak.tistory.com/733,  </a:t>
            </a:r>
            <a:r>
              <a:rPr lang="en-US" altLang="ko-KR" sz="12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https://mirotic91.tistory.com/6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Webapps </a:t>
            </a:r>
            <a:r>
              <a:rPr lang="ko-KR" altLang="en-US" sz="1200" dirty="0"/>
              <a:t>폴더에 </a:t>
            </a:r>
            <a:r>
              <a:rPr lang="en-US" altLang="ko-KR" sz="1200" dirty="0"/>
              <a:t>war</a:t>
            </a:r>
            <a:r>
              <a:rPr lang="ko-KR" altLang="en-US" sz="1200" dirty="0"/>
              <a:t>파일 복사하기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Conf </a:t>
            </a:r>
            <a:r>
              <a:rPr lang="ko-KR" altLang="en-US" sz="1200" dirty="0"/>
              <a:t>폴더 </a:t>
            </a:r>
            <a:r>
              <a:rPr lang="en-US" altLang="ko-KR" sz="1200" dirty="0"/>
              <a:t>server.xml</a:t>
            </a:r>
            <a:r>
              <a:rPr lang="ko-KR" altLang="en-US" sz="1200" dirty="0"/>
              <a:t>에서 </a:t>
            </a:r>
            <a:r>
              <a:rPr lang="en-US" altLang="ko-KR" sz="1200" dirty="0"/>
              <a:t>[Connector</a:t>
            </a:r>
            <a:r>
              <a:rPr lang="ko-KR" altLang="en-US" sz="1200" dirty="0"/>
              <a:t> </a:t>
            </a:r>
            <a:r>
              <a:rPr lang="en-US" altLang="ko-KR" sz="1200" dirty="0"/>
              <a:t>port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“8081”]</a:t>
            </a:r>
            <a:r>
              <a:rPr lang="ko-KR" altLang="en-US" sz="1200" dirty="0"/>
              <a:t> 설정하기 </a:t>
            </a:r>
            <a:r>
              <a:rPr lang="en-US" altLang="ko-KR" sz="1200" dirty="0"/>
              <a:t>=&gt; </a:t>
            </a:r>
            <a:r>
              <a:rPr lang="ko-KR" altLang="en-US" sz="1200" b="1" dirty="0">
                <a:hlinkClick r:id="rId3"/>
              </a:rPr>
              <a:t>참조 </a:t>
            </a:r>
            <a:r>
              <a:rPr lang="en-US" altLang="ko-KR" sz="1200" b="1" dirty="0">
                <a:hlinkClick r:id="rId3"/>
              </a:rPr>
              <a:t>: https://haenny.tistory.com/32</a:t>
            </a:r>
            <a:r>
              <a:rPr lang="en-US" altLang="ko-KR" sz="1200" b="1" dirty="0"/>
              <a:t> 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Conf</a:t>
            </a:r>
            <a:r>
              <a:rPr lang="ko-KR" altLang="en-US" sz="1200" dirty="0"/>
              <a:t> 폴더 </a:t>
            </a:r>
            <a:r>
              <a:rPr lang="en-US" altLang="ko-KR" sz="1200" dirty="0"/>
              <a:t>server.xml </a:t>
            </a:r>
            <a:r>
              <a:rPr lang="ko-KR" altLang="en-US" sz="1200" dirty="0"/>
              <a:t>열기 </a:t>
            </a:r>
            <a:r>
              <a:rPr lang="en-US" altLang="ko-KR" sz="1200" dirty="0"/>
              <a:t>=&gt; </a:t>
            </a:r>
            <a:r>
              <a:rPr lang="en-US" altLang="ko-KR" sz="1200" dirty="0" err="1"/>
              <a:t>unpackWARs</a:t>
            </a:r>
            <a:r>
              <a:rPr lang="en-US" altLang="ko-KR" sz="1200" dirty="0"/>
              <a:t> = “true” </a:t>
            </a:r>
            <a:r>
              <a:rPr lang="en-US" altLang="ko-KR" sz="1200" dirty="0" err="1"/>
              <a:t>autoDeploy</a:t>
            </a:r>
            <a:r>
              <a:rPr lang="en-US" altLang="ko-KR" sz="1200" dirty="0"/>
              <a:t>=“true” </a:t>
            </a:r>
            <a:r>
              <a:rPr lang="ko-KR" altLang="en-US" sz="1200" dirty="0"/>
              <a:t>설정 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err="1"/>
              <a:t>Cmd</a:t>
            </a:r>
            <a:r>
              <a:rPr lang="ko-KR" altLang="en-US" sz="1200" dirty="0"/>
              <a:t> 창 </a:t>
            </a:r>
            <a:r>
              <a:rPr lang="en-US" altLang="ko-KR" sz="1200" dirty="0"/>
              <a:t>bin</a:t>
            </a:r>
            <a:r>
              <a:rPr lang="ko-KR" altLang="en-US" sz="1200" dirty="0"/>
              <a:t>폴더로 이동 </a:t>
            </a:r>
            <a:r>
              <a:rPr lang="en-US" altLang="ko-KR" sz="1200" dirty="0"/>
              <a:t>&gt; service.bat</a:t>
            </a:r>
            <a:r>
              <a:rPr lang="ko-KR" altLang="en-US" sz="1200" dirty="0"/>
              <a:t> </a:t>
            </a:r>
            <a:r>
              <a:rPr lang="en-US" altLang="ko-KR" sz="1200" dirty="0"/>
              <a:t>install</a:t>
            </a:r>
            <a:r>
              <a:rPr lang="ko-KR" altLang="en-US" sz="1200" dirty="0"/>
              <a:t> 수행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서비스 창으로 이동하여 </a:t>
            </a:r>
            <a:r>
              <a:rPr lang="en-US" altLang="ko-KR" sz="1200" dirty="0"/>
              <a:t>Apache Tomcat9 [</a:t>
            </a:r>
            <a:r>
              <a:rPr lang="ko-KR" altLang="en-US" sz="1200" dirty="0"/>
              <a:t>시작 유형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자동</a:t>
            </a:r>
            <a:r>
              <a:rPr lang="en-US" altLang="ko-KR" sz="1200" dirty="0"/>
              <a:t>”</a:t>
            </a:r>
            <a:r>
              <a:rPr lang="ko-KR" altLang="en-US" sz="1200" dirty="0"/>
              <a:t>으로 설정 후 서비스 </a:t>
            </a:r>
            <a:r>
              <a:rPr lang="en-US" altLang="ko-KR" sz="1200" dirty="0"/>
              <a:t>[</a:t>
            </a:r>
            <a:r>
              <a:rPr lang="ko-KR" altLang="en-US" sz="1200" dirty="0"/>
              <a:t>시작</a:t>
            </a:r>
            <a:r>
              <a:rPr lang="en-US" altLang="ko-KR" sz="1200" dirty="0"/>
              <a:t>]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AD99EE-41DF-423B-B908-266B8E512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4" y="2782627"/>
            <a:ext cx="6258798" cy="78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6B75B-78CA-42EB-B437-6DC475C15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64" y="3797504"/>
            <a:ext cx="3876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3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448E76E7-2EDC-45AC-8F36-60E0D5F1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972" y="529193"/>
            <a:ext cx="4372281" cy="3546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5B4F7-DF7C-4002-B29F-F3DCEFBBB536}"/>
              </a:ext>
            </a:extLst>
          </p:cNvPr>
          <p:cNvSpPr txBox="1"/>
          <p:nvPr/>
        </p:nvSpPr>
        <p:spPr>
          <a:xfrm>
            <a:off x="690464" y="550506"/>
            <a:ext cx="95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도메인 만들기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https://my.inames.co.kr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51375-46CE-47CE-843B-E9ED4CCB2007}"/>
              </a:ext>
            </a:extLst>
          </p:cNvPr>
          <p:cNvSpPr txBox="1"/>
          <p:nvPr/>
        </p:nvSpPr>
        <p:spPr>
          <a:xfrm>
            <a:off x="796954" y="1078959"/>
            <a:ext cx="2436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safesoft</a:t>
            </a:r>
            <a:endParaRPr lang="en-US" altLang="ko-KR" sz="1200" dirty="0"/>
          </a:p>
          <a:p>
            <a:r>
              <a:rPr lang="en-US" altLang="ko-KR" sz="1200" dirty="0"/>
              <a:t>Pw: tpdlvm1230# (</a:t>
            </a:r>
            <a:r>
              <a:rPr lang="ko-KR" altLang="en-US" sz="1200" dirty="0"/>
              <a:t>세이프</a:t>
            </a:r>
            <a:r>
              <a:rPr lang="en-US" altLang="ko-KR" sz="1200" dirty="0"/>
              <a:t>1230#)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4DDEAD-161E-4F3B-BD2F-EAF1696CF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47" y="1687781"/>
            <a:ext cx="5592624" cy="15033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E8C5B1A-1E75-4982-913A-5F6E470A69D7}"/>
              </a:ext>
            </a:extLst>
          </p:cNvPr>
          <p:cNvSpPr/>
          <p:nvPr/>
        </p:nvSpPr>
        <p:spPr>
          <a:xfrm>
            <a:off x="6097940" y="3057787"/>
            <a:ext cx="330081" cy="13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386906-BC6F-4C73-BAB6-0C79F814D608}"/>
              </a:ext>
            </a:extLst>
          </p:cNvPr>
          <p:cNvSpPr/>
          <p:nvPr/>
        </p:nvSpPr>
        <p:spPr>
          <a:xfrm>
            <a:off x="6506946" y="2993973"/>
            <a:ext cx="234892" cy="224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99DBBF-F759-4D7D-AE25-12BEBC75E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47" y="3508202"/>
            <a:ext cx="5592624" cy="10794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53D6D4-8FE3-412F-9B5D-33612BF89C8C}"/>
              </a:ext>
            </a:extLst>
          </p:cNvPr>
          <p:cNvSpPr/>
          <p:nvPr/>
        </p:nvSpPr>
        <p:spPr>
          <a:xfrm>
            <a:off x="905155" y="4059590"/>
            <a:ext cx="330081" cy="13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CFD203-C707-41C4-86D2-D8322F590305}"/>
              </a:ext>
            </a:extLst>
          </p:cNvPr>
          <p:cNvSpPr/>
          <p:nvPr/>
        </p:nvSpPr>
        <p:spPr>
          <a:xfrm>
            <a:off x="6014050" y="4059590"/>
            <a:ext cx="330081" cy="13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A417A8-119D-48D4-A3F0-667B592F953E}"/>
              </a:ext>
            </a:extLst>
          </p:cNvPr>
          <p:cNvSpPr/>
          <p:nvPr/>
        </p:nvSpPr>
        <p:spPr>
          <a:xfrm>
            <a:off x="6506946" y="4015548"/>
            <a:ext cx="234892" cy="224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54BF5AA-2900-4494-9691-26C4795A0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55" y="4901398"/>
            <a:ext cx="5620418" cy="117941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081725-097E-4A77-9DE6-A77A9F90C710}"/>
              </a:ext>
            </a:extLst>
          </p:cNvPr>
          <p:cNvSpPr/>
          <p:nvPr/>
        </p:nvSpPr>
        <p:spPr>
          <a:xfrm>
            <a:off x="5069003" y="5871611"/>
            <a:ext cx="585177" cy="200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FA5837-FF27-4C50-A2EA-50D222ACA00E}"/>
              </a:ext>
            </a:extLst>
          </p:cNvPr>
          <p:cNvSpPr/>
          <p:nvPr/>
        </p:nvSpPr>
        <p:spPr>
          <a:xfrm>
            <a:off x="6525573" y="5859662"/>
            <a:ext cx="234892" cy="224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9D4276-0C2F-4D38-961B-7B906F008389}"/>
              </a:ext>
            </a:extLst>
          </p:cNvPr>
          <p:cNvSpPr/>
          <p:nvPr/>
        </p:nvSpPr>
        <p:spPr>
          <a:xfrm>
            <a:off x="7049108" y="3057169"/>
            <a:ext cx="42173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BEEF479-B579-400C-A6DA-E4543F0915F2}"/>
              </a:ext>
            </a:extLst>
          </p:cNvPr>
          <p:cNvSpPr/>
          <p:nvPr/>
        </p:nvSpPr>
        <p:spPr>
          <a:xfrm>
            <a:off x="11358724" y="3129481"/>
            <a:ext cx="234892" cy="224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EA7C2B-140D-4F85-BAE0-5973CD6E205F}"/>
              </a:ext>
            </a:extLst>
          </p:cNvPr>
          <p:cNvSpPr txBox="1"/>
          <p:nvPr/>
        </p:nvSpPr>
        <p:spPr>
          <a:xfrm>
            <a:off x="7315200" y="4147646"/>
            <a:ext cx="45993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/>
              <a:t>로그인 후 호스팅 관리 클릭</a:t>
            </a:r>
            <a:endParaRPr lang="en-US" altLang="ko-KR" sz="1200" dirty="0"/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/>
              <a:t>웹 호스팅 선택 후 관리 클릭</a:t>
            </a:r>
            <a:endParaRPr lang="en-US" altLang="ko-KR" sz="1200" dirty="0"/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200" dirty="0"/>
              <a:t>DNS </a:t>
            </a:r>
            <a:r>
              <a:rPr lang="ko-KR" altLang="en-US" sz="1200" dirty="0"/>
              <a:t>관리 클릭</a:t>
            </a:r>
            <a:endParaRPr lang="en-US" altLang="ko-KR" sz="1200" dirty="0"/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/>
              <a:t>네이 서비스 입력에서 추가해야 할 도메인 추가 후 정보 저장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4475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CB85-4D01-4585-9573-AD4DB29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이전 시 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A1DF2-4C73-48AD-8858-B95D4A29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아파치 </a:t>
            </a:r>
            <a:r>
              <a:rPr lang="en-US" altLang="ko-KR" sz="1200" dirty="0"/>
              <a:t>JAVA Heap</a:t>
            </a:r>
            <a:r>
              <a:rPr lang="ko-KR" altLang="en-US" sz="1200" dirty="0"/>
              <a:t> 메모리 설정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내컴퓨터 </a:t>
            </a:r>
            <a:r>
              <a:rPr lang="en-US" altLang="ko-KR" sz="1200" dirty="0"/>
              <a:t>: </a:t>
            </a:r>
            <a:r>
              <a:rPr lang="nb-NO" altLang="ko-KR" sz="1200" dirty="0"/>
              <a:t>C:\Windows\System32\drivers\etc\host </a:t>
            </a:r>
            <a:r>
              <a:rPr lang="ko-KR" altLang="en-US" sz="1200" dirty="0"/>
              <a:t>파일 </a:t>
            </a:r>
            <a:r>
              <a:rPr lang="en-US" altLang="ko-KR" sz="1200" dirty="0"/>
              <a:t>=&gt; Ip </a:t>
            </a:r>
            <a:r>
              <a:rPr lang="ko-KR" altLang="en-US" sz="1200" dirty="0"/>
              <a:t>및 도메인 주소 확인 및 삭제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 파일 </a:t>
            </a:r>
            <a:r>
              <a:rPr lang="ko-KR" altLang="en-US" sz="1200" dirty="0" err="1"/>
              <a:t>이전시</a:t>
            </a:r>
            <a:r>
              <a:rPr lang="ko-KR" altLang="en-US" sz="1200" dirty="0"/>
              <a:t> </a:t>
            </a:r>
            <a:r>
              <a:rPr lang="en-US" altLang="ko-KR" sz="1200" dirty="0"/>
              <a:t>LOCAL SERVICE</a:t>
            </a:r>
            <a:r>
              <a:rPr lang="ko-KR" altLang="en-US" sz="1200" dirty="0"/>
              <a:t>가 없는 경우 해당 폴더를 아래 </a:t>
            </a:r>
            <a:r>
              <a:rPr lang="ko-KR" altLang="en-US" sz="1200" dirty="0" err="1"/>
              <a:t>모든파일</a:t>
            </a:r>
            <a:r>
              <a:rPr lang="ko-KR" altLang="en-US" sz="1200" dirty="0"/>
              <a:t> </a:t>
            </a:r>
            <a:r>
              <a:rPr lang="en-US" altLang="ko-KR" sz="1200" dirty="0"/>
              <a:t>LOCAL SERVICE </a:t>
            </a:r>
            <a:r>
              <a:rPr lang="ko-KR" altLang="en-US" sz="1200" dirty="0"/>
              <a:t>허용으로 설정한다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폴더 선택 </a:t>
            </a:r>
            <a:r>
              <a:rPr lang="en-US" altLang="ko-KR" sz="1200" dirty="0"/>
              <a:t>-&gt; </a:t>
            </a:r>
            <a:r>
              <a:rPr lang="ko-KR" altLang="en-US" sz="1200" dirty="0"/>
              <a:t>오른쪽 마우스 </a:t>
            </a:r>
            <a:r>
              <a:rPr lang="en-US" altLang="ko-KR" sz="1200" dirty="0"/>
              <a:t>-&gt; </a:t>
            </a:r>
            <a:r>
              <a:rPr lang="ko-KR" altLang="en-US" sz="1200" dirty="0"/>
              <a:t>속성 </a:t>
            </a:r>
            <a:r>
              <a:rPr lang="en-US" altLang="ko-KR" sz="1200" dirty="0"/>
              <a:t>-&gt; </a:t>
            </a:r>
            <a:r>
              <a:rPr lang="ko-KR" altLang="en-US" sz="1200" dirty="0"/>
              <a:t>고급 </a:t>
            </a:r>
            <a:r>
              <a:rPr lang="en-US" altLang="ko-KR" sz="1200" dirty="0"/>
              <a:t>-&gt; </a:t>
            </a:r>
            <a:r>
              <a:rPr lang="ko-KR" altLang="en-US" sz="1200" dirty="0"/>
              <a:t>추가 </a:t>
            </a:r>
            <a:r>
              <a:rPr lang="en-US" altLang="ko-KR" sz="1200" dirty="0"/>
              <a:t>-&gt; </a:t>
            </a:r>
            <a:r>
              <a:rPr lang="ko-KR" altLang="en-US" sz="1200" dirty="0"/>
              <a:t>보안주체 선택 </a:t>
            </a:r>
            <a:r>
              <a:rPr lang="en-US" altLang="ko-KR" sz="1200" dirty="0"/>
              <a:t>-&gt; LOCAL SERVICE </a:t>
            </a:r>
            <a:r>
              <a:rPr lang="ko-KR" altLang="en-US" sz="1200" dirty="0"/>
              <a:t>입력 및 확인 </a:t>
            </a:r>
            <a:r>
              <a:rPr lang="en-US" altLang="ko-KR" sz="1200" dirty="0"/>
              <a:t>-&gt; </a:t>
            </a:r>
            <a:r>
              <a:rPr lang="ko-KR" altLang="en-US" sz="1200" dirty="0"/>
              <a:t>모든 권한 주기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881C01-F046-4774-877D-DA4BDACF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0" y="3592283"/>
            <a:ext cx="2733394" cy="1473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1D5434-3BC1-4CA8-B5BF-230F7F0A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00" y="3592283"/>
            <a:ext cx="2404900" cy="24428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B97EF9-8C6D-4C71-A31E-38590C111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82" y="3526812"/>
            <a:ext cx="3869900" cy="26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02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1B567-BA22-4E56-B2A6-D1FCBBCD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Jar</a:t>
            </a:r>
            <a:r>
              <a:rPr lang="ko-KR" altLang="en-US" dirty="0"/>
              <a:t> 실행 </a:t>
            </a:r>
            <a:r>
              <a:rPr lang="en-US" altLang="ko-KR" dirty="0"/>
              <a:t>: D:\Server\deploy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6D872-1CEC-4AE5-8D3B-50D6B5B4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222"/>
          </a:xfrm>
        </p:spPr>
        <p:txBody>
          <a:bodyPr/>
          <a:lstStyle/>
          <a:p>
            <a:r>
              <a:rPr lang="en-US" altLang="ko-KR" dirty="0"/>
              <a:t>java -</a:t>
            </a:r>
            <a:r>
              <a:rPr lang="en-US" altLang="ko-KR" dirty="0" err="1"/>
              <a:t>Dfile.encoding</a:t>
            </a:r>
            <a:r>
              <a:rPr lang="en-US" altLang="ko-KR" dirty="0"/>
              <a:t>=UTF-8 -Djava.net.preferIPv4Stack=true -jar lms-1.0.jar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D431F-DB09-4AB6-A0F1-7B49E3FE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30" y="2530496"/>
            <a:ext cx="3091247" cy="36717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795D78-B031-4840-A8C9-BDEE51F7120F}"/>
              </a:ext>
            </a:extLst>
          </p:cNvPr>
          <p:cNvSpPr/>
          <p:nvPr/>
        </p:nvSpPr>
        <p:spPr>
          <a:xfrm>
            <a:off x="4503906" y="3968885"/>
            <a:ext cx="885217" cy="155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33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96DE-EB60-418F-8716-AEAD8E99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12D5D-325E-43C1-8A40-8156D3B2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25241" cy="19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60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CC56-778B-4CA0-AC27-E0EF98FD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LMS </a:t>
            </a:r>
            <a:r>
              <a:rPr lang="ko-KR" altLang="en-US" dirty="0"/>
              <a:t>처음 세팅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63E34-237F-43B5-9A6A-4F04CD62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데이터베이스를 </a:t>
            </a:r>
            <a:r>
              <a:rPr lang="en-US" altLang="ko-KR" dirty="0" err="1"/>
              <a:t>ssms</a:t>
            </a:r>
            <a:r>
              <a:rPr lang="ko-KR" altLang="en-US" dirty="0"/>
              <a:t>에서 생성해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application-</a:t>
            </a:r>
            <a:r>
              <a:rPr lang="en-US" altLang="ko-KR" dirty="0" err="1"/>
              <a:t>prod.yml</a:t>
            </a:r>
            <a:endParaRPr lang="en-US" altLang="ko-KR" dirty="0"/>
          </a:p>
          <a:p>
            <a:r>
              <a:rPr lang="en-US" altLang="ko-KR" dirty="0"/>
              <a:t>   flyway: enable : false </a:t>
            </a:r>
            <a:r>
              <a:rPr lang="ko-KR" altLang="en-US" dirty="0"/>
              <a:t>설정 후 </a:t>
            </a:r>
            <a:r>
              <a:rPr lang="en-US" altLang="ko-KR" dirty="0" err="1"/>
              <a:t>lms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3. resources &gt; </a:t>
            </a:r>
            <a:r>
              <a:rPr lang="en-US" altLang="ko-KR" dirty="0" err="1"/>
              <a:t>init</a:t>
            </a:r>
            <a:r>
              <a:rPr lang="en-US" altLang="ko-KR" dirty="0"/>
              <a:t>-data &gt; </a:t>
            </a:r>
            <a:r>
              <a:rPr lang="en-US" altLang="ko-KR" dirty="0" err="1"/>
              <a:t>data.sql</a:t>
            </a:r>
            <a:r>
              <a:rPr lang="en-US" altLang="ko-KR" dirty="0"/>
              <a:t> </a:t>
            </a:r>
            <a:r>
              <a:rPr lang="ko-KR" altLang="en-US" dirty="0"/>
              <a:t>내용 </a:t>
            </a:r>
            <a:r>
              <a:rPr lang="en-US" altLang="ko-KR" dirty="0" err="1"/>
              <a:t>ssms</a:t>
            </a:r>
            <a:r>
              <a:rPr lang="ko-KR" altLang="en-US" dirty="0"/>
              <a:t>에서 수행</a:t>
            </a:r>
            <a:endParaRPr lang="en-US" altLang="ko-KR" dirty="0"/>
          </a:p>
          <a:p>
            <a:r>
              <a:rPr lang="en-US" altLang="ko-KR" dirty="0"/>
              <a:t>4. application-</a:t>
            </a:r>
            <a:r>
              <a:rPr lang="en-US" altLang="ko-KR" dirty="0" err="1"/>
              <a:t>prod.yml</a:t>
            </a:r>
            <a:endParaRPr lang="en-US" altLang="ko-KR" dirty="0"/>
          </a:p>
          <a:p>
            <a:r>
              <a:rPr lang="en-US" altLang="ko-KR" dirty="0"/>
              <a:t>   flyway: enable : true </a:t>
            </a:r>
            <a:r>
              <a:rPr lang="ko-KR" altLang="en-US" dirty="0"/>
              <a:t>설정 후 </a:t>
            </a:r>
            <a:r>
              <a:rPr lang="en-US" altLang="ko-KR" dirty="0" err="1"/>
              <a:t>lms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26F06B-9C37-4D26-8E1B-A91D9C9D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411" y="115660"/>
            <a:ext cx="4778154" cy="2629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B3CE93-0130-455D-9B24-0E579D59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202" y="4819612"/>
            <a:ext cx="2484335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5B4F7-DF7C-4002-B29F-F3DCEFBBB536}"/>
              </a:ext>
            </a:extLst>
          </p:cNvPr>
          <p:cNvSpPr txBox="1"/>
          <p:nvPr/>
        </p:nvSpPr>
        <p:spPr>
          <a:xfrm>
            <a:off x="690464" y="550506"/>
            <a:ext cx="95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Intellij</a:t>
            </a:r>
            <a:r>
              <a:rPr lang="en-US" altLang="ko-KR" dirty="0"/>
              <a:t> Flyway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51375-46CE-47CE-843B-E9ED4CCB2007}"/>
              </a:ext>
            </a:extLst>
          </p:cNvPr>
          <p:cNvSpPr txBox="1"/>
          <p:nvPr/>
        </p:nvSpPr>
        <p:spPr>
          <a:xfrm>
            <a:off x="796954" y="1078959"/>
            <a:ext cx="9983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Branch </a:t>
            </a:r>
            <a:r>
              <a:rPr lang="ko-KR" altLang="en-US" sz="1200" dirty="0"/>
              <a:t>생성 후 </a:t>
            </a:r>
            <a:r>
              <a:rPr lang="ko-KR" altLang="en-US" sz="1200" dirty="0" err="1"/>
              <a:t>사노매틱스에</a:t>
            </a:r>
            <a:r>
              <a:rPr lang="ko-KR" altLang="en-US" sz="1200" dirty="0"/>
              <a:t> </a:t>
            </a:r>
            <a:r>
              <a:rPr lang="en-US" altLang="ko-KR" sz="1200" dirty="0"/>
              <a:t>database </a:t>
            </a:r>
            <a:r>
              <a:rPr lang="ko-KR" altLang="en-US" sz="1200" dirty="0"/>
              <a:t>하나 생성 후 처음 </a:t>
            </a:r>
            <a:r>
              <a:rPr lang="en-US" altLang="ko-KR" sz="1200" dirty="0" err="1"/>
              <a:t>intellij</a:t>
            </a:r>
            <a:r>
              <a:rPr lang="ko-KR" altLang="en-US" sz="1200" dirty="0"/>
              <a:t>로 수행할 경우</a:t>
            </a:r>
            <a:endParaRPr lang="en-US" altLang="ko-KR" sz="1200" dirty="0"/>
          </a:p>
          <a:p>
            <a:r>
              <a:rPr lang="en-US" altLang="ko-KR" sz="1200" dirty="0"/>
              <a:t>Database</a:t>
            </a:r>
            <a:r>
              <a:rPr lang="ko-KR" altLang="en-US" sz="1200" dirty="0"/>
              <a:t>에 기본 적으로 들어가 있어야 하는 내용을 </a:t>
            </a:r>
            <a:r>
              <a:rPr lang="en-US" altLang="ko-KR" sz="1200" dirty="0"/>
              <a:t>Flyway</a:t>
            </a:r>
            <a:r>
              <a:rPr lang="ko-KR" altLang="en-US" sz="1200" dirty="0"/>
              <a:t>로 작성하여 필요한 </a:t>
            </a:r>
            <a:r>
              <a:rPr lang="en-US" altLang="ko-KR" sz="1200" dirty="0"/>
              <a:t>View </a:t>
            </a:r>
            <a:r>
              <a:rPr lang="ko-KR" altLang="en-US" sz="1200" dirty="0"/>
              <a:t>혹은 테이블을 생성한다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설정은 </a:t>
            </a:r>
            <a:r>
              <a:rPr lang="en-US" altLang="ko-KR" sz="1200" dirty="0" err="1"/>
              <a:t>yml</a:t>
            </a:r>
            <a:r>
              <a:rPr lang="ko-KR" altLang="en-US" sz="1200" dirty="0"/>
              <a:t>에 정의 되어있다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Locations : Flyway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문이 있는 위치 설정</a:t>
            </a:r>
            <a:endParaRPr lang="en-US" altLang="ko-KR" sz="1200" dirty="0"/>
          </a:p>
          <a:p>
            <a:r>
              <a:rPr lang="en-US" altLang="ko-KR" sz="1200" dirty="0"/>
              <a:t>Enable : true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IntelliJ </a:t>
            </a:r>
            <a:r>
              <a:rPr lang="ko-KR" altLang="en-US" sz="1200" dirty="0"/>
              <a:t>실행</a:t>
            </a:r>
            <a:r>
              <a:rPr lang="en-US" altLang="ko-KR" sz="1200" dirty="0"/>
              <a:t> &gt; Enable false</a:t>
            </a:r>
            <a:r>
              <a:rPr lang="ko-KR" altLang="en-US" sz="1200" dirty="0"/>
              <a:t>로 설정해 둔다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83100-D627-4C37-B3C4-81B35FE4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98" y="2996662"/>
            <a:ext cx="998359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정의</a:t>
            </a:r>
            <a:endParaRPr lang="en-US" altLang="ko-KR" dirty="0"/>
          </a:p>
          <a:p>
            <a:r>
              <a:rPr lang="ko-KR" altLang="en-US" sz="1200" dirty="0"/>
              <a:t>특정 </a:t>
            </a:r>
            <a:r>
              <a:rPr lang="en-US" altLang="ko-KR" sz="1200" dirty="0"/>
              <a:t>Job Description</a:t>
            </a:r>
            <a:r>
              <a:rPr lang="ko-KR" altLang="en-US" sz="1200" dirty="0"/>
              <a:t>만 가진 사람만 </a:t>
            </a:r>
            <a:r>
              <a:rPr lang="en-US" altLang="ko-KR" sz="1200" dirty="0"/>
              <a:t>Admin/ </a:t>
            </a:r>
            <a:r>
              <a:rPr lang="ko-KR" altLang="en-US" sz="1200" dirty="0"/>
              <a:t>나머지는 </a:t>
            </a:r>
            <a:r>
              <a:rPr lang="en-US" altLang="ko-KR" sz="1200" dirty="0"/>
              <a:t>User / Auditor </a:t>
            </a:r>
            <a:r>
              <a:rPr lang="ko-KR" altLang="en-US" sz="1200" dirty="0"/>
              <a:t>나머지</a:t>
            </a:r>
            <a:r>
              <a:rPr lang="en-US" altLang="ko-KR" sz="1200" dirty="0"/>
              <a:t> </a:t>
            </a:r>
            <a:r>
              <a:rPr lang="ko-KR" altLang="en-US" sz="1200" dirty="0"/>
              <a:t>내부 사용자</a:t>
            </a:r>
            <a:endParaRPr lang="en-US" altLang="ko-KR" sz="1200" dirty="0"/>
          </a:p>
          <a:p>
            <a:r>
              <a:rPr lang="en-US" altLang="ko-KR" sz="1200" dirty="0"/>
              <a:t>                                               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Page/</a:t>
            </a:r>
            <a:r>
              <a:rPr lang="ko-KR" altLang="en-US" sz="1200" dirty="0"/>
              <a:t>관리자 </a:t>
            </a:r>
            <a:r>
              <a:rPr lang="en-US" altLang="ko-KR" sz="1200" dirty="0"/>
              <a:t>Page/ Auditor 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Page</a:t>
            </a:r>
            <a:r>
              <a:rPr lang="ko-KR" altLang="en-US" sz="1200" dirty="0"/>
              <a:t>에서 제한적인 기능 제공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항암 </a:t>
            </a:r>
            <a:r>
              <a:rPr lang="en-US" altLang="ko-KR" sz="1200" b="1" dirty="0"/>
              <a:t>Role </a:t>
            </a:r>
            <a:r>
              <a:rPr lang="ko-KR" altLang="en-US" sz="1200" b="1" dirty="0"/>
              <a:t>정의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esop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application.yml</a:t>
            </a:r>
            <a:r>
              <a:rPr lang="en-US" altLang="ko-KR" sz="1200" dirty="0"/>
              <a:t> &gt; role </a:t>
            </a:r>
            <a:r>
              <a:rPr lang="ko-KR" altLang="en-US" sz="1200" dirty="0"/>
              <a:t>항목 </a:t>
            </a:r>
            <a:r>
              <a:rPr lang="en-US" altLang="ko-KR" sz="1200" dirty="0"/>
              <a:t>: QA</a:t>
            </a:r>
            <a:r>
              <a:rPr lang="ko-KR" altLang="en-US" sz="1200" dirty="0"/>
              <a:t>로 지정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추후 </a:t>
            </a:r>
            <a:r>
              <a:rPr lang="en-US" altLang="ko-KR" sz="1200" dirty="0" err="1"/>
              <a:t>lms</a:t>
            </a:r>
            <a:r>
              <a:rPr lang="ko-KR" altLang="en-US" sz="1200" dirty="0"/>
              <a:t>에서 직무 배정을 받을 경우 </a:t>
            </a:r>
            <a:r>
              <a:rPr lang="en-US" altLang="ko-KR" sz="1200" dirty="0"/>
              <a:t>QA</a:t>
            </a:r>
            <a:r>
              <a:rPr lang="ko-KR" altLang="en-US" sz="1200" dirty="0"/>
              <a:t>로 직무 배정을 받으면 </a:t>
            </a:r>
            <a:r>
              <a:rPr lang="en-US" altLang="ko-KR" sz="1200" dirty="0" err="1"/>
              <a:t>eSOP</a:t>
            </a:r>
            <a:r>
              <a:rPr lang="ko-KR" altLang="en-US" sz="1200" dirty="0"/>
              <a:t> 로그인 시 시스템 관리자로 인식한다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D228D7-5722-4A1B-A019-91C22A16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4915948"/>
            <a:ext cx="3387957" cy="1572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EEF3C8-72C3-4E6D-A6B9-1854A948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45" y="5319566"/>
            <a:ext cx="7391225" cy="12725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B1F88F-537D-4720-AEC4-BBD8A40AFBF3}"/>
              </a:ext>
            </a:extLst>
          </p:cNvPr>
          <p:cNvSpPr/>
          <p:nvPr/>
        </p:nvSpPr>
        <p:spPr>
          <a:xfrm>
            <a:off x="11720395" y="5383223"/>
            <a:ext cx="282304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D76E067-2C78-4247-8F9D-1968B64CDEE7}"/>
              </a:ext>
            </a:extLst>
          </p:cNvPr>
          <p:cNvSpPr/>
          <p:nvPr/>
        </p:nvSpPr>
        <p:spPr>
          <a:xfrm>
            <a:off x="9631536" y="4353973"/>
            <a:ext cx="2088859" cy="738664"/>
          </a:xfrm>
          <a:prstGeom prst="wedgeRoundRectCallout">
            <a:avLst>
              <a:gd name="adj1" fmla="val 48442"/>
              <a:gd name="adj2" fmla="val 88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시스템 </a:t>
            </a:r>
            <a:r>
              <a:rPr lang="ko-KR" altLang="en-US" sz="1200" dirty="0" err="1"/>
              <a:t>관리자인경우</a:t>
            </a:r>
            <a:r>
              <a:rPr lang="ko-KR" altLang="en-US" sz="1200" dirty="0"/>
              <a:t> 톱니바퀴 아이콘 나타남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8EA8170-A2AB-4F25-A036-743D02FCD000}"/>
              </a:ext>
            </a:extLst>
          </p:cNvPr>
          <p:cNvSpPr/>
          <p:nvPr/>
        </p:nvSpPr>
        <p:spPr>
          <a:xfrm>
            <a:off x="763399" y="4420998"/>
            <a:ext cx="3120704" cy="494950"/>
          </a:xfrm>
          <a:prstGeom prst="wedgeRoundRectCallout">
            <a:avLst>
              <a:gd name="adj1" fmla="val -32572"/>
              <a:gd name="adj2" fmla="val 245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팀장으로부터 </a:t>
            </a:r>
            <a:r>
              <a:rPr lang="en-US" altLang="ko-KR" sz="1200" dirty="0"/>
              <a:t>JD</a:t>
            </a:r>
            <a:r>
              <a:rPr lang="ko-KR" altLang="en-US" sz="1200" dirty="0"/>
              <a:t>를 </a:t>
            </a:r>
            <a:r>
              <a:rPr lang="en-US" altLang="ko-KR" sz="1200" dirty="0"/>
              <a:t>QA</a:t>
            </a:r>
            <a:r>
              <a:rPr lang="ko-KR" altLang="en-US" sz="1200" dirty="0"/>
              <a:t>로 배정 받으면 </a:t>
            </a:r>
            <a:r>
              <a:rPr lang="en-US" altLang="ko-KR" sz="1200" dirty="0"/>
              <a:t>sop </a:t>
            </a:r>
            <a:r>
              <a:rPr lang="ko-KR" altLang="en-US" sz="1200" dirty="0"/>
              <a:t>로그인 시 시스템 관리자로 로그인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7A184-0DD5-4D7E-B27F-06EBA51F1B37}"/>
              </a:ext>
            </a:extLst>
          </p:cNvPr>
          <p:cNvSpPr/>
          <p:nvPr/>
        </p:nvSpPr>
        <p:spPr>
          <a:xfrm>
            <a:off x="950879" y="5897461"/>
            <a:ext cx="315859" cy="19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98AF92-F435-46EF-8D98-D002D161399E}"/>
              </a:ext>
            </a:extLst>
          </p:cNvPr>
          <p:cNvSpPr/>
          <p:nvPr/>
        </p:nvSpPr>
        <p:spPr>
          <a:xfrm flipV="1">
            <a:off x="2595121" y="6307494"/>
            <a:ext cx="1483300" cy="140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D2A5DC-E8E2-40B3-86A8-0730937F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4" y="2042451"/>
            <a:ext cx="4138672" cy="18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HanlderInterceptorAdapter</a:t>
            </a:r>
            <a:endParaRPr lang="en-US" altLang="ko-KR" sz="1200" dirty="0"/>
          </a:p>
          <a:p>
            <a:r>
              <a:rPr lang="ko-KR" altLang="en-US" sz="1200" dirty="0"/>
              <a:t>특정 </a:t>
            </a:r>
            <a:r>
              <a:rPr lang="en-US" altLang="ko-KR" sz="1200" dirty="0"/>
              <a:t>URL </a:t>
            </a:r>
            <a:r>
              <a:rPr lang="ko-KR" altLang="en-US" sz="1200" dirty="0"/>
              <a:t>접속 시 특정 동작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</a:t>
            </a:r>
            <a:r>
              <a:rPr lang="ko-KR" altLang="en-US" sz="1200" dirty="0"/>
              <a:t>서명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수행하였는지 체크하고</a:t>
            </a:r>
            <a:endParaRPr lang="en-US" altLang="ko-KR" sz="1200" dirty="0"/>
          </a:p>
          <a:p>
            <a:r>
              <a:rPr lang="ko-KR" altLang="en-US" sz="1200" dirty="0"/>
              <a:t>하지 않은 경우 메시지를 보여주고 특정 동작을 하도록 수행함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E424E5-E4E8-4AF4-8888-2FD012B5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9" y="1384862"/>
            <a:ext cx="8705481" cy="2591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080CFC-0C45-4900-ADE4-881F48460FCE}"/>
              </a:ext>
            </a:extLst>
          </p:cNvPr>
          <p:cNvSpPr txBox="1"/>
          <p:nvPr/>
        </p:nvSpPr>
        <p:spPr>
          <a:xfrm>
            <a:off x="763399" y="4072262"/>
            <a:ext cx="953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특정 </a:t>
            </a:r>
            <a:r>
              <a:rPr lang="en-US" altLang="ko-KR" sz="1200" dirty="0"/>
              <a:t>URL </a:t>
            </a:r>
            <a:r>
              <a:rPr lang="ko-KR" altLang="en-US" sz="1200" dirty="0"/>
              <a:t>접속 시 서명을 수행하였는지 체크하고</a:t>
            </a:r>
            <a:endParaRPr lang="en-US" altLang="ko-KR" sz="1200" dirty="0"/>
          </a:p>
          <a:p>
            <a:r>
              <a:rPr lang="ko-KR" altLang="en-US" sz="1200" dirty="0"/>
              <a:t>하지 않은 경우 </a:t>
            </a:r>
            <a:r>
              <a:rPr lang="en-US" altLang="ko-KR" sz="1200" dirty="0"/>
              <a:t>“</a:t>
            </a:r>
            <a:r>
              <a:rPr lang="ko-KR" altLang="en-US" sz="1200" dirty="0"/>
              <a:t>서명을 등록해 주세요</a:t>
            </a:r>
            <a:r>
              <a:rPr lang="en-US" altLang="ko-KR" sz="1200" dirty="0"/>
              <a:t>.” </a:t>
            </a:r>
            <a:r>
              <a:rPr lang="ko-KR" altLang="en-US" sz="1200" dirty="0"/>
              <a:t>메시지를 보여주고 </a:t>
            </a:r>
            <a:r>
              <a:rPr lang="en-US" altLang="ko-KR" sz="1200" dirty="0"/>
              <a:t>[</a:t>
            </a:r>
            <a:r>
              <a:rPr lang="ko-KR" altLang="en-US" sz="1200" dirty="0"/>
              <a:t>서명 등록</a:t>
            </a:r>
            <a:r>
              <a:rPr lang="en-US" altLang="ko-KR" sz="1200" dirty="0"/>
              <a:t>] </a:t>
            </a:r>
            <a:r>
              <a:rPr lang="ko-KR" altLang="en-US" sz="1200" dirty="0"/>
              <a:t>화면으로 이동한다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자세한 내용은 추후 공부 후 추가 하겠다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싸이트</a:t>
            </a:r>
            <a:r>
              <a:rPr lang="ko-KR" altLang="en-US" sz="1200" dirty="0">
                <a:solidFill>
                  <a:srgbClr val="FF0000"/>
                </a:solidFill>
              </a:rPr>
              <a:t> 참조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hlinkClick r:id="rId3"/>
              </a:rPr>
              <a:t>https://jhkang-tech.tistory.com/53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Google</a:t>
            </a:r>
            <a:r>
              <a:rPr lang="ko-KR" altLang="en-US" sz="1200" dirty="0">
                <a:solidFill>
                  <a:srgbClr val="FF0000"/>
                </a:solidFill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</a:rPr>
              <a:t>: “</a:t>
            </a:r>
            <a:r>
              <a:rPr lang="en-US" altLang="ko-KR" sz="1200" dirty="0" err="1">
                <a:solidFill>
                  <a:srgbClr val="FF0000"/>
                </a:solidFill>
              </a:rPr>
              <a:t>HanlderInterceptorAdapter</a:t>
            </a:r>
            <a:r>
              <a:rPr lang="en-US" altLang="ko-KR" sz="1200" dirty="0">
                <a:solidFill>
                  <a:srgbClr val="FF0000"/>
                </a:solidFill>
              </a:rPr>
              <a:t>” </a:t>
            </a:r>
            <a:r>
              <a:rPr lang="ko-KR" altLang="en-US" sz="1200" dirty="0">
                <a:solidFill>
                  <a:srgbClr val="FF0000"/>
                </a:solidFill>
              </a:rPr>
              <a:t>검색하여 사용법 익히기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9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 구축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b="1" dirty="0"/>
              <a:t>1. </a:t>
            </a:r>
            <a:r>
              <a:rPr lang="en-US" altLang="ko-KR" sz="1200" b="1" dirty="0" err="1"/>
              <a:t>SpringBootServletInitializer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구현 </a:t>
            </a:r>
            <a:r>
              <a:rPr lang="en-US" altLang="ko-KR" sz="1200" b="1" dirty="0"/>
              <a:t>class </a:t>
            </a: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r>
              <a:rPr lang="en-US" altLang="ko-KR" sz="1200" dirty="0" err="1"/>
              <a:t>SpringBootServletInitializer</a:t>
            </a:r>
            <a:r>
              <a:rPr lang="en-US" altLang="ko-KR" sz="1200" dirty="0"/>
              <a:t> </a:t>
            </a:r>
            <a:r>
              <a:rPr lang="ko-KR" altLang="en-US" sz="1200" dirty="0"/>
              <a:t>구현 </a:t>
            </a:r>
            <a:r>
              <a:rPr lang="en-US" altLang="ko-KR" sz="1200" dirty="0"/>
              <a:t>class</a:t>
            </a:r>
            <a:r>
              <a:rPr lang="ko-KR" altLang="en-US" sz="1200" dirty="0"/>
              <a:t>는 </a:t>
            </a:r>
            <a:r>
              <a:rPr lang="en-US" altLang="ko-KR" sz="1200" dirty="0"/>
              <a:t>web.xml</a:t>
            </a:r>
            <a:r>
              <a:rPr lang="ko-KR" altLang="en-US" sz="1200" dirty="0"/>
              <a:t>을 대체하는 </a:t>
            </a:r>
            <a:r>
              <a:rPr lang="en-US" altLang="ko-KR" sz="1200" dirty="0"/>
              <a:t>class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해당 </a:t>
            </a:r>
            <a:r>
              <a:rPr lang="en-US" altLang="ko-KR" sz="1200" dirty="0"/>
              <a:t>class</a:t>
            </a:r>
            <a:r>
              <a:rPr lang="ko-KR" altLang="en-US" sz="1200" dirty="0"/>
              <a:t>가 없을 경우 아파치 웹서버 구동 시 </a:t>
            </a:r>
            <a:r>
              <a:rPr lang="en-US" altLang="ko-KR" sz="1200" dirty="0"/>
              <a:t>Error </a:t>
            </a:r>
            <a:r>
              <a:rPr lang="ko-KR" altLang="en-US" sz="1200" dirty="0"/>
              <a:t>발생한다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80CFC-0C45-4900-ADE4-881F48460FCE}"/>
              </a:ext>
            </a:extLst>
          </p:cNvPr>
          <p:cNvSpPr txBox="1"/>
          <p:nvPr/>
        </p:nvSpPr>
        <p:spPr>
          <a:xfrm>
            <a:off x="690464" y="5124267"/>
            <a:ext cx="953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구동 </a:t>
            </a:r>
            <a:r>
              <a:rPr lang="en-US" altLang="ko-KR" sz="1200" dirty="0" err="1"/>
              <a:t>LmsApplication</a:t>
            </a:r>
            <a:r>
              <a:rPr lang="en-US" altLang="ko-KR" sz="1200" dirty="0"/>
              <a:t> Class</a:t>
            </a:r>
            <a:r>
              <a:rPr lang="ko-KR" altLang="en-US" sz="1200" dirty="0"/>
              <a:t>에서 직접 상속 받아 </a:t>
            </a:r>
            <a:r>
              <a:rPr lang="en-US" altLang="ko-KR" sz="1200" dirty="0" err="1"/>
              <a:t>SpringApplicationBuilder</a:t>
            </a:r>
            <a:r>
              <a:rPr lang="en-US" altLang="ko-KR" sz="1200" dirty="0"/>
              <a:t> </a:t>
            </a:r>
            <a:r>
              <a:rPr lang="ko-KR" altLang="en-US" sz="1200" dirty="0"/>
              <a:t>함수를 </a:t>
            </a:r>
            <a:r>
              <a:rPr lang="en-US" altLang="ko-KR" sz="1200" dirty="0"/>
              <a:t>override</a:t>
            </a:r>
            <a:r>
              <a:rPr lang="ko-KR" altLang="en-US" sz="1200" dirty="0"/>
              <a:t>를 추가해 주어도 된다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93029-31A5-4D4A-B1F0-227110EA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1734212"/>
            <a:ext cx="9286870" cy="136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324FC9-3A3F-4C9A-B45C-04644E16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4" y="3399135"/>
            <a:ext cx="4861250" cy="16634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3BECE6-7B5C-4A36-AD53-BEC652ED6179}"/>
              </a:ext>
            </a:extLst>
          </p:cNvPr>
          <p:cNvSpPr/>
          <p:nvPr/>
        </p:nvSpPr>
        <p:spPr>
          <a:xfrm>
            <a:off x="2221831" y="3399135"/>
            <a:ext cx="1995605" cy="146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739F86-FB84-4EEA-BB0B-2E38A1FA0DE7}"/>
              </a:ext>
            </a:extLst>
          </p:cNvPr>
          <p:cNvSpPr/>
          <p:nvPr/>
        </p:nvSpPr>
        <p:spPr>
          <a:xfrm>
            <a:off x="887554" y="4500147"/>
            <a:ext cx="4664160" cy="56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8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D937-A6DC-4385-87F5-33A010270A8A}"/>
              </a:ext>
            </a:extLst>
          </p:cNvPr>
          <p:cNvSpPr txBox="1"/>
          <p:nvPr/>
        </p:nvSpPr>
        <p:spPr>
          <a:xfrm>
            <a:off x="690464" y="550506"/>
            <a:ext cx="95357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 구축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b="1" dirty="0"/>
              <a:t>2. War</a:t>
            </a:r>
            <a:r>
              <a:rPr lang="ko-KR" altLang="en-US" sz="1200" b="1" dirty="0"/>
              <a:t>파일 배포하기</a:t>
            </a:r>
            <a:endParaRPr lang="en-US" altLang="ko-KR" sz="1200" b="1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아파치가 설치된 폴더 </a:t>
            </a:r>
            <a:r>
              <a:rPr lang="en-US" altLang="ko-KR" sz="1200" dirty="0"/>
              <a:t>&gt; webapps </a:t>
            </a:r>
            <a:r>
              <a:rPr lang="ko-KR" altLang="en-US" sz="1200" dirty="0"/>
              <a:t>폴더로 이동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기존 </a:t>
            </a:r>
            <a:r>
              <a:rPr lang="en-US" altLang="ko-KR" sz="1200" dirty="0"/>
              <a:t>ROOT</a:t>
            </a:r>
            <a:r>
              <a:rPr lang="ko-KR" altLang="en-US" sz="1200" dirty="0"/>
              <a:t>폴더 및 </a:t>
            </a:r>
            <a:r>
              <a:rPr lang="en-US" altLang="ko-KR" sz="1200" dirty="0" err="1"/>
              <a:t>ROOT.war</a:t>
            </a:r>
            <a:r>
              <a:rPr lang="ko-KR" altLang="en-US" sz="1200" dirty="0"/>
              <a:t>파일 삭제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War</a:t>
            </a:r>
            <a:r>
              <a:rPr lang="ko-KR" altLang="en-US" sz="1200" dirty="0"/>
              <a:t>파일 </a:t>
            </a:r>
            <a:r>
              <a:rPr lang="en-US" altLang="ko-KR" sz="1200" dirty="0" err="1"/>
              <a:t>wabapps</a:t>
            </a:r>
            <a:r>
              <a:rPr lang="ko-KR" altLang="en-US" sz="1200" dirty="0"/>
              <a:t>폴더에 새로운 </a:t>
            </a:r>
            <a:r>
              <a:rPr lang="en-US" altLang="ko-KR" sz="1200" dirty="0"/>
              <a:t>war</a:t>
            </a:r>
            <a:r>
              <a:rPr lang="ko-KR" altLang="en-US" sz="1200" dirty="0"/>
              <a:t>파일 복사하기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/>
              <a:t>새로운 </a:t>
            </a:r>
            <a:r>
              <a:rPr lang="en-US" altLang="ko-KR" sz="1200" dirty="0"/>
              <a:t>war</a:t>
            </a:r>
            <a:r>
              <a:rPr lang="ko-KR" altLang="en-US" sz="1200" dirty="0"/>
              <a:t>파일 </a:t>
            </a:r>
            <a:r>
              <a:rPr lang="en-US" altLang="ko-KR" sz="1200" dirty="0" err="1"/>
              <a:t>ROOT.war</a:t>
            </a:r>
            <a:r>
              <a:rPr lang="ko-KR" altLang="en-US" sz="1200" dirty="0"/>
              <a:t>로 이름 변경</a:t>
            </a: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err="1"/>
              <a:t>cmd</a:t>
            </a:r>
            <a:r>
              <a:rPr lang="ko-KR" altLang="en-US" sz="1200" dirty="0"/>
              <a:t>  수행 </a:t>
            </a:r>
            <a:r>
              <a:rPr lang="en-US" altLang="ko-KR" sz="1200" dirty="0"/>
              <a:t>&gt; </a:t>
            </a:r>
            <a:r>
              <a:rPr lang="ko-KR" altLang="en-US" sz="1200" dirty="0"/>
              <a:t>아파치가 설치된 폴더 </a:t>
            </a:r>
            <a:r>
              <a:rPr lang="en-US" altLang="ko-KR" sz="1200" dirty="0"/>
              <a:t>&gt; bin </a:t>
            </a:r>
            <a:r>
              <a:rPr lang="ko-KR" altLang="en-US" sz="1200" dirty="0"/>
              <a:t>폴더로 이동</a:t>
            </a:r>
            <a:r>
              <a:rPr lang="en-US" altLang="ko-KR" sz="1200" dirty="0"/>
              <a:t>(</a:t>
            </a:r>
            <a:r>
              <a:rPr lang="ko-KR" altLang="en-US" sz="1200" dirty="0"/>
              <a:t>혹은 </a:t>
            </a:r>
            <a:r>
              <a:rPr lang="en-US" altLang="ko-KR" sz="1200" dirty="0"/>
              <a:t>bin</a:t>
            </a:r>
            <a:r>
              <a:rPr lang="ko-KR" altLang="en-US" sz="1200" dirty="0"/>
              <a:t>폴더에서 </a:t>
            </a:r>
            <a:r>
              <a:rPr lang="en-US" altLang="ko-KR" sz="1200" dirty="0"/>
              <a:t>: </a:t>
            </a:r>
            <a:r>
              <a:rPr lang="ko-KR" altLang="en-US" sz="1200" dirty="0"/>
              <a:t> </a:t>
            </a:r>
            <a:r>
              <a:rPr lang="en-US" altLang="ko-KR" sz="1200" dirty="0"/>
              <a:t>shift + </a:t>
            </a:r>
            <a:r>
              <a:rPr lang="ko-KR" altLang="en-US" sz="1200" dirty="0"/>
              <a:t>오른쪽마우스 </a:t>
            </a:r>
            <a:r>
              <a:rPr lang="en-US" altLang="ko-KR" sz="1200" dirty="0"/>
              <a:t>&gt; Power Shell </a:t>
            </a:r>
            <a:r>
              <a:rPr lang="ko-KR" altLang="en-US" sz="1200" dirty="0"/>
              <a:t>수행</a:t>
            </a:r>
            <a:r>
              <a:rPr lang="en-US" altLang="ko-KR" sz="1200" dirty="0"/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//.\Startup.bat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/>
              <a:t>Service.bat</a:t>
            </a:r>
            <a:r>
              <a:rPr lang="ko-KR" altLang="en-US" sz="1200" dirty="0"/>
              <a:t> </a:t>
            </a:r>
            <a:r>
              <a:rPr lang="en-US" altLang="ko-KR" sz="1200" dirty="0"/>
              <a:t>install “</a:t>
            </a:r>
            <a:r>
              <a:rPr lang="ko-KR" altLang="en-US" sz="1200" dirty="0"/>
              <a:t>사용자정의이름</a:t>
            </a:r>
            <a:r>
              <a:rPr lang="en-US" altLang="ko-KR" sz="1200" dirty="0"/>
              <a:t>”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AD99EE-41DF-423B-B908-266B8E51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3" y="2603094"/>
            <a:ext cx="6258798" cy="781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B2B8EA-D30D-45FA-9AD1-748B4A1A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7" y="3817701"/>
            <a:ext cx="6125430" cy="695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F08024-9A9B-404F-8E3D-36D917A0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37" y="4967835"/>
            <a:ext cx="493463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14443</TotalTime>
  <Words>3338</Words>
  <Application>Microsoft Office PowerPoint</Application>
  <PresentationFormat>와이드스크린</PresentationFormat>
  <Paragraphs>637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7" baseType="lpstr">
      <vt:lpstr>AppleSDGothicNeo-Bold</vt:lpstr>
      <vt:lpstr>AppleSDGothicNeo-Regular</vt:lpstr>
      <vt:lpstr>-apple-system</vt:lpstr>
      <vt:lpstr>Arial Unicode MS</vt:lpstr>
      <vt:lpstr>AvenirNext-Bold</vt:lpstr>
      <vt:lpstr>AvenirNext-Regular</vt:lpstr>
      <vt:lpstr>Menlo-Regular</vt:lpstr>
      <vt:lpstr>돋움체</vt:lpstr>
      <vt:lpstr>맑은 고딕</vt:lpstr>
      <vt:lpstr>Arial</vt:lpstr>
      <vt:lpstr>Open Sans</vt:lpstr>
      <vt:lpstr>Verdana</vt:lpstr>
      <vt:lpstr>Wingdings</vt:lpstr>
      <vt:lpstr>Office 테마</vt:lpstr>
      <vt:lpstr>PowerPoint 프레젠테이션</vt:lpstr>
      <vt:lpstr>PowerPoint 프레젠테이션</vt:lpstr>
      <vt:lpstr>VPN  설정(비번 : qwer1234!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Data JPA</vt:lpstr>
      <vt:lpstr>문의사항 정리</vt:lpstr>
      <vt:lpstr>PowerPoint 프레젠테이션</vt:lpstr>
      <vt:lpstr>일반 사용자 영역 수정사항</vt:lpstr>
      <vt:lpstr>FLY Way 정리</vt:lpstr>
      <vt:lpstr>Page</vt:lpstr>
      <vt:lpstr>LMS DB분석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https://codepen.io/achudoz/pen/egoKYy</vt:lpstr>
      <vt:lpstr>Security</vt:lpstr>
      <vt:lpstr>E-SOP – 관리자 JD 수정방법</vt:lpstr>
      <vt:lpstr>PowerPoint 프레젠테이션</vt:lpstr>
      <vt:lpstr>서버 이전 시 고려사항</vt:lpstr>
      <vt:lpstr>Jar 실행 : D:\Server\deploy</vt:lpstr>
      <vt:lpstr>Location</vt:lpstr>
      <vt:lpstr>LMS 처음 세팅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jaunred1@gmail.com</dc:creator>
  <cp:lastModifiedBy>김 영재</cp:lastModifiedBy>
  <cp:revision>184</cp:revision>
  <dcterms:created xsi:type="dcterms:W3CDTF">2021-01-08T01:50:35Z</dcterms:created>
  <dcterms:modified xsi:type="dcterms:W3CDTF">2021-05-03T08:16:09Z</dcterms:modified>
</cp:coreProperties>
</file>