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DM Sans Italic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Relationship Id="rId7" Target="../media/image4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4.png" Type="http://schemas.openxmlformats.org/officeDocument/2006/relationships/image"/><Relationship Id="rId12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6.png" Type="http://schemas.openxmlformats.org/officeDocument/2006/relationships/image"/><Relationship Id="rId3" Target="../media/image2.png" Type="http://schemas.openxmlformats.org/officeDocument/2006/relationships/image"/><Relationship Id="rId30" Target="../media/image37.svg" Type="http://schemas.openxmlformats.org/officeDocument/2006/relationships/image"/><Relationship Id="rId31" Target="../media/image38.png" Type="http://schemas.openxmlformats.org/officeDocument/2006/relationships/image"/><Relationship Id="rId32" Target="../media/image3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2305289" y="4220735"/>
            <a:ext cx="13570498" cy="769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9"/>
              </a:lnSpc>
            </a:pPr>
            <a:r>
              <a:rPr lang="en-US" sz="5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ระบบเว็บไซต์จองพูลวิลล่าอัมพวา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04930" y="5363114"/>
            <a:ext cx="1007814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The Pool Villa Amphawa Website  Development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358751" y="8540166"/>
            <a:ext cx="13570498" cy="494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9"/>
              </a:lnSpc>
            </a:pPr>
            <a:r>
              <a:rPr lang="en-US" sz="1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นำเสนอโดย</a:t>
            </a:r>
          </a:p>
          <a:p>
            <a:pPr algn="ctr">
              <a:lnSpc>
                <a:spcPts val="1879"/>
              </a:lnSpc>
            </a:pPr>
            <a:r>
              <a:rPr lang="en-US" sz="1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นายปัญจพล เพชรมณีนิลใส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309843"/>
            <a:ext cx="8358475" cy="4002970"/>
          </a:xfrm>
          <a:custGeom>
            <a:avLst/>
            <a:gdLst/>
            <a:ahLst/>
            <a:cxnLst/>
            <a:rect r="r" b="b" t="t" l="l"/>
            <a:pathLst>
              <a:path h="4002970" w="8358475">
                <a:moveTo>
                  <a:pt x="0" y="0"/>
                </a:moveTo>
                <a:lnTo>
                  <a:pt x="8358475" y="0"/>
                </a:lnTo>
                <a:lnTo>
                  <a:pt x="8358475" y="4002970"/>
                </a:lnTo>
                <a:lnTo>
                  <a:pt x="0" y="40029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4950" y="1677399"/>
            <a:ext cx="8751165" cy="6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7.แผนการดำเนินงาน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4950" y="2444738"/>
            <a:ext cx="7707571" cy="35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34"/>
              </a:lnSpc>
              <a:spcBef>
                <a:spcPct val="0"/>
              </a:spcBef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ตารางที่ 1-1 แผนการดำเนินงาน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36336" y="3266364"/>
            <a:ext cx="14688751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มีเดียม. (กรกฎาคม 2567). อะไรคือ โฮสเทล โฮเทล พูลวิลล่า ? ประเภทที่พักมีอะไรบ้าง มาฟังกัน [เว็บบล็อก]. เข้าถึงได้จาก https://medium.com/@thepoolvilla/อะไรคือ-โฮสเทล-โฮเทลพูลวิลล่า-ประเภทที่พักมีอะไรบ้าง-มาฟังกัน-94ef4afa9422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</a:p>
          <a:p>
            <a:pPr algn="l">
              <a:lnSpc>
                <a:spcPts val="2699"/>
              </a:lnSpc>
            </a:pP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46894"/>
            <a:ext cx="16251144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เอกสารอ้างอิงหรือบรรณานุกรม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467572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19695">
            <a:off x="-2604952" y="2560617"/>
            <a:ext cx="8274814" cy="2823780"/>
          </a:xfrm>
          <a:custGeom>
            <a:avLst/>
            <a:gdLst/>
            <a:ahLst/>
            <a:cxnLst/>
            <a:rect r="r" b="b" t="t" l="l"/>
            <a:pathLst>
              <a:path h="2823780" w="8274814">
                <a:moveTo>
                  <a:pt x="0" y="0"/>
                </a:moveTo>
                <a:lnTo>
                  <a:pt x="8274814" y="0"/>
                </a:lnTo>
                <a:lnTo>
                  <a:pt x="8274814" y="2823781"/>
                </a:lnTo>
                <a:lnTo>
                  <a:pt x="0" y="2823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299304" y="5673551"/>
            <a:ext cx="3490368" cy="3932809"/>
          </a:xfrm>
          <a:custGeom>
            <a:avLst/>
            <a:gdLst/>
            <a:ahLst/>
            <a:cxnLst/>
            <a:rect r="r" b="b" t="t" l="l"/>
            <a:pathLst>
              <a:path h="3932809" w="3490368">
                <a:moveTo>
                  <a:pt x="0" y="0"/>
                </a:moveTo>
                <a:lnTo>
                  <a:pt x="3490367" y="0"/>
                </a:lnTo>
                <a:lnTo>
                  <a:pt x="3490367" y="3932809"/>
                </a:lnTo>
                <a:lnTo>
                  <a:pt x="0" y="39328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1558" y="2136072"/>
            <a:ext cx="6025859" cy="3022973"/>
          </a:xfrm>
          <a:custGeom>
            <a:avLst/>
            <a:gdLst/>
            <a:ahLst/>
            <a:cxnLst/>
            <a:rect r="r" b="b" t="t" l="l"/>
            <a:pathLst>
              <a:path h="3022973" w="6025859">
                <a:moveTo>
                  <a:pt x="0" y="0"/>
                </a:moveTo>
                <a:lnTo>
                  <a:pt x="6025859" y="0"/>
                </a:lnTo>
                <a:lnTo>
                  <a:pt x="6025859" y="3022972"/>
                </a:lnTo>
                <a:lnTo>
                  <a:pt x="0" y="30229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814662" y="1863022"/>
            <a:ext cx="9776694" cy="650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9"/>
              </a:lnSpc>
            </a:pPr>
            <a:r>
              <a:rPr lang="en-US" sz="4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1.ความสำคัญและที่มาของหัวข้อวิจัย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14662" y="2792974"/>
            <a:ext cx="8580070" cy="499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บ้านพักแบบพูลวิลล่า (Pool Villa) หรือบ้านพักพร้อมสระว่ายน้ำ เป็นที่พักในลักษณะ บ้านพักมาพร้อมกับสระว่ายน้ำส่วนตัว โดยส่วนใหญ่บ้านพักในรูปแบบนี้จะมีอยู่มากในต่างจังหวัด เพื่อรองรับนักท่องเทียวทั้งชาวต่างชาติ และนักท่องเที่ยวที่ต้องการความเป็นส่วนตัว หรือมาเป็น ครอบครัว โดยที่พักแบบพูลวิลล่าเป็นทีพักที่กําลังได้รับความนิยมเป็นอย่างมาก จุดเด่นของที่พัก แบบพูลวิลล่า คือสามารถเข้าพักได้หลายคน ในปัจจุบันก็มีบ้านพักพูลวิลล่าเปิดให้บริการ อย่างแพร่หลายในทําเลแหล่งท่องเที่ยวสุดฮิตต่างๆ อาทิเช่น อัมพวา, พัทยา และหัวหิน นอกจากนี้ภายในบ้านพัก จะมีสิ่งอํานวยความสะดวกอื่นๆ อาทิเช่น ห้องครัวที่มาพร้อมอุปกรณ์ครัวสําหรับ การทําอาหารด้วยตนเอง เป็นต้น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ดังนั้นคณะผู้จัดทำจึงเห็นความสำคัญของเว็บไซต์จองพูลวิลล่าอัมพวา จึงมีแนวคิด และวัตถุประสงค์ในการพัฒนาระบบต้นแบบเว็บไซต์จองพูลวิลล่าอัมพวา เพื่อเพิ่มกลุ่มลูกค้า และนักท่องเที่ยวชาวต่างชาติให้แก่พูลวิลล่าอัมพวา และเพื่อเป็นโปรแกรมทางเลือกใหม่ให้กับลูกค้า โดยมีความคุ้มค่าเหมาะสมกับราคา ได้มีการนำเทคโนโลยีเข้ามาช่วยพัฒนาให้มีความทันสมัยมากยิ่งขึ้น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6902" y="2601874"/>
            <a:ext cx="8512756" cy="126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9"/>
              </a:lnSpc>
            </a:pPr>
            <a:r>
              <a:rPr lang="en-US" sz="4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2.วัตถุประสงค์ของโครงการ </a:t>
            </a:r>
          </a:p>
          <a:p>
            <a:pPr algn="l">
              <a:lnSpc>
                <a:spcPts val="484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986036" y="3656502"/>
            <a:ext cx="7477094" cy="3766586"/>
          </a:xfrm>
          <a:custGeom>
            <a:avLst/>
            <a:gdLst/>
            <a:ahLst/>
            <a:cxnLst/>
            <a:rect r="r" b="b" t="t" l="l"/>
            <a:pathLst>
              <a:path h="3766586" w="7477094">
                <a:moveTo>
                  <a:pt x="0" y="0"/>
                </a:moveTo>
                <a:lnTo>
                  <a:pt x="7477095" y="0"/>
                </a:lnTo>
                <a:lnTo>
                  <a:pt x="7477095" y="3766586"/>
                </a:lnTo>
                <a:lnTo>
                  <a:pt x="0" y="37665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18908" y="2017637"/>
            <a:ext cx="4554304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เพื่อวิเคราะห์และออกแบบระบบต้นเว็บไซต์จองพูลวิลล่าอัมพวา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218908" y="4711120"/>
            <a:ext cx="4132127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เพื่อพัฒนาระบบเว็บไซต์จองพูลวิลล่าอัมพวา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18908" y="7197913"/>
            <a:ext cx="4132127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เพื่อประเมินความพึงพอใจของผู้ใช้ระบบที่มีต่อระบบเว็บไซต์จองพูลวิลล่าอัมพวา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48756" y="3353713"/>
            <a:ext cx="7025086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9"/>
              </a:lnSpc>
            </a:pPr>
            <a:r>
              <a:rPr lang="en-US" sz="4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3.ประโยชน์ที่คาดว่าจะได้รับ </a:t>
            </a:r>
          </a:p>
          <a:p>
            <a:pPr algn="l">
              <a:lnSpc>
                <a:spcPts val="387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3.1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2017638"/>
            <a:ext cx="4132127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ได้รูปแบบระบบเว็บไซต์จองพูลวิลล่าอัมพวา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711120"/>
            <a:ext cx="4132127" cy="82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ได้ระบบเว็บไซต์จองพูลวิลล่าอัมพวา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7197913"/>
            <a:ext cx="4469869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ได้ผลประเมินความพึงพอใจของ ผู้ใช้ระบบที่มีต่อระบบ</a:t>
            </a:r>
          </a:p>
          <a:p>
            <a:pPr algn="just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3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เว็บไซต์จองพูลวิลล่าอัมพวา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3546395" y="4265771"/>
            <a:ext cx="3087693" cy="3383773"/>
          </a:xfrm>
          <a:custGeom>
            <a:avLst/>
            <a:gdLst/>
            <a:ahLst/>
            <a:cxnLst/>
            <a:rect r="r" b="b" t="t" l="l"/>
            <a:pathLst>
              <a:path h="3383773" w="3087693">
                <a:moveTo>
                  <a:pt x="0" y="0"/>
                </a:moveTo>
                <a:lnTo>
                  <a:pt x="3087692" y="0"/>
                </a:lnTo>
                <a:lnTo>
                  <a:pt x="3087692" y="3383773"/>
                </a:lnTo>
                <a:lnTo>
                  <a:pt x="0" y="33837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22901" y="3160238"/>
            <a:ext cx="11042198" cy="75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การศึกษาเรื่องพูลวิลล่าอัมพวา ผู้ศึกษาได้ศึกษาแนวคิด ทฤษฎี หลักการ และเครื่องมือต่างๆ เพื่อนำมาประยุกต์ใช้ในการพัฒนาโครงงาน ดังต่อไปนี้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53954" y="4259476"/>
            <a:ext cx="12180091" cy="499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4.1 ระบบพัฒนาเว้ปไซต์ (website development)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ระบบพัฒนาเว้ปไซต์ หรือ (website development)อินเทอร์เน็ตทําให้ประชากรหลายพันล้านคนทั่วโลกสามารถเชื่อมต่อกันได้และ สามารถเชื่อมต่อองค์กรต่าง ๆ เข้าด้วยกัน เพื่อประโยชน์ในการติดต่อสื่อสาร แลกเปลี่ยน ข้อมูล สินค้า และ บริการบนเครือข่ายอินเทอร์เน็ต รวมไปถึงการประชาสัมพันธ์กิจกรรม รายละเอีดของสินค้า บริการ การนําเสนอโปรโมชั่นของสินค้า ผู้ใช้งานสามารถเข้าถึงบริการต่าง ๆ บนเครือข่ายอินเทอร์เน็ตได้ผ่านทาง “เว็บไซต์(website)” เช่น เจ้าของธุรกิจพัฒนาเว็บไซต์โดยการนํารายละเอียดสินค้า คุณสมบัติความสามารถ และราคาของสินค้า นําเสนอผ่านเครือข่ายอินเทอร์เน็ต เพื่อให้กลุ่มผู้ใช้งานสามารถเลือกดูรายละเอียดสินค้าและเปรียบเทียบราคาสินค้าและบริการ ผู้ประกอบการโรงแรมพัฒนาเว็บไซต์เพื่อนําเสนอข้อมูลห้องพักรายละเอียดห้องพัก ราคา สถานที่ท่องเที่ยวที่น่าสนใจ ให้นักท่องเที่ยวสามารถดูรายละเอียดและสั่งจองห้องพักได้ผ่านหน้าเว็บไซต์ทําให้สามารถวางแผนการท่องเที่ยวได้อย่างสะดวกสบาย ไม่เสียเวลา และ ไม่สิ้นเปลืองค่าใช้จ่ายที่มากเกินจําเป็น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1. Visual Studio Code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2. Figma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mysql</a:t>
            </a:r>
          </a:p>
          <a:p>
            <a:pPr algn="ctr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114392" y="1943871"/>
            <a:ext cx="10059216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4.ทฤษฎีและหลักการ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4360802" y="1267934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319196" y="7695298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0169" y="1820230"/>
            <a:ext cx="5038071" cy="3559266"/>
            <a:chOff x="0" y="0"/>
            <a:chExt cx="1048738" cy="740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80169" y="5666181"/>
            <a:ext cx="5038071" cy="3559266"/>
            <a:chOff x="0" y="0"/>
            <a:chExt cx="1048738" cy="740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24964" y="1820230"/>
            <a:ext cx="5038071" cy="3559266"/>
            <a:chOff x="0" y="0"/>
            <a:chExt cx="1048738" cy="7409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43999" y="5666181"/>
            <a:ext cx="5038071" cy="3559266"/>
            <a:chOff x="0" y="0"/>
            <a:chExt cx="1048738" cy="7409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80169" y="1944990"/>
            <a:ext cx="5038071" cy="668736"/>
            <a:chOff x="0" y="0"/>
            <a:chExt cx="1048738" cy="1392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80169" y="5666181"/>
            <a:ext cx="5038071" cy="668736"/>
            <a:chOff x="0" y="0"/>
            <a:chExt cx="1048738" cy="1392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43999" y="1944990"/>
            <a:ext cx="5038071" cy="668736"/>
            <a:chOff x="0" y="0"/>
            <a:chExt cx="1048738" cy="13920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643999" y="5666181"/>
            <a:ext cx="5038071" cy="668736"/>
            <a:chOff x="0" y="0"/>
            <a:chExt cx="1048738" cy="13920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3311752" y="1820230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297181" y="2135695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โฮเทล (Hotel)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14295" y="2135695"/>
            <a:ext cx="3739422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2. โฮสเทล (Hostel)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97181" y="5849573"/>
            <a:ext cx="4137951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วิลล่า (Villa)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14295" y="5849573"/>
            <a:ext cx="3558025" cy="31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พูลวิลล่า (Pool Villa) 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6470419" y="9387372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-152467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9" id="39"/>
          <p:cNvSpPr txBox="true"/>
          <p:nvPr/>
        </p:nvSpPr>
        <p:spPr>
          <a:xfrm rot="0">
            <a:off x="3052313" y="787163"/>
            <a:ext cx="6836212" cy="85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4.ทฤษฎีและหลักการ (ต่อ)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6902456" y="2633321"/>
            <a:ext cx="4541622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2. โฮสเทล (Hostel) ที่พักแบบโฮเทลราคาถูก แต่ต่างทีโฮสเทลจะตัดสิ่งอํานวยความสะดวกออกไป เพื่อลด ต้นทุน อย่างเช่น เตียงสองชั้น ไม่มีห้องน้ำในตัวแต่จะเปลี่ยนเป็นแบบรวมแทน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209056" y="2633321"/>
            <a:ext cx="4580296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1. โฮเทล (Hotel) เป็นคําเรียกของประเภทที่พักให้บริการแบบหลายห้องโดยคิดค่าบริการต่อคืน ในห้องพัก จะมีห้องน้ำในตัวและมีสิ่งอํานวยความสะดวกครบครัน พร้อมกับห้องรับประทานอาหารภายใน โรงแรม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20172" y="6353967"/>
            <a:ext cx="4758064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3. วิลล่า (Villa) ที่พักในรูปแบบบ้านพักส่วนตัวที่ให้ความรู้สึกถึงบรรยากาศความเป็นเจ้าของบ้าน โดยที่พักในรูปแบบนี้จะมาพร้อมกับสิ่งอํานวยความสะดวกที่ครบครัน ทั้งห้องครัวห้องน้ำในตัว เครื่องปรับอากาศ เครื่องครัว เป็นต้น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014295" y="6353967"/>
            <a:ext cx="4541622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4. พูลวิลล่า (Pool Villa) เป็นบ้านพักที่มาพร้อมกับสระว่ายน้ำส่วนตัว โดยส่วนใหญ่บ้านพักในรูปแบบนี้จะมีอยู่มากในต่างจังหวัด เพื่อรองรับนักท่องเที่ยวชาวต่างชาติ และนักท่องเที่ยวที่ต้องการความเป็นส่วนตัว ท่ามกลางบรรยากาศสบายๆ ธรรมชาติ </a:t>
            </a:r>
          </a:p>
          <a:p>
            <a:pPr algn="ctr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919669"/>
            <a:ext cx="7848753" cy="6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5.ขอบเขตของการวิจัย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6119" y="3756663"/>
            <a:ext cx="10605974" cy="389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5.1 ออกแบบเว็บไซต์จองพูลวิลล่าอัมพวา โดยยึดหลักการออกแบบ UX/UI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5.2 ฟังก์ชันการทํางาน ต่อไปนี้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5.2.1 ระบบสมาชิก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    5.2.1.1 สมัครสมาชิก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    5.2.1.2 เข้าสู่ระบบ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    5.2.1.3 แก้ไขโปรไฟล์ส่วนตัว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5.2.2 แสดงข้อมูลบ้านพักพูลวิลล่า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5.2.3 ระบบการจองบ้านพักพูลวิลล่า</a:t>
            </a:r>
          </a:p>
          <a:p>
            <a:pPr algn="l">
              <a:lnSpc>
                <a:spcPts val="3104"/>
              </a:lnSpc>
            </a:pPr>
            <a:r>
              <a:rPr lang="en-US" sz="2299" spc="13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5.2.4 ระบบการชําระผ่านแอปพลิเคชันโดยเป็นการสแกนจ่ายและอัปโหลดสลิป</a:t>
            </a:r>
          </a:p>
          <a:p>
            <a:pPr algn="l" marL="0" indent="0" lvl="0">
              <a:lnSpc>
                <a:spcPts val="3104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27242" y="1922338"/>
            <a:ext cx="9424880" cy="650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0"/>
              </a:lnSpc>
            </a:pPr>
            <a:r>
              <a:rPr lang="en-US" sz="5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6.ขั้นตอนและวิธีการดำเนินการวิจัย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27242" y="2856019"/>
            <a:ext cx="9213336" cy="352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6.1 รวบรวมความต้องการ และศึกษาข้อมูล (Requirement Gathering)</a:t>
            </a:r>
          </a:p>
          <a:p>
            <a:pPr algn="l">
              <a:lnSpc>
                <a:spcPts val="2834"/>
              </a:lnSpc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เมื่อผู้จัดทําได้รับมอบหมายงานจากพนักงานที่ปรึกษา ได้ทําการศึกษาระบบจองที่พักประเภทต่างๆ เพื่อให้ทราบฟังก์ชันการทํางานที่ต้องมี ทําการสัมภาษณ์ความต้องการจากบุคลากรภายใน รวมถึงธีมของงาน ข้อกําหนดของสีและโลโก้ (Logo) ที่ใช้ในการออกแบบระบบ</a:t>
            </a:r>
          </a:p>
          <a:p>
            <a:pPr algn="l">
              <a:lnSpc>
                <a:spcPts val="2834"/>
              </a:lnSpc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6.2 วิเคราะห์และออกแบบระบบ (System Analysis and Design)</a:t>
            </a:r>
          </a:p>
          <a:p>
            <a:pPr algn="l" marL="0" indent="0" lvl="0">
              <a:lnSpc>
                <a:spcPts val="2834"/>
              </a:lnSpc>
              <a:spcBef>
                <a:spcPct val="0"/>
              </a:spcBef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เมื่อผู้จัดทําได้ทําการศึกษาระบบใกล้เคียง และรวบรวมความต้องการแล้ว ได้ทําการ วิเคราะห์เพื่อให้ได้ฟังก์ชันการทํางาน และโครงสร้างของแอปพลิเคชันที่ทํางานบนแพลทฟอร์ม จากนั้นนําเสนอต่อ พนักงานที่ปรึกษาและผู้ที่เกียวข้อง เพื่อทําการตรวจสอบความถูกต้อง พร้อมทั้งทําการปรับปรุงตาม ข้อเสนอแนะ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27242" y="2132814"/>
            <a:ext cx="11120676" cy="588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4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6.ขั้นตอนและวิธีการดำเนินการวิจัย (ต่อ)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27242" y="2841946"/>
            <a:ext cx="9213336" cy="2817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6.3 พัฒนาระบบเว็ปไซต์ (Website Development)</a:t>
            </a:r>
          </a:p>
          <a:p>
            <a:pPr algn="l">
              <a:lnSpc>
                <a:spcPts val="2834"/>
              </a:lnSpc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</a:t>
            </a: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ทำการพัฒนาระบบต้นแบบตามที่ได้ทําการออกแบบไว้ด้วย Figma และนําเสนอต่อพนักงานที่ปรึกษา เพื่อขอรับข้อเสนอแนะ</a:t>
            </a:r>
          </a:p>
          <a:p>
            <a:pPr algn="l">
              <a:lnSpc>
                <a:spcPts val="2834"/>
              </a:lnSpc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6.4 ทดสอบและสรุปผล (Testing)</a:t>
            </a:r>
          </a:p>
          <a:p>
            <a:pPr algn="l" marL="0" indent="0" lvl="0">
              <a:lnSpc>
                <a:spcPts val="2834"/>
              </a:lnSpc>
              <a:spcBef>
                <a:spcPct val="0"/>
              </a:spcBef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ในการทดสอบเบื้องต้นผู้จัดทําได้ทําการทดสอบด้วยตนเองพร้อมกับขั้นตอนการพัฒนาต้นแบบ เพื่อหาข้อผิดพลาดในการทํางานของฟังก์ชันต่างๆ ถ้ามีฟังก์ชันใดที่ทํางานไม่ถูกต้อง หรือให้ผลลัพธ์ที่ไม่ถูกต้องจะทําการแก้ไขทันที และได้ทําการทดสอบร่วมกับ พนักงานที่ปรึกษาและรับข้อเสนอแนะเพื่อทําการปรับปรุง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DAGMJWAetiY</dc:identifier>
  <dcterms:modified xsi:type="dcterms:W3CDTF">2011-08-01T06:04:30Z</dcterms:modified>
  <cp:revision>1</cp:revision>
  <dc:title>Project presentation</dc:title>
</cp:coreProperties>
</file>