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D1764-8E83-411A-89C1-0AB65257FF30}" v="1" dt="2024-03-19T21:24:06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DRES RAMOS GUTIERREZ" userId="687b2a3d-0e28-4ce0-a3f9-8bdf1693b843" providerId="ADAL" clId="{F0AD1764-8E83-411A-89C1-0AB65257FF30}"/>
    <pc:docChg chg="modSld">
      <pc:chgData name="JOSE ANDRES RAMOS GUTIERREZ" userId="687b2a3d-0e28-4ce0-a3f9-8bdf1693b843" providerId="ADAL" clId="{F0AD1764-8E83-411A-89C1-0AB65257FF30}" dt="2024-03-19T21:24:08.629" v="1" actId="1076"/>
      <pc:docMkLst>
        <pc:docMk/>
      </pc:docMkLst>
      <pc:sldChg chg="addSp modSp mod">
        <pc:chgData name="JOSE ANDRES RAMOS GUTIERREZ" userId="687b2a3d-0e28-4ce0-a3f9-8bdf1693b843" providerId="ADAL" clId="{F0AD1764-8E83-411A-89C1-0AB65257FF30}" dt="2024-03-19T21:24:08.629" v="1" actId="1076"/>
        <pc:sldMkLst>
          <pc:docMk/>
          <pc:sldMk cId="986070038" sldId="258"/>
        </pc:sldMkLst>
        <pc:spChg chg="add mod">
          <ac:chgData name="JOSE ANDRES RAMOS GUTIERREZ" userId="687b2a3d-0e28-4ce0-a3f9-8bdf1693b843" providerId="ADAL" clId="{F0AD1764-8E83-411A-89C1-0AB65257FF30}" dt="2024-03-19T21:24:08.629" v="1" actId="1076"/>
          <ac:spMkLst>
            <pc:docMk/>
            <pc:sldMk cId="986070038" sldId="258"/>
            <ac:spMk id="3" creationId="{C66C1B81-64EF-BA90-D8FA-2B53338A45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3/19/2024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4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3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B6A55-3D21-0671-A590-627DD4C48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GT" sz="6000" dirty="0"/>
              <a:t>Segundo </a:t>
            </a:r>
            <a:br>
              <a:rPr lang="es-GT" sz="6000" dirty="0"/>
            </a:br>
            <a:r>
              <a:rPr lang="es-GT" sz="6000" dirty="0"/>
              <a:t>Parcial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6C963-E756-5438-A8C2-98522A5FD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>
            <a:normAutofit/>
          </a:bodyPr>
          <a:lstStyle/>
          <a:p>
            <a:r>
              <a:rPr lang="es-GT" dirty="0"/>
              <a:t>FSM</a:t>
            </a:r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45D454DA-5B4A-D4CF-CB64-A6342C11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4" r="-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2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978B33-39AA-4F64-7C44-A3461B40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14" y="189952"/>
            <a:ext cx="6685172" cy="90682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FSM Output </a:t>
            </a:r>
            <a:r>
              <a:rPr lang="en-US" dirty="0"/>
              <a:t>Indicator </a:t>
            </a:r>
            <a:r>
              <a:rPr lang="en-US" sz="4400" dirty="0">
                <a:latin typeface="+mj-lt"/>
              </a:rPr>
              <a:t>Table</a:t>
            </a:r>
            <a:endParaRPr lang="es-G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EAF3A24-5D4F-EF26-D634-63A646B7E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72451"/>
              </p:ext>
            </p:extLst>
          </p:nvPr>
        </p:nvGraphicFramePr>
        <p:xfrm>
          <a:off x="2459122" y="1695504"/>
          <a:ext cx="7273755" cy="2475280"/>
        </p:xfrm>
        <a:graphic>
          <a:graphicData uri="http://schemas.openxmlformats.org/drawingml/2006/table">
            <a:tbl>
              <a:tblPr/>
              <a:tblGrid>
                <a:gridCol w="1013422">
                  <a:extLst>
                    <a:ext uri="{9D8B030D-6E8A-4147-A177-3AD203B41FA5}">
                      <a16:colId xmlns:a16="http://schemas.microsoft.com/office/drawing/2014/main" val="2113715449"/>
                    </a:ext>
                  </a:extLst>
                </a:gridCol>
                <a:gridCol w="1013422">
                  <a:extLst>
                    <a:ext uri="{9D8B030D-6E8A-4147-A177-3AD203B41FA5}">
                      <a16:colId xmlns:a16="http://schemas.microsoft.com/office/drawing/2014/main" val="3406329173"/>
                    </a:ext>
                  </a:extLst>
                </a:gridCol>
                <a:gridCol w="1013422">
                  <a:extLst>
                    <a:ext uri="{9D8B030D-6E8A-4147-A177-3AD203B41FA5}">
                      <a16:colId xmlns:a16="http://schemas.microsoft.com/office/drawing/2014/main" val="3474914227"/>
                    </a:ext>
                  </a:extLst>
                </a:gridCol>
                <a:gridCol w="1013422">
                  <a:extLst>
                    <a:ext uri="{9D8B030D-6E8A-4147-A177-3AD203B41FA5}">
                      <a16:colId xmlns:a16="http://schemas.microsoft.com/office/drawing/2014/main" val="1436305249"/>
                    </a:ext>
                  </a:extLst>
                </a:gridCol>
                <a:gridCol w="1013422">
                  <a:extLst>
                    <a:ext uri="{9D8B030D-6E8A-4147-A177-3AD203B41FA5}">
                      <a16:colId xmlns:a16="http://schemas.microsoft.com/office/drawing/2014/main" val="4041567240"/>
                    </a:ext>
                  </a:extLst>
                </a:gridCol>
                <a:gridCol w="1193223">
                  <a:extLst>
                    <a:ext uri="{9D8B030D-6E8A-4147-A177-3AD203B41FA5}">
                      <a16:colId xmlns:a16="http://schemas.microsoft.com/office/drawing/2014/main" val="2381256228"/>
                    </a:ext>
                  </a:extLst>
                </a:gridCol>
                <a:gridCol w="1013422">
                  <a:extLst>
                    <a:ext uri="{9D8B030D-6E8A-4147-A177-3AD203B41FA5}">
                      <a16:colId xmlns:a16="http://schemas.microsoft.com/office/drawing/2014/main" val="1673151004"/>
                    </a:ext>
                  </a:extLst>
                </a:gridCol>
              </a:tblGrid>
              <a:tr h="309410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Current State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Indicator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53431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Down-arrow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Up-arrow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15335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614628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03069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853820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4162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52398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1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73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978B33-39AA-4F64-7C44-A3461B40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14" y="189952"/>
            <a:ext cx="6685172" cy="90682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j-lt"/>
              </a:rPr>
              <a:t>FSM Output </a:t>
            </a:r>
            <a:r>
              <a:rPr lang="en-US" dirty="0"/>
              <a:t>Indicator </a:t>
            </a:r>
            <a:r>
              <a:rPr lang="en-US" sz="4400" dirty="0">
                <a:latin typeface="+mj-lt"/>
              </a:rPr>
              <a:t>Circuit</a:t>
            </a:r>
            <a:endParaRPr lang="es-G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88A22F-4B8B-BB1E-EEAA-C09F5788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40" y="1485633"/>
            <a:ext cx="4522824" cy="42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5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4D7400-0802-405D-12FA-BF43389B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46" y="1376439"/>
            <a:ext cx="7853108" cy="451553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19C2574-0CDE-40F2-4A0C-5FA817C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414" y="189952"/>
            <a:ext cx="6685172" cy="90682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j-lt"/>
              </a:rPr>
              <a:t>FSM Output </a:t>
            </a:r>
            <a:r>
              <a:rPr lang="en-US" dirty="0"/>
              <a:t>Indicator </a:t>
            </a:r>
            <a:r>
              <a:rPr lang="en-US" sz="4400" dirty="0">
                <a:latin typeface="+mj-lt"/>
              </a:rPr>
              <a:t>Circuit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877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0EA52-8D85-ED4E-9B4F-4D5E1BE16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3243671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5A7EC-F632-9A0D-2414-11C67774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711" y="1204721"/>
            <a:ext cx="4778620" cy="1446550"/>
          </a:xfrm>
        </p:spPr>
        <p:txBody>
          <a:bodyPr>
            <a:normAutofit/>
          </a:bodyPr>
          <a:lstStyle/>
          <a:p>
            <a:r>
              <a:rPr lang="es-GT" dirty="0"/>
              <a:t>Elevador de 2 niveles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83F15-0F0D-9DD4-0E94-3FA0F96B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2902" y="2900516"/>
            <a:ext cx="4535430" cy="2979707"/>
          </a:xfrm>
        </p:spPr>
        <p:txBody>
          <a:bodyPr>
            <a:normAutofit fontScale="92500" lnSpcReduction="20000"/>
          </a:bodyPr>
          <a:lstStyle/>
          <a:p>
            <a:r>
              <a:rPr lang="es-GT" dirty="0"/>
              <a:t>Mi máquina de estados finitos consiste en un elevador de 2 niveles que cuenta con dos botones dentro del elevador (PB y 2). Un botón en el piso 1 para llamar al elevador y un botón en el piso 2 para llamarlo desde allí. El botón para llamar al elevador estará conectado al botón para ir a cada piso dentro del elevador.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E66CC1C4-3013-CB4A-8BF8-FDFE9B8E4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623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op Elevator Manufacturers in Ludhiana - एलीवेटर मनुफक्चरर्स, लुधिअना -  Best Elevator Companies - Justdial">
            <a:extLst>
              <a:ext uri="{FF2B5EF4-FFF2-40B4-BE49-F238E27FC236}">
                <a16:creationId xmlns:a16="http://schemas.microsoft.com/office/drawing/2014/main" id="{FEC07582-3D37-1444-802C-71E10F607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1" y="90224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0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6B2E8-E06F-07B3-BA57-75B06103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220" y="0"/>
            <a:ext cx="6927731" cy="84908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j-lt"/>
              </a:rPr>
              <a:t>FSM State Transition Diagram</a:t>
            </a:r>
            <a:br>
              <a:rPr lang="en-US" sz="4400" dirty="0">
                <a:latin typeface="+mj-lt"/>
              </a:rPr>
            </a:br>
            <a:endParaRPr lang="es-GT" dirty="0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5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141957-8042-A769-37B9-17DBF4DD7EA6}"/>
              </a:ext>
            </a:extLst>
          </p:cNvPr>
          <p:cNvSpPr/>
          <p:nvPr/>
        </p:nvSpPr>
        <p:spPr>
          <a:xfrm>
            <a:off x="3173498" y="1418213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3C1D432-471D-B99D-5DEB-948C972C4B31}"/>
              </a:ext>
            </a:extLst>
          </p:cNvPr>
          <p:cNvSpPr/>
          <p:nvPr/>
        </p:nvSpPr>
        <p:spPr>
          <a:xfrm>
            <a:off x="5243286" y="2315703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BB8C14F-8C34-D5A4-1720-78581BCA11D4}"/>
              </a:ext>
            </a:extLst>
          </p:cNvPr>
          <p:cNvSpPr/>
          <p:nvPr/>
        </p:nvSpPr>
        <p:spPr>
          <a:xfrm>
            <a:off x="6886262" y="2655675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9E993E2-B6CA-549C-F85A-E88F2C6D411F}"/>
              </a:ext>
            </a:extLst>
          </p:cNvPr>
          <p:cNvSpPr/>
          <p:nvPr/>
        </p:nvSpPr>
        <p:spPr>
          <a:xfrm>
            <a:off x="6422811" y="4449305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S3</a:t>
            </a:r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2B4D0D99-0AA7-4A15-E459-B2FBAB85ED73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4316498" y="1951613"/>
            <a:ext cx="1094176" cy="5203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C8D3D321-9A5E-7C1E-B409-C7AB1B62BBD0}"/>
              </a:ext>
            </a:extLst>
          </p:cNvPr>
          <p:cNvCxnSpPr>
            <a:cxnSpLocks/>
            <a:stCxn id="6" idx="7"/>
            <a:endCxn id="9" idx="0"/>
          </p:cNvCxnSpPr>
          <p:nvPr/>
        </p:nvCxnSpPr>
        <p:spPr>
          <a:xfrm rot="16200000" flipH="1">
            <a:off x="5262819" y="460732"/>
            <a:ext cx="1081233" cy="3308652"/>
          </a:xfrm>
          <a:prstGeom prst="curvedConnector3">
            <a:avLst>
              <a:gd name="adj1" fmla="val -355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F4E682-70C2-4C16-8F7C-ED24002F2CB1}"/>
              </a:ext>
            </a:extLst>
          </p:cNvPr>
          <p:cNvSpPr txBox="1"/>
          <p:nvPr/>
        </p:nvSpPr>
        <p:spPr>
          <a:xfrm>
            <a:off x="2630416" y="2115681"/>
            <a:ext cx="38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11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2874F7-C369-439B-DE94-6F4D8883E979}"/>
              </a:ext>
            </a:extLst>
          </p:cNvPr>
          <p:cNvSpPr/>
          <p:nvPr/>
        </p:nvSpPr>
        <p:spPr>
          <a:xfrm>
            <a:off x="5000772" y="3759675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S5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CC41580-0BAB-62E7-F52F-5DA07F9084A2}"/>
              </a:ext>
            </a:extLst>
          </p:cNvPr>
          <p:cNvSpPr/>
          <p:nvPr/>
        </p:nvSpPr>
        <p:spPr>
          <a:xfrm>
            <a:off x="8285571" y="3987245"/>
            <a:ext cx="1143000" cy="1066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S4</a:t>
            </a:r>
          </a:p>
        </p:txBody>
      </p: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18CD241F-8BFE-BD70-A35F-9DDAB097E43F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rot="5400000" flipH="1">
            <a:off x="3068606" y="2056505"/>
            <a:ext cx="377171" cy="167388"/>
          </a:xfrm>
          <a:prstGeom prst="curvedConnector4">
            <a:avLst>
              <a:gd name="adj1" fmla="val -20208"/>
              <a:gd name="adj2" fmla="val 2365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D646770-B9F3-8665-63EF-37D611F7ACB3}"/>
              </a:ext>
            </a:extLst>
          </p:cNvPr>
          <p:cNvSpPr txBox="1"/>
          <p:nvPr/>
        </p:nvSpPr>
        <p:spPr>
          <a:xfrm>
            <a:off x="4870444" y="1814497"/>
            <a:ext cx="38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C7658AF-E2DF-6EF8-D0B5-FF5875EAA45F}"/>
              </a:ext>
            </a:extLst>
          </p:cNvPr>
          <p:cNvSpPr txBox="1"/>
          <p:nvPr/>
        </p:nvSpPr>
        <p:spPr>
          <a:xfrm>
            <a:off x="5732871" y="952641"/>
            <a:ext cx="38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10</a:t>
            </a:r>
          </a:p>
        </p:txBody>
      </p: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61875F77-6BF5-6D72-926C-6F4469CC2D29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rot="10800000">
            <a:off x="3744998" y="2485013"/>
            <a:ext cx="1498288" cy="3640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8442723-490F-220A-8A63-8C8967D4EDE5}"/>
              </a:ext>
            </a:extLst>
          </p:cNvPr>
          <p:cNvSpPr txBox="1"/>
          <p:nvPr/>
        </p:nvSpPr>
        <p:spPr>
          <a:xfrm>
            <a:off x="3980586" y="2722305"/>
            <a:ext cx="3824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  <a:p>
            <a:pPr algn="l"/>
            <a:r>
              <a:rPr lang="en-US" sz="1400" b="1" dirty="0">
                <a:latin typeface="Söhne"/>
              </a:rPr>
              <a:t>01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11</a:t>
            </a:r>
          </a:p>
        </p:txBody>
      </p:sp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C2C44564-2664-8F2C-E4F8-6E18C907CF5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6386286" y="2849103"/>
            <a:ext cx="499976" cy="3399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C6C74B6-D977-AA58-0B77-0DC76B457CC3}"/>
              </a:ext>
            </a:extLst>
          </p:cNvPr>
          <p:cNvSpPr txBox="1"/>
          <p:nvPr/>
        </p:nvSpPr>
        <p:spPr>
          <a:xfrm>
            <a:off x="6457811" y="2886548"/>
            <a:ext cx="38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10</a:t>
            </a:r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40829FBC-C7D5-E8F5-4BE3-D0C0E44DD29D}"/>
              </a:ext>
            </a:extLst>
          </p:cNvPr>
          <p:cNvCxnSpPr>
            <a:cxnSpLocks/>
            <a:stCxn id="9" idx="5"/>
            <a:endCxn id="21" idx="1"/>
          </p:cNvCxnSpPr>
          <p:nvPr/>
        </p:nvCxnSpPr>
        <p:spPr>
          <a:xfrm rot="16200000" flipH="1">
            <a:off x="7868802" y="3559317"/>
            <a:ext cx="577228" cy="5910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9F27CEE-3F34-FCAB-3DCC-B3E1CB7FE978}"/>
              </a:ext>
            </a:extLst>
          </p:cNvPr>
          <p:cNvSpPr txBox="1"/>
          <p:nvPr/>
        </p:nvSpPr>
        <p:spPr>
          <a:xfrm>
            <a:off x="8303973" y="3120893"/>
            <a:ext cx="382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  <a:p>
            <a:pPr algn="l"/>
            <a:r>
              <a:rPr lang="en-US" sz="1400" b="1" dirty="0">
                <a:latin typeface="Söhne"/>
              </a:rPr>
              <a:t>01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10</a:t>
            </a:r>
          </a:p>
          <a:p>
            <a:pPr algn="l"/>
            <a:r>
              <a:rPr lang="en-US" sz="1400" b="1" dirty="0">
                <a:latin typeface="Söhne"/>
              </a:rPr>
              <a:t>11</a:t>
            </a:r>
          </a:p>
        </p:txBody>
      </p: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5E74EFE5-7BF4-2AEC-A11B-9B70F8C7BF85}"/>
              </a:ext>
            </a:extLst>
          </p:cNvPr>
          <p:cNvCxnSpPr>
            <a:cxnSpLocks/>
            <a:stCxn id="21" idx="3"/>
            <a:endCxn id="11" idx="6"/>
          </p:cNvCxnSpPr>
          <p:nvPr/>
        </p:nvCxnSpPr>
        <p:spPr>
          <a:xfrm rot="5400000">
            <a:off x="7966941" y="4496686"/>
            <a:ext cx="84889" cy="887148"/>
          </a:xfrm>
          <a:prstGeom prst="curvedConnector4">
            <a:avLst>
              <a:gd name="adj1" fmla="val 269293"/>
              <a:gd name="adj2" fmla="val 594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6925F6F-53AC-CFCA-6368-202EC6B0B424}"/>
              </a:ext>
            </a:extLst>
          </p:cNvPr>
          <p:cNvSpPr txBox="1"/>
          <p:nvPr/>
        </p:nvSpPr>
        <p:spPr>
          <a:xfrm>
            <a:off x="7844850" y="4625827"/>
            <a:ext cx="38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  <a:p>
            <a:pPr algn="l"/>
            <a:r>
              <a:rPr lang="en-US" sz="1400" b="1" dirty="0">
                <a:latin typeface="Söhne"/>
              </a:rPr>
              <a:t>10</a:t>
            </a:r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9E045564-5617-951B-941A-CF29F83EC1E6}"/>
              </a:ext>
            </a:extLst>
          </p:cNvPr>
          <p:cNvCxnSpPr>
            <a:cxnSpLocks/>
            <a:stCxn id="11" idx="2"/>
            <a:endCxn id="19" idx="4"/>
          </p:cNvCxnSpPr>
          <p:nvPr/>
        </p:nvCxnSpPr>
        <p:spPr>
          <a:xfrm rot="10800000">
            <a:off x="5572273" y="4826475"/>
            <a:ext cx="850539" cy="1562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CF52777C-C708-A506-EC2E-6DD70BFE9DA3}"/>
              </a:ext>
            </a:extLst>
          </p:cNvPr>
          <p:cNvCxnSpPr>
            <a:cxnSpLocks/>
            <a:stCxn id="21" idx="2"/>
            <a:endCxn id="19" idx="7"/>
          </p:cNvCxnSpPr>
          <p:nvPr/>
        </p:nvCxnSpPr>
        <p:spPr>
          <a:xfrm rot="10800000">
            <a:off x="5976385" y="3915905"/>
            <a:ext cx="2309187" cy="604741"/>
          </a:xfrm>
          <a:prstGeom prst="curvedConnector4">
            <a:avLst>
              <a:gd name="adj1" fmla="val 52811"/>
              <a:gd name="adj2" fmla="val 1378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7CF709-EEB4-7BB0-2E45-DB91A59537C3}"/>
              </a:ext>
            </a:extLst>
          </p:cNvPr>
          <p:cNvSpPr txBox="1"/>
          <p:nvPr/>
        </p:nvSpPr>
        <p:spPr>
          <a:xfrm>
            <a:off x="7035748" y="3813390"/>
            <a:ext cx="38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Söhne"/>
              </a:rPr>
              <a:t>01</a:t>
            </a:r>
          </a:p>
          <a:p>
            <a:pPr algn="l"/>
            <a:r>
              <a:rPr lang="en-US" sz="1400" b="1" dirty="0">
                <a:latin typeface="Söhne"/>
              </a:rPr>
              <a:t>11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6F9983C-6535-DE03-55A9-202E1FE32B7B}"/>
              </a:ext>
            </a:extLst>
          </p:cNvPr>
          <p:cNvSpPr txBox="1"/>
          <p:nvPr/>
        </p:nvSpPr>
        <p:spPr>
          <a:xfrm>
            <a:off x="5554381" y="4897815"/>
            <a:ext cx="38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Söhne"/>
              </a:rPr>
              <a:t>01</a:t>
            </a:r>
          </a:p>
          <a:p>
            <a:pPr algn="l"/>
            <a:r>
              <a:rPr lang="en-US" sz="1400" b="1" dirty="0">
                <a:latin typeface="Söhne"/>
              </a:rPr>
              <a:t>11</a:t>
            </a:r>
          </a:p>
        </p:txBody>
      </p: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FAAF7147-FD3A-F552-C6D0-97E6A14EE02F}"/>
              </a:ext>
            </a:extLst>
          </p:cNvPr>
          <p:cNvCxnSpPr>
            <a:cxnSpLocks/>
            <a:stCxn id="11" idx="1"/>
            <a:endCxn id="11" idx="0"/>
          </p:cNvCxnSpPr>
          <p:nvPr/>
        </p:nvCxnSpPr>
        <p:spPr>
          <a:xfrm rot="5400000" flipH="1" flipV="1">
            <a:off x="6714141" y="4325364"/>
            <a:ext cx="156229" cy="404112"/>
          </a:xfrm>
          <a:prstGeom prst="curvedConnector3">
            <a:avLst>
              <a:gd name="adj1" fmla="val 242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C2C72F10-E4A2-EF51-5E70-C7FD243366C1}"/>
              </a:ext>
            </a:extLst>
          </p:cNvPr>
          <p:cNvCxnSpPr>
            <a:cxnSpLocks/>
            <a:stCxn id="11" idx="5"/>
            <a:endCxn id="21" idx="4"/>
          </p:cNvCxnSpPr>
          <p:nvPr/>
        </p:nvCxnSpPr>
        <p:spPr>
          <a:xfrm rot="5400000" flipH="1" flipV="1">
            <a:off x="7974831" y="4477637"/>
            <a:ext cx="305831" cy="1458648"/>
          </a:xfrm>
          <a:prstGeom prst="curvedConnector3">
            <a:avLst>
              <a:gd name="adj1" fmla="val -548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89A67A-C670-4C59-95F0-44E0D56AC946}"/>
              </a:ext>
            </a:extLst>
          </p:cNvPr>
          <p:cNvSpPr txBox="1"/>
          <p:nvPr/>
        </p:nvSpPr>
        <p:spPr>
          <a:xfrm>
            <a:off x="7965833" y="5279666"/>
            <a:ext cx="38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latin typeface="Söhne"/>
              </a:rPr>
              <a:t>10</a:t>
            </a:r>
            <a:endParaRPr lang="en-US" sz="1400" b="1" i="0" dirty="0">
              <a:effectLst/>
              <a:latin typeface="Söhne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C880015-0D77-D759-5F5F-D8588F21D15D}"/>
              </a:ext>
            </a:extLst>
          </p:cNvPr>
          <p:cNvSpPr txBox="1"/>
          <p:nvPr/>
        </p:nvSpPr>
        <p:spPr>
          <a:xfrm>
            <a:off x="6532022" y="3989585"/>
            <a:ext cx="38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C2660D51-F22B-BDC3-7AAC-2C1B70FE1047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rot="5400000" flipH="1" flipV="1">
            <a:off x="4944602" y="3449832"/>
            <a:ext cx="689630" cy="242514"/>
          </a:xfrm>
          <a:prstGeom prst="curvedConnector3">
            <a:avLst>
              <a:gd name="adj1" fmla="val 103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EC7B841-370F-193B-4CFC-56524D71E7B5}"/>
              </a:ext>
            </a:extLst>
          </p:cNvPr>
          <p:cNvSpPr txBox="1"/>
          <p:nvPr/>
        </p:nvSpPr>
        <p:spPr>
          <a:xfrm>
            <a:off x="4849009" y="3120893"/>
            <a:ext cx="382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effectLst/>
                <a:latin typeface="Söhne"/>
              </a:rPr>
              <a:t>00</a:t>
            </a:r>
          </a:p>
          <a:p>
            <a:pPr algn="l"/>
            <a:r>
              <a:rPr lang="en-US" sz="1400" b="1" dirty="0">
                <a:latin typeface="Söhne"/>
              </a:rPr>
              <a:t>01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10</a:t>
            </a:r>
          </a:p>
          <a:p>
            <a:pPr algn="l"/>
            <a:r>
              <a:rPr lang="en-US" sz="1400" b="1" dirty="0">
                <a:latin typeface="Söhne"/>
              </a:rPr>
              <a:t>11</a:t>
            </a:r>
            <a:endParaRPr lang="en-US" sz="1400" b="1" i="0" dirty="0">
              <a:effectLst/>
              <a:latin typeface="Söhne"/>
            </a:endParaRP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C66C1B81-64EF-BA90-D8FA-2B53338A458E}"/>
              </a:ext>
            </a:extLst>
          </p:cNvPr>
          <p:cNvSpPr txBox="1"/>
          <p:nvPr/>
        </p:nvSpPr>
        <p:spPr>
          <a:xfrm>
            <a:off x="762611" y="4595382"/>
            <a:ext cx="3779186" cy="156966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S0</a:t>
            </a:r>
            <a:r>
              <a:rPr lang="en-US" sz="1600" dirty="0"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S1</a:t>
            </a:r>
            <a:r>
              <a:rPr lang="en-US" sz="1600" b="0" i="0" dirty="0">
                <a:effectLst/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puerta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S2</a:t>
            </a:r>
            <a:r>
              <a:rPr lang="en-US" sz="1600" b="1" i="0" dirty="0">
                <a:effectLst/>
                <a:latin typeface="Söhne"/>
              </a:rPr>
              <a:t>: </a:t>
            </a:r>
            <a:r>
              <a:rPr lang="en-US" sz="1600" b="0" i="0" dirty="0" err="1">
                <a:effectLst/>
                <a:latin typeface="Söhne"/>
              </a:rPr>
              <a:t>Subiendo</a:t>
            </a:r>
            <a:r>
              <a:rPr lang="en-US" sz="1600" b="0" i="0" dirty="0">
                <a:effectLst/>
                <a:latin typeface="Söhne"/>
              </a:rPr>
              <a:t> del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1 al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S3: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</a:t>
            </a:r>
            <a:r>
              <a:rPr lang="en-US" sz="1600" b="1" dirty="0">
                <a:latin typeface="Söhne"/>
              </a:rPr>
              <a:t>4: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Puerta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S5: </a:t>
            </a:r>
            <a:r>
              <a:rPr lang="en-US" sz="1600" dirty="0" err="1">
                <a:latin typeface="Söhne"/>
              </a:rPr>
              <a:t>Bajando</a:t>
            </a:r>
            <a:r>
              <a:rPr lang="en-US" sz="1600" dirty="0">
                <a:latin typeface="Söhne"/>
              </a:rPr>
              <a:t> del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al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860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5F382-B67E-A61B-4673-DA201CB0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5" y="75717"/>
            <a:ext cx="7335836" cy="1446550"/>
          </a:xfrm>
        </p:spPr>
        <p:txBody>
          <a:bodyPr>
            <a:normAutofit/>
          </a:bodyPr>
          <a:lstStyle/>
          <a:p>
            <a:r>
              <a:rPr lang="es-GT" dirty="0"/>
              <a:t>FSM </a:t>
            </a:r>
            <a:r>
              <a:rPr lang="es-GT" dirty="0" err="1"/>
              <a:t>State</a:t>
            </a:r>
            <a:r>
              <a:rPr lang="es-GT" dirty="0"/>
              <a:t> </a:t>
            </a:r>
            <a:r>
              <a:rPr lang="es-GT" dirty="0" err="1"/>
              <a:t>Transition</a:t>
            </a:r>
            <a:r>
              <a:rPr lang="es-GT" dirty="0"/>
              <a:t> Table</a:t>
            </a:r>
            <a:br>
              <a:rPr lang="es-GT" dirty="0"/>
            </a:br>
            <a:endParaRPr lang="es-G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28759A-ABE6-ACC2-C580-BC92BAB1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72" y="798992"/>
            <a:ext cx="3857883" cy="5983291"/>
          </a:xfrm>
          <a:prstGeom prst="rect">
            <a:avLst/>
          </a:prstGeom>
        </p:spPr>
      </p:pic>
      <p:sp>
        <p:nvSpPr>
          <p:cNvPr id="6" name="CuadroTexto 1">
            <a:extLst>
              <a:ext uri="{FF2B5EF4-FFF2-40B4-BE49-F238E27FC236}">
                <a16:creationId xmlns:a16="http://schemas.microsoft.com/office/drawing/2014/main" id="{6C1E1404-5B06-4F62-727B-F0F0ADC3B654}"/>
              </a:ext>
            </a:extLst>
          </p:cNvPr>
          <p:cNvSpPr txBox="1"/>
          <p:nvPr/>
        </p:nvSpPr>
        <p:spPr>
          <a:xfrm>
            <a:off x="5130640" y="2000925"/>
            <a:ext cx="3779186" cy="156966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S0</a:t>
            </a:r>
            <a:r>
              <a:rPr lang="en-US" sz="1600" dirty="0"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S1</a:t>
            </a:r>
            <a:r>
              <a:rPr lang="en-US" sz="1600" b="0" i="0" dirty="0">
                <a:effectLst/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puerta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S2</a:t>
            </a:r>
            <a:r>
              <a:rPr lang="en-US" sz="1600" b="1" i="0" dirty="0">
                <a:effectLst/>
                <a:latin typeface="Söhne"/>
              </a:rPr>
              <a:t>: </a:t>
            </a:r>
            <a:r>
              <a:rPr lang="en-US" sz="1600" b="0" i="0" dirty="0" err="1">
                <a:effectLst/>
                <a:latin typeface="Söhne"/>
              </a:rPr>
              <a:t>Subiendo</a:t>
            </a:r>
            <a:r>
              <a:rPr lang="en-US" sz="1600" b="0" i="0" dirty="0">
                <a:effectLst/>
                <a:latin typeface="Söhne"/>
              </a:rPr>
              <a:t> del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1 al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S3: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</a:t>
            </a:r>
            <a:r>
              <a:rPr lang="en-US" sz="1600" b="1" dirty="0">
                <a:latin typeface="Söhne"/>
              </a:rPr>
              <a:t>4: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Puerta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S5: </a:t>
            </a:r>
            <a:r>
              <a:rPr lang="en-US" sz="1600" dirty="0" err="1">
                <a:latin typeface="Söhne"/>
              </a:rPr>
              <a:t>Bajando</a:t>
            </a:r>
            <a:r>
              <a:rPr lang="en-US" sz="1600" dirty="0">
                <a:latin typeface="Söhne"/>
              </a:rPr>
              <a:t> del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al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468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CCAE84-EB1E-FA14-1410-73A91567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3708"/>
            <a:ext cx="10173304" cy="1446550"/>
          </a:xfrm>
        </p:spPr>
        <p:txBody>
          <a:bodyPr>
            <a:normAutofit/>
          </a:bodyPr>
          <a:lstStyle/>
          <a:p>
            <a:r>
              <a:rPr lang="es-GT" dirty="0"/>
              <a:t>FSM </a:t>
            </a:r>
            <a:r>
              <a:rPr lang="es-GT" dirty="0" err="1"/>
              <a:t>State</a:t>
            </a:r>
            <a:r>
              <a:rPr lang="es-GT" dirty="0"/>
              <a:t> </a:t>
            </a:r>
            <a:r>
              <a:rPr lang="es-GT" dirty="0" err="1"/>
              <a:t>Transition</a:t>
            </a:r>
            <a:r>
              <a:rPr lang="es-GT" dirty="0"/>
              <a:t> Table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encoding</a:t>
            </a:r>
            <a:endParaRPr lang="es-G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46910-B0B9-AA41-9122-72DC51D5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7294AEB-C3D1-D646-8023-869DDDBE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05F2EE-C99B-FD9A-473D-0A75BC67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9" y="1245314"/>
            <a:ext cx="6598908" cy="55465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FAE249-C983-63E5-8BBA-B7655134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782" y="4724101"/>
            <a:ext cx="2359963" cy="2067777"/>
          </a:xfrm>
          <a:prstGeom prst="rect">
            <a:avLst/>
          </a:prstGeom>
        </p:spPr>
      </p:pic>
      <p:sp>
        <p:nvSpPr>
          <p:cNvPr id="6" name="CuadroTexto 1">
            <a:extLst>
              <a:ext uri="{FF2B5EF4-FFF2-40B4-BE49-F238E27FC236}">
                <a16:creationId xmlns:a16="http://schemas.microsoft.com/office/drawing/2014/main" id="{EE81CC8B-1E11-C35B-D6E4-600B1DF0D0B5}"/>
              </a:ext>
            </a:extLst>
          </p:cNvPr>
          <p:cNvSpPr txBox="1"/>
          <p:nvPr/>
        </p:nvSpPr>
        <p:spPr>
          <a:xfrm>
            <a:off x="6969167" y="2069694"/>
            <a:ext cx="3779186" cy="156966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S0</a:t>
            </a:r>
            <a:r>
              <a:rPr lang="en-US" sz="1600" dirty="0"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S1</a:t>
            </a:r>
            <a:r>
              <a:rPr lang="en-US" sz="1600" b="0" i="0" dirty="0">
                <a:effectLst/>
                <a:latin typeface="Söhne"/>
              </a:rPr>
              <a:t>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puerta</a:t>
            </a:r>
            <a:endParaRPr lang="en-US" sz="16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Söhne"/>
              </a:rPr>
              <a:t>S2</a:t>
            </a:r>
            <a:r>
              <a:rPr lang="en-US" sz="1600" b="1" i="0" dirty="0">
                <a:effectLst/>
                <a:latin typeface="Söhne"/>
              </a:rPr>
              <a:t>: </a:t>
            </a:r>
            <a:r>
              <a:rPr lang="en-US" sz="1600" b="0" i="0" dirty="0" err="1">
                <a:effectLst/>
                <a:latin typeface="Söhne"/>
              </a:rPr>
              <a:t>Subiendo</a:t>
            </a:r>
            <a:r>
              <a:rPr lang="en-US" sz="1600" b="0" i="0" dirty="0">
                <a:effectLst/>
                <a:latin typeface="Söhne"/>
              </a:rPr>
              <a:t> del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1 al </a:t>
            </a:r>
            <a:r>
              <a:rPr lang="en-US" sz="1600" b="0" i="0" dirty="0" err="1">
                <a:effectLst/>
                <a:latin typeface="Söhne"/>
              </a:rPr>
              <a:t>piso</a:t>
            </a:r>
            <a:r>
              <a:rPr lang="en-US" sz="1600" b="0" i="0" dirty="0">
                <a:effectLst/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S3: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</a:t>
            </a:r>
            <a:r>
              <a:rPr lang="en-US" sz="1600" b="1" dirty="0">
                <a:latin typeface="Söhne"/>
              </a:rPr>
              <a:t>4: </a:t>
            </a:r>
            <a:r>
              <a:rPr lang="en-US" sz="1600" dirty="0" err="1">
                <a:latin typeface="Söhne"/>
              </a:rPr>
              <a:t>Detenido</a:t>
            </a:r>
            <a:r>
              <a:rPr lang="en-US" sz="1600" dirty="0">
                <a:latin typeface="Söhne"/>
              </a:rPr>
              <a:t>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</a:t>
            </a:r>
            <a:r>
              <a:rPr lang="en-US" sz="1600" dirty="0" err="1">
                <a:latin typeface="Söhne"/>
              </a:rPr>
              <a:t>abriendo</a:t>
            </a:r>
            <a:r>
              <a:rPr lang="en-US" sz="1600" dirty="0">
                <a:latin typeface="Söhne"/>
              </a:rPr>
              <a:t> Puerta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S5: </a:t>
            </a:r>
            <a:r>
              <a:rPr lang="en-US" sz="1600" dirty="0" err="1">
                <a:latin typeface="Söhne"/>
              </a:rPr>
              <a:t>Bajando</a:t>
            </a:r>
            <a:r>
              <a:rPr lang="en-US" sz="1600" dirty="0">
                <a:latin typeface="Söhne"/>
              </a:rPr>
              <a:t> del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2 al </a:t>
            </a:r>
            <a:r>
              <a:rPr lang="en-US" sz="1600" dirty="0" err="1">
                <a:latin typeface="Söhne"/>
              </a:rPr>
              <a:t>piso</a:t>
            </a:r>
            <a:r>
              <a:rPr lang="en-US" sz="1600" dirty="0">
                <a:latin typeface="Söhne"/>
              </a:rPr>
              <a:t> 1</a:t>
            </a:r>
            <a:endParaRPr lang="en-US" sz="160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55007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5F382-B67E-A61B-4673-DA201CB0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105" y="75717"/>
            <a:ext cx="7335836" cy="1446550"/>
          </a:xfrm>
        </p:spPr>
        <p:txBody>
          <a:bodyPr>
            <a:normAutofit/>
          </a:bodyPr>
          <a:lstStyle/>
          <a:p>
            <a:r>
              <a:rPr lang="es-GT" dirty="0"/>
              <a:t>FSM </a:t>
            </a:r>
            <a:r>
              <a:rPr lang="es-GT" dirty="0" err="1"/>
              <a:t>State</a:t>
            </a:r>
            <a:r>
              <a:rPr lang="es-GT" dirty="0"/>
              <a:t> </a:t>
            </a:r>
            <a:r>
              <a:rPr lang="es-GT" dirty="0" err="1"/>
              <a:t>Transition</a:t>
            </a:r>
            <a:r>
              <a:rPr lang="es-GT" dirty="0"/>
              <a:t> </a:t>
            </a:r>
            <a:r>
              <a:rPr lang="es-GT" dirty="0" err="1"/>
              <a:t>Circuit</a:t>
            </a:r>
            <a:br>
              <a:rPr lang="es-GT" dirty="0"/>
            </a:br>
            <a:endParaRPr lang="es-G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50632B-3CD9-EA2B-935D-0903E269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73" y="798992"/>
            <a:ext cx="4254175" cy="59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665E303-F2BB-F2EE-163F-EA9A741DC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6424" y="43524"/>
            <a:ext cx="7335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Output Table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A4169FC-F2AE-4DF5-0A66-393CB0EB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57013"/>
              </p:ext>
            </p:extLst>
          </p:nvPr>
        </p:nvGraphicFramePr>
        <p:xfrm>
          <a:off x="728187" y="989677"/>
          <a:ext cx="4062835" cy="2011680"/>
        </p:xfrm>
        <a:graphic>
          <a:graphicData uri="http://schemas.openxmlformats.org/drawingml/2006/table">
            <a:tbl>
              <a:tblPr/>
              <a:tblGrid>
                <a:gridCol w="812567">
                  <a:extLst>
                    <a:ext uri="{9D8B030D-6E8A-4147-A177-3AD203B41FA5}">
                      <a16:colId xmlns:a16="http://schemas.microsoft.com/office/drawing/2014/main" val="3977481862"/>
                    </a:ext>
                  </a:extLst>
                </a:gridCol>
                <a:gridCol w="812567">
                  <a:extLst>
                    <a:ext uri="{9D8B030D-6E8A-4147-A177-3AD203B41FA5}">
                      <a16:colId xmlns:a16="http://schemas.microsoft.com/office/drawing/2014/main" val="2441872332"/>
                    </a:ext>
                  </a:extLst>
                </a:gridCol>
                <a:gridCol w="812567">
                  <a:extLst>
                    <a:ext uri="{9D8B030D-6E8A-4147-A177-3AD203B41FA5}">
                      <a16:colId xmlns:a16="http://schemas.microsoft.com/office/drawing/2014/main" val="1768286540"/>
                    </a:ext>
                  </a:extLst>
                </a:gridCol>
                <a:gridCol w="812567">
                  <a:extLst>
                    <a:ext uri="{9D8B030D-6E8A-4147-A177-3AD203B41FA5}">
                      <a16:colId xmlns:a16="http://schemas.microsoft.com/office/drawing/2014/main" val="987712043"/>
                    </a:ext>
                  </a:extLst>
                </a:gridCol>
                <a:gridCol w="812567">
                  <a:extLst>
                    <a:ext uri="{9D8B030D-6E8A-4147-A177-3AD203B41FA5}">
                      <a16:colId xmlns:a16="http://schemas.microsoft.com/office/drawing/2014/main" val="452819165"/>
                    </a:ext>
                  </a:extLst>
                </a:gridCol>
              </a:tblGrid>
              <a:tr h="214751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Current State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774331"/>
                  </a:ext>
                </a:extLst>
              </a:tr>
              <a:tr h="2067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782337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0002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5196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084304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391373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2612"/>
                  </a:ext>
                </a:extLst>
              </a:tr>
              <a:tr h="214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82990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9046F7CA-23EA-E31A-220A-12F0AEA6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299" y="1301621"/>
            <a:ext cx="2580164" cy="1609531"/>
          </a:xfrm>
          <a:prstGeom prst="rect">
            <a:avLst/>
          </a:prstGeom>
        </p:spPr>
      </p:pic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A4FFA679-D7C5-2304-7FC9-44536BC5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89256"/>
              </p:ext>
            </p:extLst>
          </p:nvPr>
        </p:nvGraphicFramePr>
        <p:xfrm>
          <a:off x="2730499" y="3695699"/>
          <a:ext cx="4789975" cy="1923204"/>
        </p:xfrm>
        <a:graphic>
          <a:graphicData uri="http://schemas.openxmlformats.org/drawingml/2006/table">
            <a:tbl>
              <a:tblPr/>
              <a:tblGrid>
                <a:gridCol w="957995">
                  <a:extLst>
                    <a:ext uri="{9D8B030D-6E8A-4147-A177-3AD203B41FA5}">
                      <a16:colId xmlns:a16="http://schemas.microsoft.com/office/drawing/2014/main" val="1271777014"/>
                    </a:ext>
                  </a:extLst>
                </a:gridCol>
                <a:gridCol w="957995">
                  <a:extLst>
                    <a:ext uri="{9D8B030D-6E8A-4147-A177-3AD203B41FA5}">
                      <a16:colId xmlns:a16="http://schemas.microsoft.com/office/drawing/2014/main" val="4215676862"/>
                    </a:ext>
                  </a:extLst>
                </a:gridCol>
                <a:gridCol w="957995">
                  <a:extLst>
                    <a:ext uri="{9D8B030D-6E8A-4147-A177-3AD203B41FA5}">
                      <a16:colId xmlns:a16="http://schemas.microsoft.com/office/drawing/2014/main" val="3565491919"/>
                    </a:ext>
                  </a:extLst>
                </a:gridCol>
                <a:gridCol w="957995">
                  <a:extLst>
                    <a:ext uri="{9D8B030D-6E8A-4147-A177-3AD203B41FA5}">
                      <a16:colId xmlns:a16="http://schemas.microsoft.com/office/drawing/2014/main" val="1837690484"/>
                    </a:ext>
                  </a:extLst>
                </a:gridCol>
                <a:gridCol w="957995">
                  <a:extLst>
                    <a:ext uri="{9D8B030D-6E8A-4147-A177-3AD203B41FA5}">
                      <a16:colId xmlns:a16="http://schemas.microsoft.com/office/drawing/2014/main" val="1780261819"/>
                    </a:ext>
                  </a:extLst>
                </a:gridCol>
              </a:tblGrid>
              <a:tr h="32260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Actions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G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69130"/>
                  </a:ext>
                </a:extLst>
              </a:tr>
              <a:tr h="3101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Down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Up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1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Door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843575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04166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206055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703925"/>
                  </a:ext>
                </a:extLst>
              </a:tr>
              <a:tr h="3226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3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6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665E303-F2BB-F2EE-163F-EA9A741DC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6424" y="43524"/>
            <a:ext cx="7335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Output Circuit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2AD063-8227-DCC3-4D92-6C4B7562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17" y="1525339"/>
            <a:ext cx="4173411" cy="38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665E303-F2BB-F2EE-163F-EA9A741DCD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56424" y="43524"/>
            <a:ext cx="7335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Output </a:t>
            </a:r>
            <a:r>
              <a:rPr lang="en-US" dirty="0"/>
              <a:t>Actions</a:t>
            </a:r>
            <a:endParaRPr lang="en-US" sz="44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1DC3E5-0C54-AFCF-080B-03046F19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850" y="1764947"/>
            <a:ext cx="2947801" cy="20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5258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33A3E"/>
      </a:dk2>
      <a:lt2>
        <a:srgbClr val="E8E8E2"/>
      </a:lt2>
      <a:accent1>
        <a:srgbClr val="9697C6"/>
      </a:accent1>
      <a:accent2>
        <a:srgbClr val="7F99BA"/>
      </a:accent2>
      <a:accent3>
        <a:srgbClr val="80ABB3"/>
      </a:accent3>
      <a:accent4>
        <a:srgbClr val="78B0A1"/>
      </a:accent4>
      <a:accent5>
        <a:srgbClr val="84AE91"/>
      </a:accent5>
      <a:accent6>
        <a:srgbClr val="7FB179"/>
      </a:accent6>
      <a:hlink>
        <a:srgbClr val="868551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391</Words>
  <Application>Microsoft Office PowerPoint</Application>
  <PresentationFormat>Panorámica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Seaford Display</vt:lpstr>
      <vt:lpstr>Söhne</vt:lpstr>
      <vt:lpstr>System Font Regular</vt:lpstr>
      <vt:lpstr>Tenorite</vt:lpstr>
      <vt:lpstr>Times New Roman</vt:lpstr>
      <vt:lpstr>MadridVTI</vt:lpstr>
      <vt:lpstr>Segundo  Parcial  </vt:lpstr>
      <vt:lpstr>Elevador de 2 niveles</vt:lpstr>
      <vt:lpstr>FSM State Transition Diagram </vt:lpstr>
      <vt:lpstr>FSM State Transition Table </vt:lpstr>
      <vt:lpstr>FSM State Transition Table with encoding</vt:lpstr>
      <vt:lpstr>FSM State Transition Circuit </vt:lpstr>
      <vt:lpstr>FSM Output Table</vt:lpstr>
      <vt:lpstr>FSM Output Circuit</vt:lpstr>
      <vt:lpstr>FSM Output Actions</vt:lpstr>
      <vt:lpstr>FSM Output Indicator Table</vt:lpstr>
      <vt:lpstr>FSM Output Indicator Circuit</vt:lpstr>
      <vt:lpstr>FSM Output Indicator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 Parcial  </dc:title>
  <dc:creator>JOSE ANDRES RAMOS GUTIERREZ</dc:creator>
  <cp:lastModifiedBy>JOSE ANDRES RAMOS GUTIERREZ</cp:lastModifiedBy>
  <cp:revision>1</cp:revision>
  <dcterms:created xsi:type="dcterms:W3CDTF">2024-03-19T15:18:24Z</dcterms:created>
  <dcterms:modified xsi:type="dcterms:W3CDTF">2024-03-19T21:24:15Z</dcterms:modified>
</cp:coreProperties>
</file>