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4" r:id="rId6"/>
    <p:sldId id="265" r:id="rId7"/>
    <p:sldId id="258" r:id="rId8"/>
    <p:sldId id="260" r:id="rId9"/>
    <p:sldId id="267" r:id="rId10"/>
    <p:sldId id="268" r:id="rId11"/>
    <p:sldId id="261" r:id="rId12"/>
    <p:sldId id="272" r:id="rId13"/>
    <p:sldId id="273" r:id="rId14"/>
    <p:sldId id="262" r:id="rId15"/>
    <p:sldId id="271" r:id="rId16"/>
    <p:sldId id="26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xen01\Documents\PJAS%202017\PJASData-1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Effect of Number of Hidden </a:t>
            </a:r>
          </a:p>
          <a:p>
            <a:pPr>
              <a:defRPr/>
            </a:pPr>
            <a:r>
              <a:rPr lang="en-US"/>
              <a:t>Layers on Mean Square Error</a:t>
            </a:r>
          </a:p>
        </c:rich>
      </c:tx>
      <c:layout>
        <c:manualLayout>
          <c:xMode val="edge"/>
          <c:yMode val="edge"/>
          <c:x val="0.46202777777777776"/>
          <c:y val="4.1666666666666664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Sheet1!$M$10:$M$13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Sheet1!$N$10:$N$13</c:f>
              <c:numCache>
                <c:formatCode>General</c:formatCode>
                <c:ptCount val="4"/>
                <c:pt idx="0">
                  <c:v>2.560087719297865</c:v>
                </c:pt>
                <c:pt idx="1">
                  <c:v>6.2516913958551829E-2</c:v>
                </c:pt>
                <c:pt idx="2" formatCode="0.0000000000000000000">
                  <c:v>1.6150406468307569E-5</c:v>
                </c:pt>
                <c:pt idx="3" formatCode="0.0000000000000000000">
                  <c:v>1.5672261904622947E-5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4199328"/>
        <c:axId val="544200504"/>
      </c:lineChart>
      <c:catAx>
        <c:axId val="544199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Hidden Layers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200504"/>
        <c:crossesAt val="1.0000000000000004E-6"/>
        <c:auto val="1"/>
        <c:lblAlgn val="ctr"/>
        <c:lblOffset val="100"/>
        <c:noMultiLvlLbl val="0"/>
      </c:catAx>
      <c:valAx>
        <c:axId val="54420050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Square 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19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4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4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6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0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9315-2D70-4F7B-84B9-E85559913B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8F95-F43F-4426-A46B-84EA39DB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faqs/ai-faq/neural-nets/part3/section-10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Optimizing a Neural Network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Mark Klinchin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School: Lower Moreland High School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Grade: 11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in PJAS: 5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II: Variables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12192000" cy="516731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variable: Number of hidden layers and neurons per hidden layer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Mean square error of network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variables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network used (multilayered perceptron)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function used (weighted sum)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used (sigmoid)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rule used (backpropagation)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8651"/>
            <a:ext cx="12192000" cy="8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12192000" cy="516731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count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mean square error decreases by several orders of magnitude until 2 hidden layers are used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2, little change in mean square error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76938"/>
              </p:ext>
            </p:extLst>
          </p:nvPr>
        </p:nvGraphicFramePr>
        <p:xfrm>
          <a:off x="5939481" y="4242488"/>
          <a:ext cx="5685423" cy="212160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44526"/>
                <a:gridCol w="3540897"/>
              </a:tblGrid>
              <a:tr h="66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u="none" strike="noStrike" dirty="0">
                          <a:effectLst/>
                        </a:rPr>
                        <a:t>Hidden layer count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58" marR="18258" marT="1825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u="none" strike="noStrike" dirty="0">
                          <a:effectLst/>
                        </a:rPr>
                        <a:t>Mean square error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58" marR="18258" marT="18258" marB="0" anchor="b">
                    <a:solidFill>
                      <a:srgbClr val="FF0000"/>
                    </a:solidFill>
                  </a:tcPr>
                </a:tc>
              </a:tr>
              <a:tr h="365164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0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58" marR="18258" marT="182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>
                          <a:effectLst/>
                        </a:rPr>
                        <a:t>2.560087719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58" marR="18258" marT="18258" marB="0" anchor="b"/>
                </a:tc>
              </a:tr>
              <a:tr h="365164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1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58" marR="18258" marT="182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0.062516914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58" marR="18258" marT="18258" marB="0" anchor="b"/>
                </a:tc>
              </a:tr>
              <a:tr h="365164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>
                          <a:effectLst/>
                        </a:rPr>
                        <a:t>2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58" marR="18258" marT="182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0.0000161504064683076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58" marR="18258" marT="18258" marB="0" anchor="b"/>
                </a:tc>
              </a:tr>
              <a:tr h="365164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>
                          <a:effectLst/>
                        </a:rPr>
                        <a:t>3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58" marR="18258" marT="182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u="none" strike="noStrike" dirty="0">
                          <a:effectLst/>
                        </a:rPr>
                        <a:t>0.0000156722619046229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58" marR="18258" marT="18258" marB="0" anchor="b"/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331508"/>
              </p:ext>
            </p:extLst>
          </p:nvPr>
        </p:nvGraphicFramePr>
        <p:xfrm>
          <a:off x="160638" y="39316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49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5986723" cy="516731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Neurons Per Layer Count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mean square error generally decreases as neuron count increases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2-Sample T-Test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α=0.05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p&lt;α, reject null hypothesis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p&gt;α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fail to reject null hypothesis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fail to reject null hypothesis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90077"/>
              </p:ext>
            </p:extLst>
          </p:nvPr>
        </p:nvGraphicFramePr>
        <p:xfrm>
          <a:off x="6112476" y="4506923"/>
          <a:ext cx="5132124" cy="187094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566062"/>
                <a:gridCol w="2566062"/>
              </a:tblGrid>
              <a:tr h="301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 smtClean="0">
                          <a:effectLst/>
                        </a:rPr>
                        <a:t>Number of hidden layers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 smtClean="0">
                          <a:effectLst/>
                        </a:rPr>
                        <a:t>P-value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>
                    <a:solidFill>
                      <a:srgbClr val="FF0000"/>
                    </a:solidFill>
                  </a:tcPr>
                </a:tc>
              </a:tr>
              <a:tr h="31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0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0.53159845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/>
                </a:tc>
              </a:tr>
              <a:tr h="31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0.17167283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/>
                </a:tc>
              </a:tr>
              <a:tr h="31817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>
                          <a:effectLst/>
                        </a:rPr>
                        <a:t>2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>
                          <a:effectLst/>
                        </a:rPr>
                        <a:t>0.00209085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/>
                </a:tc>
              </a:tr>
              <a:tr h="301855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3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0.00297335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/>
                </a:tc>
              </a:tr>
              <a:tr h="301855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Average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0.38939395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9" marR="15909" marT="15909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9" y="1621465"/>
            <a:ext cx="3456598" cy="102093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2" y="2971259"/>
            <a:ext cx="2447925" cy="122872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028" y="2584194"/>
            <a:ext cx="2882221" cy="161579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07641"/>
              </p:ext>
            </p:extLst>
          </p:nvPr>
        </p:nvGraphicFramePr>
        <p:xfrm>
          <a:off x="9251307" y="1679671"/>
          <a:ext cx="2747663" cy="72713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48345"/>
                <a:gridCol w="570505"/>
                <a:gridCol w="570505"/>
                <a:gridCol w="419436"/>
                <a:gridCol w="419436"/>
                <a:gridCol w="419436"/>
              </a:tblGrid>
              <a:tr h="19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Means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1-10 Neurons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11-67 neurons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Standard deviations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1-10 Neurons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11-67 neurons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>
                    <a:solidFill>
                      <a:srgbClr val="FF0000"/>
                    </a:solidFill>
                  </a:tcPr>
                </a:tc>
              </a:tr>
              <a:tr h="10677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 dirty="0">
                          <a:effectLst/>
                        </a:rPr>
                        <a:t>0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2.55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2.570175439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0.72456884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0.75260617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</a:tr>
              <a:tr h="10677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0.125027721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 dirty="0">
                          <a:effectLst/>
                        </a:rPr>
                        <a:t>6.10685E-06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0.39527497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3.4274E-06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</a:tr>
              <a:tr h="10677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2.79556E-05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4.34524E-06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2.6058E-05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1.7504E-06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</a:tr>
              <a:tr h="10677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2.71381E-05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4.2064E-06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2.6354E-05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1.6028E-06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</a:tr>
              <a:tr h="10677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 dirty="0">
                          <a:effectLst/>
                        </a:rPr>
                        <a:t>Average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 dirty="0">
                          <a:effectLst/>
                        </a:rPr>
                        <a:t>0.668770704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 dirty="0">
                          <a:effectLst/>
                        </a:rPr>
                        <a:t>0.642547524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 dirty="0">
                          <a:effectLst/>
                        </a:rPr>
                        <a:t>Average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>
                          <a:effectLst/>
                        </a:rPr>
                        <a:t>0.27997405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u="none" strike="noStrike" dirty="0">
                          <a:effectLst/>
                        </a:rPr>
                        <a:t>0.18815324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9" marR="5339" marT="533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12192000" cy="516731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acceptance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hidden layers: null hypothesis accepted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10 neurons is better than less than 10: fail to reject null hypothesis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errors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iterations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too simple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investigation were to be done again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less iterations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harder task (read handwritten letters)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iterations it takes to achieve certain error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layer count between 2 and higher number (10), find optimal layer count</a:t>
            </a:r>
          </a:p>
        </p:txBody>
      </p:sp>
    </p:spTree>
    <p:extLst>
      <p:ext uri="{BB962C8B-B14F-4D97-AF65-F5344CB8AC3E}">
        <p14:creationId xmlns:p14="http://schemas.microsoft.com/office/powerpoint/2010/main" val="4325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12192000" cy="516731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study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other types of neural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(CNN,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Kohonen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network types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tasks computers can solve, humans cannot program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handwritten message reading, facial recognition, video recommendation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872" y="4444559"/>
            <a:ext cx="3920256" cy="218458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96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Cited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79672"/>
            <a:ext cx="12288252" cy="483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Heaton, Jeff.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 to Neural Networks with Java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2nd ed., Heaton Research Inc.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Google Books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books.google.com/</a:t>
            </a: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books?id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=Swlcw7M4uD8C&amp;printsec=</a:t>
            </a: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frontcover&amp;dq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introduction+neural+network+java&amp;hl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en&amp;sa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X&amp;ved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=0ahUKEwjnq9_-z7LYAhXyQt8KHW5hA2sQ6AEIKTAA#v=</a:t>
            </a: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onepage&amp;q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=hidden%20layers&amp;f=false.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Hyndman, Robert. “How to Choose the Number of Hidden Layers and Nodes in a Feedforward Neural Network?”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Stack Exchange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Stack Exchange, 20 July 2010, 12:15, stats.stackexchange.com/questions/181/how-to-choose-the-number-of-hidden-layers-and-nodes-in-a-feedforward-neural-netw/1097#1097.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LeCun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Yann, et al.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MNIST DATABASE of Handwritten Digits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yann.lecun.com/</a:t>
            </a: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exdb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mnist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/.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Nielsen, Michael A. “CHAPTER 1: Using Neural Nets to Recognize Handwritten Digits.”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Neural Networks and Deep Learning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Determination Press, 2015, neuralnetworksanddeeplearning.com/chap1.html.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Sanderson, Grant, director.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Deep Learning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YouTube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5 Oct. 2017, www.youtube.com/watch?v=aircAruvnKk&amp;list=PLZHQObOWTQDNU6R1_67000Dx_ZCJB-3pi.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Sarle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Warren S. “How Many Hidden Units Should I Use? .” </a:t>
            </a:r>
            <a:r>
              <a:rPr lang="en-US" sz="1200" i="1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Comp.ai.neural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-Nets FAQ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Advameg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Inc., 27 Mar. 2014, 2:11, </a:t>
            </a:r>
            <a:r>
              <a:rPr lang="en-US" sz="1200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www.faqs.org/faqs/ai-faq/neural-nets/part3/section-10.html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Sevarac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Zoran, et al. “Neuroph.”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Source Forge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2.94, neuroph.sourceforge.net/index.html.</a:t>
            </a:r>
          </a:p>
          <a:p>
            <a:pPr>
              <a:lnSpc>
                <a:spcPct val="200000"/>
              </a:lnSpc>
            </a:pPr>
            <a:r>
              <a:rPr lang="en-US" sz="1200" dirty="0" err="1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SimpleDreamful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“How to Determine the Number of Layers and Nodes of a Neural Network.” </a:t>
            </a:r>
            <a:r>
              <a:rPr lang="en-US" sz="1200" i="1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Stack Overflow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Stack Exchange, Feb. 2016, stackoverflow.com/questions/35520587/how-to-determine-the-number-of-layers-and-nodes-of-a-neural-network.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6869016"/>
          </a:xfrm>
        </p:spPr>
        <p:txBody>
          <a:bodyPr>
            <a:noAutofit/>
          </a:bodyPr>
          <a:lstStyle/>
          <a:p>
            <a:pPr algn="ctr"/>
            <a:r>
              <a:rPr lang="en-US" sz="25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br>
              <a:rPr lang="en-US" sz="25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5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4746"/>
            <a:ext cx="12192000" cy="9203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amount of 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and neurons per layer 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optimal for a 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multilayered perceptron to 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on?</a:t>
            </a:r>
          </a:p>
        </p:txBody>
      </p:sp>
    </p:spTree>
    <p:extLst>
      <p:ext uri="{BB962C8B-B14F-4D97-AF65-F5344CB8AC3E}">
        <p14:creationId xmlns:p14="http://schemas.microsoft.com/office/powerpoint/2010/main" val="41133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I: How a Neural Network Works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6147412" cy="516731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 function and bias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unconnected perceptrons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input (outputs to new layer, inputs from dataset) or output (inputs, does not output to new layer)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that is not input or output layer is called hidden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65" y="1338262"/>
            <a:ext cx="5934075" cy="41814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97696" y="5502809"/>
            <a:ext cx="6147412" cy="122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Layers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neuron’s input is the output of every neuron in the previous layer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I: How a Neural Network Works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3586"/>
            <a:ext cx="6096000" cy="539650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layers, continued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input of a neuron is multiplied by a weight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is effectively weight of a connection between neurons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set number of inputs, set number of known outputs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weight and bias (collectively parameter) is set to a random number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7346"/>
            <a:ext cx="5934075" cy="280987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69166" y="3977221"/>
            <a:ext cx="6422834" cy="298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quantified: difference between desired and actual output is squared,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neuron’s square differences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together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of error with respect to parameter is calculated for each parameter, used to determine how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39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II: How to Optimize Neuron and Layer Count</a:t>
            </a:r>
            <a:endParaRPr lang="en-US" sz="39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12192000" cy="516731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hidden layers: can solve linearly separable problems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hidden layer: can solve most other problems (continuous function)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hidden layers: any other problem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&gt;2 hidden layers: unnecessary, but can solve any problem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per layer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strict rules, only rules of thumb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count should be between input and output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count should be less than twice the neurons in the input layer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4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III: How the Networks Will Be Tested</a:t>
            </a:r>
            <a:endParaRPr lang="en-US" sz="4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5971142" cy="516731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Task: read handwritten digits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728 values 0-128 (grayscale pixels of 28x28 image)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10 values (each representing digit 0-9)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 Database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of 60,000 handwritten digits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minimize mean square error after 5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Iteration: seeing each example once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1142" y="1690689"/>
            <a:ext cx="5971142" cy="516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Neuroph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library which helps build neurons, layers, and neural networks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4360" y="1321357"/>
            <a:ext cx="75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4539" y="1315849"/>
            <a:ext cx="69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9" y="2747885"/>
            <a:ext cx="6806755" cy="3573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5" y="5897008"/>
            <a:ext cx="2763398" cy="873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030" y="5856521"/>
            <a:ext cx="2728455" cy="860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450" y="5855622"/>
            <a:ext cx="2728455" cy="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12192000" cy="516731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 Based on the research, the optimal configuration of hidden layers and neurons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layer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processing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728-pixel images of hand-written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hidden layers of at least 10 neurons each. 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count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layer count: &gt;10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2 hidden layers would perform the same as any other amount of layers, and whether a network has more than 10 neurons or not will not affect performance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I: Setup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12192000" cy="5167311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Java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 (Mixed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Standards and Technology) dataset of images of handwritten digits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library: Neuroph (Java library for building neural networks)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MNIST dataset into training set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lvl="2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each pixel is byte, must be converted to value</a:t>
            </a:r>
          </a:p>
          <a:p>
            <a:pPr lvl="2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placed 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length 724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lvl="2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corresponding value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 in different file,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converted to corresponding digit</a:t>
            </a:r>
          </a:p>
          <a:p>
            <a:pPr lvl="2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 value placed 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length 10</a:t>
            </a:r>
          </a:p>
          <a:p>
            <a:pPr lvl="3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values except correct digit value are set to 0</a:t>
            </a:r>
          </a:p>
          <a:p>
            <a:pPr lvl="3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digit value is set to 1</a:t>
            </a:r>
          </a:p>
          <a:p>
            <a:pPr lvl="2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16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I: Setup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671"/>
            <a:ext cx="12192000" cy="516731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each network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sum, sigmoid function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backpropagation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network for each</a:t>
            </a:r>
          </a:p>
          <a:p>
            <a:pPr lvl="2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count: from 0 to 3</a:t>
            </a:r>
          </a:p>
          <a:p>
            <a:pPr lvl="2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hidden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count: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to 67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each network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iterations</a:t>
            </a:r>
          </a:p>
          <a:p>
            <a:pPr lvl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 of last number after 5 iterations is result for each network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1152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MS Mincho</vt:lpstr>
      <vt:lpstr>Arial</vt:lpstr>
      <vt:lpstr>Calibri</vt:lpstr>
      <vt:lpstr>Calibri Light</vt:lpstr>
      <vt:lpstr>Times New Roman</vt:lpstr>
      <vt:lpstr>Office Theme</vt:lpstr>
      <vt:lpstr>Optimizing a Neural Network</vt:lpstr>
      <vt:lpstr>Problem</vt:lpstr>
      <vt:lpstr>Research I: How a Neural Network Works</vt:lpstr>
      <vt:lpstr>Research I: How a Neural Network Works</vt:lpstr>
      <vt:lpstr>Research II: How to Optimize Neuron and Layer Count</vt:lpstr>
      <vt:lpstr>Research III: How the Networks Will Be Tested</vt:lpstr>
      <vt:lpstr>Hypothesis</vt:lpstr>
      <vt:lpstr>Experiment I: Setup</vt:lpstr>
      <vt:lpstr>Experiment I: Setup</vt:lpstr>
      <vt:lpstr>Experiment II: Variables</vt:lpstr>
      <vt:lpstr>Data</vt:lpstr>
      <vt:lpstr>Data</vt:lpstr>
      <vt:lpstr>Data</vt:lpstr>
      <vt:lpstr>Conclusions</vt:lpstr>
      <vt:lpstr>Conclusions</vt:lpstr>
      <vt:lpstr>Works Cited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Klinchin</dc:creator>
  <cp:lastModifiedBy>Mark Klinchin</cp:lastModifiedBy>
  <cp:revision>138</cp:revision>
  <dcterms:created xsi:type="dcterms:W3CDTF">2018-02-20T14:34:53Z</dcterms:created>
  <dcterms:modified xsi:type="dcterms:W3CDTF">2018-02-23T04:21:35Z</dcterms:modified>
</cp:coreProperties>
</file>