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305" r:id="rId5"/>
    <p:sldId id="306" r:id="rId6"/>
    <p:sldId id="307" r:id="rId7"/>
    <p:sldId id="308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05D50"/>
    <a:srgbClr val="1F1F64"/>
    <a:srgbClr val="FF3F09"/>
    <a:srgbClr val="161649"/>
    <a:srgbClr val="161B40"/>
    <a:srgbClr val="171749"/>
    <a:srgbClr val="F2F2F2"/>
    <a:srgbClr val="FFFFFF"/>
    <a:srgbClr val="FB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3A042-685D-4B43-9388-DAEE655F7969}" v="50" dt="2021-10-21T03:40:58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6"/>
    <p:restoredTop sz="94694"/>
  </p:normalViewPr>
  <p:slideViewPr>
    <p:cSldViewPr snapToGrid="0">
      <p:cViewPr varScale="1">
        <p:scale>
          <a:sx n="70" d="100"/>
          <a:sy n="70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F3A88-5542-2742-AF33-FBFF3C8522C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38B93-8BAC-6243-8133-0973B962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e87a66508e_0_4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2" name="Google Shape;102;ge87a66508e_0_4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3" name="Google Shape;103;ge87a66508e_0_4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7a66508e_0_48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e87a66508e_0_485"/>
          <p:cNvSpPr txBox="1">
            <a:spLocks noGrp="1"/>
          </p:cNvSpPr>
          <p:nvPr>
            <p:ph type="body" idx="1"/>
          </p:nvPr>
        </p:nvSpPr>
        <p:spPr>
          <a:xfrm rot="5400000">
            <a:off x="4527904" y="-1060618"/>
            <a:ext cx="3450600" cy="9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e87a66508e_0_48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e87a66508e_0_48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e87a66508e_0_48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3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7a66508e_0_491"/>
          <p:cNvSpPr txBox="1">
            <a:spLocks noGrp="1"/>
          </p:cNvSpPr>
          <p:nvPr>
            <p:ph type="title"/>
          </p:nvPr>
        </p:nvSpPr>
        <p:spPr>
          <a:xfrm rot="5400000">
            <a:off x="7917003" y="2321023"/>
            <a:ext cx="46599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e87a66508e_0_491"/>
          <p:cNvSpPr txBox="1">
            <a:spLocks noGrp="1"/>
          </p:cNvSpPr>
          <p:nvPr>
            <p:ph type="body" idx="1"/>
          </p:nvPr>
        </p:nvSpPr>
        <p:spPr>
          <a:xfrm rot="5400000">
            <a:off x="3029152" y="-785477"/>
            <a:ext cx="4659900" cy="7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ge87a66508e_0_49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e87a66508e_0_49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e87a66508e_0_49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4" name="Google Shape;174;ge87a66508e_0_491"/>
          <p:cNvCxnSpPr/>
          <p:nvPr/>
        </p:nvCxnSpPr>
        <p:spPr>
          <a:xfrm>
            <a:off x="9439111" y="798973"/>
            <a:ext cx="0" cy="46599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442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12192000" cy="4738255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374072" y="5009927"/>
            <a:ext cx="11416145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CE39C9F4-9B84-C642-96FA-43FC6E3E0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929" y="-9819"/>
            <a:ext cx="11753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4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387927" y="2904450"/>
            <a:ext cx="11416145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7467599" y="1587854"/>
            <a:ext cx="4184072" cy="54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" name="Google Shape;100;ge87a66508e_0_422">
            <a:extLst>
              <a:ext uri="{FF2B5EF4-FFF2-40B4-BE49-F238E27FC236}">
                <a16:creationId xmlns:a16="http://schemas.microsoft.com/office/drawing/2014/main" xmlns="" id="{CE3BE093-8F82-E347-A8A8-A7E2E2B17F85}"/>
              </a:ext>
            </a:extLst>
          </p:cNvPr>
          <p:cNvSpPr txBox="1">
            <a:spLocks/>
          </p:cNvSpPr>
          <p:nvPr userDrawn="1"/>
        </p:nvSpPr>
        <p:spPr>
          <a:xfrm>
            <a:off x="0" y="2640800"/>
            <a:ext cx="60960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7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2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7a66508e_0_44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3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e87a66508e_0_44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ge87a66508e_0_44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e87a66508e_0_44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e87a66508e_0_44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4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7a66508e_0_45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e87a66508e_0_450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ge87a66508e_0_450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2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ge87a66508e_0_45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e87a66508e_0_45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e87a66508e_0_45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11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7a66508e_0_457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8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e87a66508e_0_457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ge87a66508e_0_457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2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e87a66508e_0_457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2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ge87a66508e_0_457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200" cy="26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ge87a66508e_0_45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e87a66508e_0_45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e87a66508e_0_45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6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7a66508e_0_466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e87a66508e_0_466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e87a66508e_0_466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ge87a66508e_0_46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e87a66508e_0_46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e87a66508e_0_46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ge87a66508e_0_466"/>
          <p:cNvCxnSpPr/>
          <p:nvPr/>
        </p:nvCxnSpPr>
        <p:spPr>
          <a:xfrm>
            <a:off x="1448280" y="3205491"/>
            <a:ext cx="3269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034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e87a66508e_0_474"/>
          <p:cNvGrpSpPr/>
          <p:nvPr/>
        </p:nvGrpSpPr>
        <p:grpSpPr>
          <a:xfrm>
            <a:off x="7477387" y="482170"/>
            <a:ext cx="4074600" cy="5149200"/>
            <a:chOff x="7477387" y="482170"/>
            <a:chExt cx="4074600" cy="5149200"/>
          </a:xfrm>
        </p:grpSpPr>
        <p:sp>
          <p:nvSpPr>
            <p:cNvPr id="153" name="Google Shape;153;ge87a66508e_0_474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12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25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e87a66508e_0_474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38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ge87a66508e_0_474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e87a66508e_0_474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ge87a66508e_0_474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5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8" name="Google Shape;158;ge87a66508e_0_474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e87a66508e_0_474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e87a66508e_0_47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ge87a66508e_0_474"/>
          <p:cNvCxnSpPr/>
          <p:nvPr/>
        </p:nvCxnSpPr>
        <p:spPr>
          <a:xfrm>
            <a:off x="1447382" y="3143605"/>
            <a:ext cx="552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7687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7a66508e_0_4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ge87a66508e_0_4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ge87a66508e_0_4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6" name="Google Shape;96;ge87a66508e_0_4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7" name="Google Shape;97;ge87a66508e_0_4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691845-8B92-5F4A-AA05-F6827A23D981}"/>
              </a:ext>
            </a:extLst>
          </p:cNvPr>
          <p:cNvSpPr txBox="1"/>
          <p:nvPr userDrawn="1"/>
        </p:nvSpPr>
        <p:spPr>
          <a:xfrm>
            <a:off x="10236528" y="6445459"/>
            <a:ext cx="18644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Gill Sans MT" panose="020B0502020104020203" pitchFamily="34" charset="77"/>
              </a:rPr>
              <a:t>© 2021 NexTurn Inc.</a:t>
            </a:r>
          </a:p>
        </p:txBody>
      </p:sp>
    </p:spTree>
    <p:extLst>
      <p:ext uri="{BB962C8B-B14F-4D97-AF65-F5344CB8AC3E}">
        <p14:creationId xmlns:p14="http://schemas.microsoft.com/office/powerpoint/2010/main" val="27956188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6" r:id="rId3"/>
    <p:sldLayoutId id="214748368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E06ADE-9BE7-6B44-89FB-526C6C47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5063906"/>
            <a:ext cx="11416145" cy="1363168"/>
          </a:xfrm>
        </p:spPr>
        <p:txBody>
          <a:bodyPr>
            <a:noAutofit/>
          </a:bodyPr>
          <a:lstStyle/>
          <a:p>
            <a:r>
              <a:rPr lang="en-US" dirty="0"/>
              <a:t>nex</a:t>
            </a:r>
            <a:r>
              <a:rPr lang="en-US" sz="2000" dirty="0"/>
              <a:t>T</a:t>
            </a:r>
            <a:r>
              <a:rPr lang="en-US" dirty="0"/>
              <a:t>urn is a global technology services firm specialized in providing end-to-end cloud services. We help clients accelerate their innovation &amp; digital transformation journey by unlocking full value of cloud.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7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2101" y="133150"/>
            <a:ext cx="7230893" cy="767460"/>
          </a:xfrm>
        </p:spPr>
        <p:txBody>
          <a:bodyPr/>
          <a:lstStyle/>
          <a:p>
            <a:pPr algn="ctr"/>
            <a:r>
              <a:rPr lang="en-US" dirty="0" smtClean="0"/>
              <a:t>Solution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409" y="1705969"/>
            <a:ext cx="914400" cy="914400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16403" y="1705969"/>
            <a:ext cx="982641" cy="34528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endParaRPr lang="en-US" sz="105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US" sz="105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0994" y="2620369"/>
            <a:ext cx="92805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    API</a:t>
            </a:r>
          </a:p>
          <a:p>
            <a:endParaRPr lang="en-US" dirty="0"/>
          </a:p>
          <a:p>
            <a:r>
              <a:rPr lang="en-US" sz="1100" dirty="0" smtClean="0">
                <a:solidFill>
                  <a:schemeClr val="bg1"/>
                </a:solidFill>
              </a:rPr>
              <a:t>GATEWAY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0670" y="1750660"/>
            <a:ext cx="2811439" cy="3125336"/>
          </a:xfrm>
          <a:prstGeom prst="rect">
            <a:avLst/>
          </a:prstGeom>
          <a:noFill/>
          <a:ln>
            <a:solidFill>
              <a:srgbClr val="FF993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23878" y="1871285"/>
            <a:ext cx="156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Microservice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346208" y="2364801"/>
            <a:ext cx="2593075" cy="75478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6414446" y="2446693"/>
            <a:ext cx="869633" cy="6005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38025" y="2610464"/>
            <a:ext cx="1105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348480" y="3226890"/>
            <a:ext cx="2593075" cy="7547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6416718" y="3308782"/>
            <a:ext cx="869633" cy="600503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40297" y="3472553"/>
            <a:ext cx="1105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8481" y="4059401"/>
            <a:ext cx="2593075" cy="754788"/>
          </a:xfrm>
          <a:prstGeom prst="rect">
            <a:avLst/>
          </a:prstGeom>
          <a:noFill/>
          <a:ln>
            <a:solidFill>
              <a:srgbClr val="1F1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6416719" y="4127645"/>
            <a:ext cx="869633" cy="600503"/>
          </a:xfrm>
          <a:prstGeom prst="hexagon">
            <a:avLst/>
          </a:prstGeom>
          <a:solidFill>
            <a:srgbClr val="161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40298" y="4291416"/>
            <a:ext cx="1105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87352" y="19652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017" y="3018431"/>
            <a:ext cx="1253324" cy="91440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2960" y="3277736"/>
            <a:ext cx="95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3340" y="4260379"/>
            <a:ext cx="1539927" cy="914400"/>
          </a:xfrm>
          <a:prstGeom prst="rect">
            <a:avLst/>
          </a:prstGeom>
          <a:noFill/>
          <a:ln>
            <a:solidFill>
              <a:srgbClr val="FF3F0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7016" y="4519684"/>
            <a:ext cx="118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1691" y="2122225"/>
            <a:ext cx="1241062" cy="8962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</p:cNvCxnSpPr>
          <p:nvPr/>
        </p:nvCxnSpPr>
        <p:spPr>
          <a:xfrm flipV="1">
            <a:off x="2075341" y="3046912"/>
            <a:ext cx="1255594" cy="4287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</p:cNvCxnSpPr>
          <p:nvPr/>
        </p:nvCxnSpPr>
        <p:spPr>
          <a:xfrm flipV="1">
            <a:off x="2153267" y="3179928"/>
            <a:ext cx="1139486" cy="1537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44994" y="288169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299044" y="2344994"/>
            <a:ext cx="1951626" cy="689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99044" y="3207083"/>
            <a:ext cx="1951626" cy="41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99044" y="3362637"/>
            <a:ext cx="1951626" cy="663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939282" y="5220927"/>
            <a:ext cx="1340343" cy="63912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202996" y="5324169"/>
            <a:ext cx="87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ELK</a:t>
            </a:r>
            <a:r>
              <a:rPr lang="en-US" dirty="0" smtClean="0"/>
              <a:t> </a:t>
            </a:r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52" name="Flowchart: Internal Storage 51"/>
          <p:cNvSpPr/>
          <p:nvPr/>
        </p:nvSpPr>
        <p:spPr>
          <a:xfrm>
            <a:off x="5144543" y="5619757"/>
            <a:ext cx="1145270" cy="612648"/>
          </a:xfrm>
          <a:prstGeom prst="flowChartInternalStorage">
            <a:avLst/>
          </a:prstGeom>
          <a:noFill/>
          <a:ln>
            <a:solidFill>
              <a:srgbClr val="F05D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250427" y="576662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Zipkin</a:t>
            </a:r>
            <a:r>
              <a:rPr lang="en-US" dirty="0" smtClean="0"/>
              <a:t> </a:t>
            </a:r>
            <a:r>
              <a:rPr lang="en-US" sz="1100" dirty="0" smtClean="0"/>
              <a:t>Tracing</a:t>
            </a:r>
            <a:endParaRPr lang="en-US" sz="1100" dirty="0"/>
          </a:p>
        </p:txBody>
      </p:sp>
      <p:cxnSp>
        <p:nvCxnSpPr>
          <p:cNvPr id="59" name="Curved Connector 58"/>
          <p:cNvCxnSpPr>
            <a:endCxn id="50" idx="1"/>
          </p:cNvCxnSpPr>
          <p:nvPr/>
        </p:nvCxnSpPr>
        <p:spPr>
          <a:xfrm>
            <a:off x="7860890" y="4889016"/>
            <a:ext cx="1078392" cy="651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2"/>
          </p:cNvCxnSpPr>
          <p:nvPr/>
        </p:nvCxnSpPr>
        <p:spPr>
          <a:xfrm rot="5400000">
            <a:off x="6509271" y="4712933"/>
            <a:ext cx="984056" cy="13101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edefined Process 61"/>
          <p:cNvSpPr/>
          <p:nvPr/>
        </p:nvSpPr>
        <p:spPr>
          <a:xfrm>
            <a:off x="9486058" y="679891"/>
            <a:ext cx="1118031" cy="612648"/>
          </a:xfrm>
          <a:prstGeom prst="flowChartPredefinedProcess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615950" y="855412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Monitoring</a:t>
            </a:r>
            <a:endParaRPr lang="en-US" sz="1100" dirty="0"/>
          </a:p>
        </p:txBody>
      </p:sp>
      <p:cxnSp>
        <p:nvCxnSpPr>
          <p:cNvPr id="65" name="Curved Connector 64"/>
          <p:cNvCxnSpPr>
            <a:endCxn id="62" idx="1"/>
          </p:cNvCxnSpPr>
          <p:nvPr/>
        </p:nvCxnSpPr>
        <p:spPr>
          <a:xfrm rot="5400000" flipH="1" flipV="1">
            <a:off x="8792919" y="1012831"/>
            <a:ext cx="719754" cy="6665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9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804519"/>
            <a:ext cx="6941794" cy="75132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Face Detection Process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6788" y="1719612"/>
            <a:ext cx="8857397" cy="47903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2573" y="2224585"/>
            <a:ext cx="80931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App:</a:t>
            </a:r>
          </a:p>
          <a:p>
            <a:endParaRPr lang="en-US" dirty="0"/>
          </a:p>
          <a:p>
            <a:r>
              <a:rPr lang="en-US" dirty="0" smtClean="0"/>
              <a:t>Capture Image/Select Image from Gallery</a:t>
            </a:r>
          </a:p>
          <a:p>
            <a:r>
              <a:rPr lang="en-US" dirty="0" smtClean="0"/>
              <a:t>   Check required access</a:t>
            </a:r>
          </a:p>
          <a:p>
            <a:r>
              <a:rPr lang="en-US" dirty="0"/>
              <a:t> </a:t>
            </a:r>
            <a:r>
              <a:rPr lang="en-US" dirty="0" smtClean="0"/>
              <a:t>  Choose option to select image</a:t>
            </a:r>
          </a:p>
          <a:p>
            <a:r>
              <a:rPr lang="en-US" dirty="0"/>
              <a:t> </a:t>
            </a:r>
            <a:r>
              <a:rPr lang="en-US" dirty="0" smtClean="0"/>
              <a:t>  Selected image upload to server using retrofit  ( Async HTTP call)</a:t>
            </a:r>
          </a:p>
          <a:p>
            <a:r>
              <a:rPr lang="en-US" dirty="0"/>
              <a:t> </a:t>
            </a:r>
            <a:r>
              <a:rPr lang="en-US" dirty="0" smtClean="0"/>
              <a:t>  Display the response</a:t>
            </a:r>
          </a:p>
          <a:p>
            <a:endParaRPr lang="en-US" dirty="0"/>
          </a:p>
          <a:p>
            <a:r>
              <a:rPr lang="en-US" dirty="0" smtClean="0"/>
              <a:t>Spring Boot REST API:  </a:t>
            </a:r>
          </a:p>
          <a:p>
            <a:r>
              <a:rPr lang="en-US" dirty="0" smtClean="0"/>
              <a:t>  Receive the image from client and save it in local directory</a:t>
            </a:r>
          </a:p>
          <a:p>
            <a:r>
              <a:rPr lang="en-US" dirty="0" smtClean="0"/>
              <a:t>  Load </a:t>
            </a:r>
            <a:r>
              <a:rPr lang="en-US" dirty="0" err="1" smtClean="0"/>
              <a:t>opencv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  Load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smtClean="0"/>
              <a:t>cascade model</a:t>
            </a:r>
          </a:p>
          <a:p>
            <a:r>
              <a:rPr lang="en-US" dirty="0" smtClean="0"/>
              <a:t>  Detect faces from image</a:t>
            </a:r>
          </a:p>
          <a:p>
            <a:r>
              <a:rPr lang="en-US" dirty="0" smtClean="0"/>
              <a:t>  Return the response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9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300251"/>
            <a:ext cx="9603300" cy="491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33" y="909992"/>
            <a:ext cx="3343275" cy="552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83" y="909992"/>
            <a:ext cx="3333750" cy="481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583" y="909992"/>
            <a:ext cx="32956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4084" y="1992573"/>
            <a:ext cx="8024883" cy="3534770"/>
          </a:xfrm>
          <a:prstGeom prst="rect">
            <a:avLst/>
          </a:prstGeom>
          <a:noFill/>
          <a:ln>
            <a:solidFill>
              <a:srgbClr val="FF993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83391" y="2306472"/>
            <a:ext cx="7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Facing issue while uploading the image and work is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81136"/>
      </p:ext>
    </p:extLst>
  </p:cSld>
  <p:clrMapOvr>
    <a:masterClrMapping/>
  </p:clrMapOvr>
</p:sld>
</file>

<file path=ppt/theme/theme1.xml><?xml version="1.0" encoding="utf-8"?>
<a:theme xmlns:a="http://schemas.openxmlformats.org/drawingml/2006/main" name="1_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6F94525AE0714198489ACDB914FD78" ma:contentTypeVersion="2" ma:contentTypeDescription="Create a new document." ma:contentTypeScope="" ma:versionID="f9ef3d92dadf13299470024123a84034">
  <xsd:schema xmlns:xsd="http://www.w3.org/2001/XMLSchema" xmlns:xs="http://www.w3.org/2001/XMLSchema" xmlns:p="http://schemas.microsoft.com/office/2006/metadata/properties" xmlns:ns2="1e108bbf-7a2a-4874-81f1-8f4c23de400c" targetNamespace="http://schemas.microsoft.com/office/2006/metadata/properties" ma:root="true" ma:fieldsID="1cb0837958f74a53fc423cbb76670693" ns2:_="">
    <xsd:import namespace="1e108bbf-7a2a-4874-81f1-8f4c23de40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08bbf-7a2a-4874-81f1-8f4c23de4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75805B-7B69-465B-AE1E-726924909DA9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1e108bbf-7a2a-4874-81f1-8f4c23de400c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33F535-A8EB-40FB-9C8E-9F9292C6F01B}">
  <ds:schemaRefs>
    <ds:schemaRef ds:uri="1e108bbf-7a2a-4874-81f1-8f4c23de40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3ECA17-E0CF-4FC1-9B3B-2FB067E53A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139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</vt:lpstr>
      <vt:lpstr>Gill Sans MT</vt:lpstr>
      <vt:lpstr>1_Gallery</vt:lpstr>
      <vt:lpstr>nexTurn is a global technology services firm specialized in providing end-to-end cloud services. We help clients accelerate their innovation &amp; digital transformation journey by unlocking full value of cloud. </vt:lpstr>
      <vt:lpstr>Solution Diagram</vt:lpstr>
      <vt:lpstr>Face Detection Process</vt:lpstr>
      <vt:lpstr> </vt:lpstr>
      <vt:lpstr>Open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NexTurn</dc:title>
  <dc:creator>saravanan karunamurthy</dc:creator>
  <cp:lastModifiedBy>hp</cp:lastModifiedBy>
  <cp:revision>24</cp:revision>
  <dcterms:created xsi:type="dcterms:W3CDTF">2021-09-20T02:25:30Z</dcterms:created>
  <dcterms:modified xsi:type="dcterms:W3CDTF">2021-10-25T03:47:59Z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0x010100EF6F94525AE0714198489ACDB914FD78</vt:lpwstr>
  </property>
</Properties>
</file>