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13" r:id="rId3"/>
    <p:sldId id="309" r:id="rId4"/>
    <p:sldId id="280" r:id="rId5"/>
    <p:sldId id="281" r:id="rId6"/>
    <p:sldId id="260" r:id="rId7"/>
    <p:sldId id="285" r:id="rId8"/>
    <p:sldId id="283" r:id="rId9"/>
    <p:sldId id="286" r:id="rId10"/>
    <p:sldId id="284" r:id="rId11"/>
    <p:sldId id="289" r:id="rId12"/>
    <p:sldId id="290" r:id="rId13"/>
    <p:sldId id="261" r:id="rId14"/>
    <p:sldId id="294" r:id="rId15"/>
    <p:sldId id="295" r:id="rId16"/>
    <p:sldId id="262" r:id="rId17"/>
    <p:sldId id="291" r:id="rId18"/>
    <p:sldId id="292" r:id="rId19"/>
    <p:sldId id="263" r:id="rId20"/>
    <p:sldId id="300" r:id="rId21"/>
    <p:sldId id="303" r:id="rId22"/>
    <p:sldId id="306" r:id="rId23"/>
    <p:sldId id="297" r:id="rId24"/>
    <p:sldId id="301" r:id="rId25"/>
    <p:sldId id="307" r:id="rId26"/>
    <p:sldId id="312" r:id="rId27"/>
    <p:sldId id="282" r:id="rId28"/>
    <p:sldId id="287" r:id="rId29"/>
    <p:sldId id="288" r:id="rId30"/>
    <p:sldId id="264" r:id="rId31"/>
    <p:sldId id="293" r:id="rId32"/>
    <p:sldId id="266" r:id="rId33"/>
    <p:sldId id="267" r:id="rId34"/>
    <p:sldId id="277" r:id="rId35"/>
    <p:sldId id="273" r:id="rId36"/>
    <p:sldId id="274" r:id="rId37"/>
    <p:sldId id="269" r:id="rId38"/>
    <p:sldId id="275" r:id="rId39"/>
    <p:sldId id="276" r:id="rId40"/>
    <p:sldId id="270" r:id="rId41"/>
    <p:sldId id="278" r:id="rId42"/>
    <p:sldId id="279" r:id="rId43"/>
    <p:sldId id="271" r:id="rId44"/>
    <p:sldId id="272" r:id="rId45"/>
    <p:sldId id="310" r:id="rId46"/>
    <p:sldId id="311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5" autoAdjust="0"/>
    <p:restoredTop sz="94671"/>
  </p:normalViewPr>
  <p:slideViewPr>
    <p:cSldViewPr>
      <p:cViewPr>
        <p:scale>
          <a:sx n="100" d="100"/>
          <a:sy n="100" d="100"/>
        </p:scale>
        <p:origin x="-1968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2CB3-FB49-4A01-81E1-3659A5B32BCB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A7C2D-109B-4F4B-8092-93D7DAC1D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44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3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76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9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0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6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網站首頁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7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網站之文章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76772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475657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76912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76041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7639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74694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26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7671"/>
            <a:ext cx="6152861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</p:txBody>
      </p:sp>
      <p:sp>
        <p:nvSpPr>
          <p:cNvPr id="34" name="圓角矩形 33"/>
          <p:cNvSpPr/>
          <p:nvPr/>
        </p:nvSpPr>
        <p:spPr>
          <a:xfrm>
            <a:off x="6668978" y="530851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750344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741637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網站之課程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212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60817"/>
              </p:ext>
            </p:extLst>
          </p:nvPr>
        </p:nvGraphicFramePr>
        <p:xfrm>
          <a:off x="90612" y="836712"/>
          <a:ext cx="8962772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970"/>
                <a:gridCol w="1753374"/>
                <a:gridCol w="1753374"/>
                <a:gridCol w="1527830"/>
                <a:gridCol w="936104"/>
                <a:gridCol w="648072"/>
                <a:gridCol w="1457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/>
                        <a:t>課程檔期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/>
                        <a:t>觀看人數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截止日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價位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2017-01-11</a:t>
                      </a:r>
                      <a:endParaRPr lang="zh-TW" altLang="en-US" sz="1000" baseline="0" dirty="0" smtClean="0"/>
                    </a:p>
                    <a:p>
                      <a:pPr algn="ctr"/>
                      <a:r>
                        <a:rPr lang="en-US" altLang="zh-TW" sz="1000" baseline="0" dirty="0" smtClean="0"/>
                        <a:t>13:25.315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2017-12-12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3000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2015-12-21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aseline="0" dirty="0" smtClean="0"/>
                        <a:t>18:11.644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1123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3000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284984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713446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388424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713446" y="1652907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388424" y="1652907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096051" y="37194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738645" y="3689208"/>
            <a:ext cx="1577771" cy="3158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189773" y="462223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849350" y="566124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24328" y="566124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761539" y="4622234"/>
            <a:ext cx="6554877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194029" y="372805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1778197" y="3719490"/>
            <a:ext cx="1425651" cy="2709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683569" y="980728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2843808" y="1257954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27" name="圓角矩形 26"/>
          <p:cNvSpPr/>
          <p:nvPr/>
        </p:nvSpPr>
        <p:spPr>
          <a:xfrm>
            <a:off x="2843808" y="1652907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634196" y="41555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32" name="圓角矩形 31"/>
          <p:cNvSpPr/>
          <p:nvPr/>
        </p:nvSpPr>
        <p:spPr>
          <a:xfrm>
            <a:off x="4218365" y="4182738"/>
            <a:ext cx="1433755" cy="2351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419872" y="3729100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36" name="圓角矩形 35"/>
          <p:cNvSpPr/>
          <p:nvPr/>
        </p:nvSpPr>
        <p:spPr>
          <a:xfrm>
            <a:off x="4218365" y="3674608"/>
            <a:ext cx="1433755" cy="3304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等腰三角形 37"/>
          <p:cNvSpPr/>
          <p:nvPr/>
        </p:nvSpPr>
        <p:spPr>
          <a:xfrm rot="10800000">
            <a:off x="5364089" y="378073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187624" y="416859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敘述：</a:t>
            </a:r>
            <a:endParaRPr lang="zh-TW" altLang="en-US" sz="1050" dirty="0"/>
          </a:p>
        </p:txBody>
      </p:sp>
      <p:sp>
        <p:nvSpPr>
          <p:cNvPr id="42" name="圓角矩形 41"/>
          <p:cNvSpPr/>
          <p:nvPr/>
        </p:nvSpPr>
        <p:spPr>
          <a:xfrm>
            <a:off x="1763689" y="4144480"/>
            <a:ext cx="1440160" cy="2926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增加課程敘述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796136" y="4171629"/>
            <a:ext cx="87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課程截止日：</a:t>
            </a:r>
            <a:endParaRPr lang="zh-TW" altLang="en-US" sz="1050" dirty="0"/>
          </a:p>
        </p:txBody>
      </p:sp>
      <p:sp>
        <p:nvSpPr>
          <p:cNvPr id="44" name="圓角矩形 43"/>
          <p:cNvSpPr/>
          <p:nvPr/>
        </p:nvSpPr>
        <p:spPr>
          <a:xfrm>
            <a:off x="6732240" y="4117137"/>
            <a:ext cx="1584176" cy="3304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2017-12-13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等腰三角形 37"/>
          <p:cNvSpPr/>
          <p:nvPr/>
        </p:nvSpPr>
        <p:spPr>
          <a:xfrm rot="10800000">
            <a:off x="8100392" y="422325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圓角矩形 58"/>
          <p:cNvSpPr/>
          <p:nvPr/>
        </p:nvSpPr>
        <p:spPr>
          <a:xfrm>
            <a:off x="6732240" y="3026536"/>
            <a:ext cx="1584176" cy="3304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2017-12-13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236296" y="4582020"/>
            <a:ext cx="88846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187624" y="359566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761539" y="3595663"/>
            <a:ext cx="6554877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53" name="圓角矩形 52"/>
          <p:cNvSpPr/>
          <p:nvPr/>
        </p:nvSpPr>
        <p:spPr>
          <a:xfrm>
            <a:off x="6316351" y="4583920"/>
            <a:ext cx="775929" cy="288032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096051" y="263937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5" name="圓角矩形 34"/>
          <p:cNvSpPr/>
          <p:nvPr/>
        </p:nvSpPr>
        <p:spPr>
          <a:xfrm>
            <a:off x="6738645" y="2609088"/>
            <a:ext cx="1577771" cy="3158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194029" y="264793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1778197" y="2639370"/>
            <a:ext cx="1425651" cy="2709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634196" y="30753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39" name="圓角矩形 38"/>
          <p:cNvSpPr/>
          <p:nvPr/>
        </p:nvSpPr>
        <p:spPr>
          <a:xfrm>
            <a:off x="4218365" y="3102618"/>
            <a:ext cx="1433755" cy="2351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419872" y="2648980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44" name="圓角矩形 43"/>
          <p:cNvSpPr/>
          <p:nvPr/>
        </p:nvSpPr>
        <p:spPr>
          <a:xfrm>
            <a:off x="4218365" y="2594488"/>
            <a:ext cx="1433755" cy="3304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等腰三角形 37"/>
          <p:cNvSpPr/>
          <p:nvPr/>
        </p:nvSpPr>
        <p:spPr>
          <a:xfrm rot="10800000">
            <a:off x="5364089" y="270061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1187624" y="308847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敘述：</a:t>
            </a:r>
            <a:endParaRPr lang="zh-TW" altLang="en-US" sz="1050" dirty="0"/>
          </a:p>
        </p:txBody>
      </p:sp>
      <p:sp>
        <p:nvSpPr>
          <p:cNvPr id="56" name="圓角矩形 55"/>
          <p:cNvSpPr/>
          <p:nvPr/>
        </p:nvSpPr>
        <p:spPr>
          <a:xfrm>
            <a:off x="1763689" y="3064360"/>
            <a:ext cx="1440160" cy="2926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增加課程敘述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796136" y="3091509"/>
            <a:ext cx="87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課程截止日：</a:t>
            </a:r>
            <a:endParaRPr lang="zh-TW" altLang="en-US" sz="1050" dirty="0"/>
          </a:p>
        </p:txBody>
      </p:sp>
      <p:sp>
        <p:nvSpPr>
          <p:cNvPr id="58" name="等腰三角形 37"/>
          <p:cNvSpPr/>
          <p:nvPr/>
        </p:nvSpPr>
        <p:spPr>
          <a:xfrm rot="10800000">
            <a:off x="8028384" y="314313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網站之新聞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2425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49279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19675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19675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559483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559483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851920" y="423814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封面：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4425835" y="422108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876256" y="4794693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51234" y="4794693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547664" y="423814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059825" y="4227126"/>
            <a:ext cx="1555763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873743" y="423814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內容：</a:t>
            </a:r>
            <a:endParaRPr lang="zh-TW" altLang="en-US" sz="1050" dirty="0"/>
          </a:p>
        </p:txBody>
      </p:sp>
      <p:sp>
        <p:nvSpPr>
          <p:cNvPr id="27" name="圓角矩形 26"/>
          <p:cNvSpPr/>
          <p:nvPr/>
        </p:nvSpPr>
        <p:spPr>
          <a:xfrm>
            <a:off x="6447658" y="422108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735342" y="4398616"/>
            <a:ext cx="121157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492896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746554" y="3247767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zh-TW" altLang="en-US" sz="1050" dirty="0"/>
              <a:t> </a:t>
            </a:r>
            <a:r>
              <a:rPr lang="en-US" altLang="zh-TW" sz="1050" dirty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80113" y="3239060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411760" y="376017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封面：</a:t>
            </a:r>
            <a:endParaRPr lang="zh-TW" altLang="en-US" sz="1050" dirty="0"/>
          </a:p>
        </p:txBody>
      </p:sp>
      <p:sp>
        <p:nvSpPr>
          <p:cNvPr id="17" name="圓角矩形 16"/>
          <p:cNvSpPr/>
          <p:nvPr/>
        </p:nvSpPr>
        <p:spPr>
          <a:xfrm>
            <a:off x="2985674" y="3760174"/>
            <a:ext cx="1494009" cy="2539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411760" y="325611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2985674" y="3256118"/>
            <a:ext cx="1494010" cy="2539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004048" y="376017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內容：</a:t>
            </a:r>
            <a:endParaRPr lang="zh-TW" altLang="en-US" sz="1050" dirty="0"/>
          </a:p>
        </p:txBody>
      </p:sp>
      <p:sp>
        <p:nvSpPr>
          <p:cNvPr id="21" name="圓角矩形 20"/>
          <p:cNvSpPr/>
          <p:nvPr/>
        </p:nvSpPr>
        <p:spPr>
          <a:xfrm>
            <a:off x="5574605" y="3760174"/>
            <a:ext cx="1372313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商店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4769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69596"/>
              </p:ext>
            </p:extLst>
          </p:nvPr>
        </p:nvGraphicFramePr>
        <p:xfrm>
          <a:off x="251520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574"/>
                <a:gridCol w="864096"/>
                <a:gridCol w="880059"/>
                <a:gridCol w="1064157"/>
                <a:gridCol w="1160736"/>
                <a:gridCol w="865236"/>
                <a:gridCol w="865236"/>
                <a:gridCol w="18613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商品狀態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已出貨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2017-12-22</a:t>
                      </a:r>
                      <a:endParaRPr lang="zh-TW" altLang="en-US" sz="1000" smtClean="0"/>
                    </a:p>
                    <a:p>
                      <a:pPr algn="ctr"/>
                      <a:r>
                        <a:rPr lang="en-US" altLang="zh-TW" sz="100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  <a:endParaRPr lang="zh-TW" alt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未出貨</a:t>
                      </a:r>
                      <a:endParaRPr lang="zh-TW" alt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2017-12-22</a:t>
                      </a:r>
                      <a:endParaRPr lang="zh-TW" altLang="en-US" sz="100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  <a:endParaRPr lang="zh-TW" altLang="en-US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  <a:endParaRPr lang="zh-TW" altLang="en-US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2017-12-22</a:t>
                      </a:r>
                      <a:endParaRPr lang="zh-TW" altLang="en-US" sz="100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4034233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492067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未</a:t>
            </a:r>
            <a:r>
              <a:rPr lang="zh-TW" altLang="en-US" sz="900" dirty="0" smtClean="0">
                <a:solidFill>
                  <a:schemeClr val="bg1"/>
                </a:solidFill>
              </a:rPr>
              <a:t>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172400" y="2204864"/>
            <a:ext cx="657562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2627784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恢復全部顯示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7343912" y="2204864"/>
            <a:ext cx="684472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8172400" y="2579955"/>
            <a:ext cx="657562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7343912" y="2579955"/>
            <a:ext cx="684472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2411760" y="2204864"/>
            <a:ext cx="60005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2411760" y="2589466"/>
            <a:ext cx="60005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2411760" y="2974069"/>
            <a:ext cx="60005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172400" y="2971262"/>
            <a:ext cx="657562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7343912" y="2974069"/>
            <a:ext cx="684472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修改</a:t>
            </a:r>
            <a:r>
              <a:rPr lang="zh-TW" altLang="en-US" sz="900" dirty="0" smtClean="0">
                <a:solidFill>
                  <a:schemeClr val="bg1"/>
                </a:solidFill>
              </a:rPr>
              <a:t>狀態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</a:t>
            </a:r>
            <a:r>
              <a:rPr lang="zh-TW" altLang="en-US" sz="900" dirty="0">
                <a:solidFill>
                  <a:schemeClr val="tx1"/>
                </a:solidFill>
              </a:rPr>
              <a:t>店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849002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全館折扣</a:t>
            </a:r>
            <a:r>
              <a:rPr lang="zh-TW" altLang="en-US" sz="1100" dirty="0"/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1719047" y="849002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2266267" y="82258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48229"/>
              </p:ext>
            </p:extLst>
          </p:nvPr>
        </p:nvGraphicFramePr>
        <p:xfrm>
          <a:off x="90612" y="1700808"/>
          <a:ext cx="8877120" cy="446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8415330" y="250203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8415330" y="2843186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39" name="圓角矩形 38"/>
          <p:cNvSpPr/>
          <p:nvPr/>
        </p:nvSpPr>
        <p:spPr>
          <a:xfrm>
            <a:off x="8415330" y="2156400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下架</a:t>
            </a:r>
            <a:endParaRPr lang="zh-TW" altLang="en-US" sz="1100" dirty="0"/>
          </a:p>
        </p:txBody>
      </p:sp>
      <p:sp>
        <p:nvSpPr>
          <p:cNvPr id="43" name="圓角矩形 42"/>
          <p:cNvSpPr/>
          <p:nvPr/>
        </p:nvSpPr>
        <p:spPr>
          <a:xfrm>
            <a:off x="4789009" y="2536386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4140249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492177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6" name="圓角矩形 45"/>
          <p:cNvSpPr/>
          <p:nvPr/>
        </p:nvSpPr>
        <p:spPr>
          <a:xfrm>
            <a:off x="2844105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8" name="矩形 47"/>
          <p:cNvSpPr/>
          <p:nvPr/>
        </p:nvSpPr>
        <p:spPr>
          <a:xfrm>
            <a:off x="5364088" y="1268761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商品特搜：</a:t>
            </a:r>
            <a:endParaRPr lang="zh-TW" altLang="en-US" sz="1100" dirty="0"/>
          </a:p>
        </p:txBody>
      </p:sp>
      <p:sp>
        <p:nvSpPr>
          <p:cNvPr id="49" name="矩形 48"/>
          <p:cNvSpPr/>
          <p:nvPr/>
        </p:nvSpPr>
        <p:spPr>
          <a:xfrm>
            <a:off x="6183541" y="1268761"/>
            <a:ext cx="18779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FF0000"/>
                </a:solidFill>
              </a:rPr>
              <a:t>輸入</a:t>
            </a:r>
            <a:r>
              <a:rPr lang="zh-TW" altLang="en-US" sz="900" dirty="0" smtClean="0">
                <a:solidFill>
                  <a:srgbClr val="FF0000"/>
                </a:solidFill>
              </a:rPr>
              <a:t>商品名稱、</a:t>
            </a:r>
            <a:r>
              <a:rPr lang="zh-TW" altLang="en-US" sz="900" dirty="0">
                <a:solidFill>
                  <a:srgbClr val="FF0000"/>
                </a:solidFill>
              </a:rPr>
              <a:t>編號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8245147" y="1268760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3059832" y="835791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100" dirty="0" smtClean="0"/>
              <a:t>2</a:t>
            </a:r>
            <a:r>
              <a:rPr lang="zh-TW" altLang="en-US" sz="1100" dirty="0" smtClean="0"/>
              <a:t>件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28" name="矩形 27"/>
          <p:cNvSpPr/>
          <p:nvPr/>
        </p:nvSpPr>
        <p:spPr>
          <a:xfrm>
            <a:off x="3808756" y="835791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355976" y="8093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0" name="矩形 29"/>
          <p:cNvSpPr/>
          <p:nvPr/>
        </p:nvSpPr>
        <p:spPr>
          <a:xfrm>
            <a:off x="5146335" y="822580"/>
            <a:ext cx="8963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買</a:t>
            </a:r>
            <a:r>
              <a:rPr lang="en-US" altLang="zh-TW" sz="1100" dirty="0" smtClean="0"/>
              <a:t>2000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5968996" y="822580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6516216" y="79615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cxnSp>
        <p:nvCxnSpPr>
          <p:cNvPr id="11" name="直線接點 10"/>
          <p:cNvCxnSpPr/>
          <p:nvPr/>
        </p:nvCxnSpPr>
        <p:spPr>
          <a:xfrm>
            <a:off x="2960587" y="796158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071260" y="764704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5472827" y="2522621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35" name="矩形 34"/>
          <p:cNvSpPr/>
          <p:nvPr/>
        </p:nvSpPr>
        <p:spPr>
          <a:xfrm>
            <a:off x="7282518" y="835791"/>
            <a:ext cx="11779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dirty="0" smtClean="0"/>
              <a:t>100</a:t>
            </a:r>
            <a:r>
              <a:rPr lang="zh-TW" altLang="en-US" sz="1100" dirty="0" smtClean="0"/>
              <a:t>元：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紅利</a:t>
            </a:r>
            <a:endParaRPr lang="zh-TW" altLang="en-US" sz="1100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7236296" y="777915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7213" y="8521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30846" y="852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79076" y="852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31457" y="852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 PD1233548 – FFFF – SSSSS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>
                <a:solidFill>
                  <a:schemeClr val="tx1"/>
                </a:solidFill>
              </a:rPr>
              <a:t>–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AAAAAA 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zh-TW" sz="9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3768" y="836712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 smtClean="0"/>
              <a:t>PD1233548 </a:t>
            </a:r>
            <a:r>
              <a:rPr lang="en-US" altLang="zh-TW" dirty="0"/>
              <a:t>– FFFF – SSSSS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AAAAAA 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17" name="矩形 116"/>
          <p:cNvSpPr/>
          <p:nvPr/>
        </p:nvSpPr>
        <p:spPr>
          <a:xfrm>
            <a:off x="0" y="862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73725" y="5783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8667358" y="578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15588" y="5782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4567969" y="578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026160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/>
          <p:cNvSpPr txBox="1"/>
          <p:nvPr/>
        </p:nvSpPr>
        <p:spPr>
          <a:xfrm>
            <a:off x="6285689" y="17475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34" name="直線接點 133"/>
          <p:cNvCxnSpPr/>
          <p:nvPr/>
        </p:nvCxnSpPr>
        <p:spPr>
          <a:xfrm>
            <a:off x="161545" y="1268760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341422" y="1747568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名稱</a:t>
            </a:r>
          </a:p>
        </p:txBody>
      </p:sp>
      <p:sp>
        <p:nvSpPr>
          <p:cNvPr id="138" name="文字方塊 137"/>
          <p:cNvSpPr txBox="1"/>
          <p:nvPr/>
        </p:nvSpPr>
        <p:spPr>
          <a:xfrm>
            <a:off x="6115058" y="21978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55" name="矩形 154"/>
          <p:cNvSpPr/>
          <p:nvPr/>
        </p:nvSpPr>
        <p:spPr>
          <a:xfrm>
            <a:off x="7341422" y="219780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115058" y="26441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57" name="矩形 156"/>
          <p:cNvSpPr/>
          <p:nvPr/>
        </p:nvSpPr>
        <p:spPr>
          <a:xfrm>
            <a:off x="7341422" y="2644173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341897" y="137462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名稱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59" name="圓角矩形 158"/>
          <p:cNvSpPr/>
          <p:nvPr/>
        </p:nvSpPr>
        <p:spPr>
          <a:xfrm>
            <a:off x="8376149" y="3115720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0" name="圓角矩形 159"/>
          <p:cNvSpPr/>
          <p:nvPr/>
        </p:nvSpPr>
        <p:spPr>
          <a:xfrm>
            <a:off x="7728077" y="3115720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1" name="矩形 160"/>
          <p:cNvSpPr/>
          <p:nvPr/>
        </p:nvSpPr>
        <p:spPr>
          <a:xfrm>
            <a:off x="3098504" y="1268760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/>
          <p:cNvSpPr/>
          <p:nvPr/>
        </p:nvSpPr>
        <p:spPr>
          <a:xfrm>
            <a:off x="57278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>
            <a:off x="304384" y="17809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1338143" y="178094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大項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161545" y="2674686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修改後參數</a:t>
            </a:r>
            <a:r>
              <a:rPr lang="zh-TW" altLang="en-US" sz="1400" dirty="0"/>
              <a:t>：</a:t>
            </a:r>
          </a:p>
        </p:txBody>
      </p:sp>
      <p:sp>
        <p:nvSpPr>
          <p:cNvPr id="166" name="矩形 165"/>
          <p:cNvSpPr/>
          <p:nvPr/>
        </p:nvSpPr>
        <p:spPr>
          <a:xfrm>
            <a:off x="338618" y="140800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大項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2372870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8" name="圓角矩形 167"/>
          <p:cNvSpPr/>
          <p:nvPr/>
        </p:nvSpPr>
        <p:spPr>
          <a:xfrm>
            <a:off x="1724798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3286207" y="17470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70" name="矩形 169"/>
          <p:cNvSpPr/>
          <p:nvPr/>
        </p:nvSpPr>
        <p:spPr>
          <a:xfrm>
            <a:off x="4341940" y="174708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小項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3118708" y="2660284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</a:p>
        </p:txBody>
      </p:sp>
      <p:sp>
        <p:nvSpPr>
          <p:cNvPr id="172" name="矩形 171"/>
          <p:cNvSpPr/>
          <p:nvPr/>
        </p:nvSpPr>
        <p:spPr>
          <a:xfrm>
            <a:off x="3342415" y="137414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5376667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74" name="圓角矩形 173"/>
          <p:cNvSpPr/>
          <p:nvPr/>
        </p:nvSpPr>
        <p:spPr>
          <a:xfrm>
            <a:off x="4728595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138394" y="22048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6" name="矩形 175"/>
          <p:cNvSpPr/>
          <p:nvPr/>
        </p:nvSpPr>
        <p:spPr>
          <a:xfrm>
            <a:off x="1342281" y="220486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3124982" y="21950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8" name="矩形 177"/>
          <p:cNvSpPr/>
          <p:nvPr/>
        </p:nvSpPr>
        <p:spPr>
          <a:xfrm>
            <a:off x="4341940" y="2195052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圓角矩形 178"/>
          <p:cNvSpPr/>
          <p:nvPr/>
        </p:nvSpPr>
        <p:spPr>
          <a:xfrm>
            <a:off x="1337997" y="263139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0" name="等腰三角形 37"/>
          <p:cNvSpPr/>
          <p:nvPr/>
        </p:nvSpPr>
        <p:spPr>
          <a:xfrm rot="10800000">
            <a:off x="2658675" y="276643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圓角矩形 180"/>
          <p:cNvSpPr/>
          <p:nvPr/>
        </p:nvSpPr>
        <p:spPr>
          <a:xfrm>
            <a:off x="4337335" y="262286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等腰三角形 37"/>
          <p:cNvSpPr/>
          <p:nvPr/>
        </p:nvSpPr>
        <p:spPr>
          <a:xfrm rot="10800000">
            <a:off x="5658013" y="275791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/>
          <p:cNvSpPr/>
          <p:nvPr/>
        </p:nvSpPr>
        <p:spPr>
          <a:xfrm>
            <a:off x="6026160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/>
          <p:cNvSpPr txBox="1"/>
          <p:nvPr/>
        </p:nvSpPr>
        <p:spPr>
          <a:xfrm>
            <a:off x="6285689" y="40527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85" name="直線接點 184"/>
          <p:cNvCxnSpPr/>
          <p:nvPr/>
        </p:nvCxnSpPr>
        <p:spPr>
          <a:xfrm>
            <a:off x="161545" y="3573939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7341422" y="405274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庫存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6115058" y="450298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88" name="矩形 187"/>
          <p:cNvSpPr/>
          <p:nvPr/>
        </p:nvSpPr>
        <p:spPr>
          <a:xfrm>
            <a:off x="7341422" y="4502986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6115058" y="49493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90" name="矩形 189"/>
          <p:cNvSpPr/>
          <p:nvPr/>
        </p:nvSpPr>
        <p:spPr>
          <a:xfrm>
            <a:off x="7341422" y="4949352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6341897" y="367980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庫存</a:t>
            </a:r>
          </a:p>
        </p:txBody>
      </p:sp>
      <p:sp>
        <p:nvSpPr>
          <p:cNvPr id="192" name="圓角矩形 191"/>
          <p:cNvSpPr/>
          <p:nvPr/>
        </p:nvSpPr>
        <p:spPr>
          <a:xfrm>
            <a:off x="8376149" y="542089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93" name="圓角矩形 192"/>
          <p:cNvSpPr/>
          <p:nvPr/>
        </p:nvSpPr>
        <p:spPr>
          <a:xfrm>
            <a:off x="7728077" y="542089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4" name="矩形 193"/>
          <p:cNvSpPr/>
          <p:nvPr/>
        </p:nvSpPr>
        <p:spPr>
          <a:xfrm>
            <a:off x="3098504" y="3573939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矩形 194"/>
          <p:cNvSpPr/>
          <p:nvPr/>
        </p:nvSpPr>
        <p:spPr>
          <a:xfrm>
            <a:off x="57278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文字方塊 195"/>
          <p:cNvSpPr txBox="1"/>
          <p:nvPr/>
        </p:nvSpPr>
        <p:spPr>
          <a:xfrm>
            <a:off x="304384" y="40861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97" name="矩形 196"/>
          <p:cNvSpPr/>
          <p:nvPr/>
        </p:nvSpPr>
        <p:spPr>
          <a:xfrm>
            <a:off x="1338143" y="408612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價位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文字方塊 197"/>
          <p:cNvSpPr txBox="1"/>
          <p:nvPr/>
        </p:nvSpPr>
        <p:spPr>
          <a:xfrm>
            <a:off x="161545" y="4979865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修改後參數</a:t>
            </a:r>
            <a:r>
              <a:rPr lang="zh-TW" altLang="en-US" sz="1400" dirty="0"/>
              <a:t>：</a:t>
            </a:r>
          </a:p>
        </p:txBody>
      </p:sp>
      <p:sp>
        <p:nvSpPr>
          <p:cNvPr id="199" name="矩形 198"/>
          <p:cNvSpPr/>
          <p:nvPr/>
        </p:nvSpPr>
        <p:spPr>
          <a:xfrm>
            <a:off x="338618" y="371318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價位</a:t>
            </a:r>
          </a:p>
        </p:txBody>
      </p:sp>
      <p:sp>
        <p:nvSpPr>
          <p:cNvPr id="200" name="圓角矩形 199"/>
          <p:cNvSpPr/>
          <p:nvPr/>
        </p:nvSpPr>
        <p:spPr>
          <a:xfrm>
            <a:off x="2372870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1" name="圓角矩形 200"/>
          <p:cNvSpPr/>
          <p:nvPr/>
        </p:nvSpPr>
        <p:spPr>
          <a:xfrm>
            <a:off x="1724798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3286207" y="40522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3" name="矩形 202"/>
          <p:cNvSpPr/>
          <p:nvPr/>
        </p:nvSpPr>
        <p:spPr>
          <a:xfrm>
            <a:off x="4341940" y="405226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紅利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3118708" y="4965463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</a:p>
        </p:txBody>
      </p:sp>
      <p:sp>
        <p:nvSpPr>
          <p:cNvPr id="205" name="矩形 204"/>
          <p:cNvSpPr/>
          <p:nvPr/>
        </p:nvSpPr>
        <p:spPr>
          <a:xfrm>
            <a:off x="3342415" y="367932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紅利</a:t>
            </a:r>
          </a:p>
        </p:txBody>
      </p:sp>
      <p:sp>
        <p:nvSpPr>
          <p:cNvPr id="206" name="圓角矩形 205"/>
          <p:cNvSpPr/>
          <p:nvPr/>
        </p:nvSpPr>
        <p:spPr>
          <a:xfrm>
            <a:off x="5376667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7" name="圓角矩形 206"/>
          <p:cNvSpPr/>
          <p:nvPr/>
        </p:nvSpPr>
        <p:spPr>
          <a:xfrm>
            <a:off x="4728595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138394" y="45100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09" name="矩形 208"/>
          <p:cNvSpPr/>
          <p:nvPr/>
        </p:nvSpPr>
        <p:spPr>
          <a:xfrm>
            <a:off x="1342281" y="451004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0" name="文字方塊 209"/>
          <p:cNvSpPr txBox="1"/>
          <p:nvPr/>
        </p:nvSpPr>
        <p:spPr>
          <a:xfrm>
            <a:off x="3124982" y="4500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11" name="矩形 210"/>
          <p:cNvSpPr/>
          <p:nvPr/>
        </p:nvSpPr>
        <p:spPr>
          <a:xfrm>
            <a:off x="4341940" y="450023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圓角矩形 211"/>
          <p:cNvSpPr/>
          <p:nvPr/>
        </p:nvSpPr>
        <p:spPr>
          <a:xfrm>
            <a:off x="1337997" y="4936573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等腰三角形 37"/>
          <p:cNvSpPr/>
          <p:nvPr/>
        </p:nvSpPr>
        <p:spPr>
          <a:xfrm rot="10800000">
            <a:off x="2658675" y="5071618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圓角矩形 213"/>
          <p:cNvSpPr/>
          <p:nvPr/>
        </p:nvSpPr>
        <p:spPr>
          <a:xfrm>
            <a:off x="4337335" y="492804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5" name="等腰三角形 37"/>
          <p:cNvSpPr/>
          <p:nvPr/>
        </p:nvSpPr>
        <p:spPr>
          <a:xfrm rot="10800000">
            <a:off x="5658013" y="506308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文字方塊 215"/>
          <p:cNvSpPr txBox="1"/>
          <p:nvPr/>
        </p:nvSpPr>
        <p:spPr>
          <a:xfrm>
            <a:off x="3415610" y="59492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smtClean="0"/>
              <a:t>連下</a:t>
            </a:r>
            <a:r>
              <a:rPr kumimoji="1" lang="zh-TW" altLang="en-US" sz="4000" dirty="0" smtClean="0"/>
              <a:t>一頁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22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7948" y="2996952"/>
            <a:ext cx="294454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76722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496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6182" y="34307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321915" y="343075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加購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5255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22390" y="305781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加購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35664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2" name="圓角矩形 11"/>
          <p:cNvSpPr/>
          <p:nvPr/>
        </p:nvSpPr>
        <p:spPr>
          <a:xfrm>
            <a:off x="170857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06692" y="33968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4362425" y="339689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分類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62900" y="3068960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分類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539715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474908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343697" y="33365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7399430" y="33365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敘述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677122" y="48099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399905" y="303106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敘述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8434157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5" name="圓角矩形 24"/>
          <p:cNvSpPr/>
          <p:nvPr/>
        </p:nvSpPr>
        <p:spPr>
          <a:xfrm>
            <a:off x="7786085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117286" y="2996952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1321915" y="4748240"/>
            <a:ext cx="1551362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等腰三角形 37"/>
          <p:cNvSpPr/>
          <p:nvPr/>
        </p:nvSpPr>
        <p:spPr>
          <a:xfrm rot="10800000">
            <a:off x="2644674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45719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334494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487286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4376061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525711" y="41296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414486" y="4129663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60923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40" name="圓角矩形 39"/>
          <p:cNvSpPr/>
          <p:nvPr/>
        </p:nvSpPr>
        <p:spPr>
          <a:xfrm>
            <a:off x="4357583" y="4748240"/>
            <a:ext cx="1556920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等腰三角形 37"/>
          <p:cNvSpPr/>
          <p:nvPr/>
        </p:nvSpPr>
        <p:spPr>
          <a:xfrm rot="10800000">
            <a:off x="5680342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7414092" y="4823284"/>
            <a:ext cx="1533926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39763" y="42706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5496" y="42705"/>
            <a:ext cx="3041226" cy="2954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82602" y="5548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1316361" y="5548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65000"/>
                  </a:schemeClr>
                </a:solidFill>
              </a:rPr>
              <a:t>上架時間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93554" y="1448852"/>
            <a:ext cx="120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修改後年月日：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316836" y="181950"/>
            <a:ext cx="24590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上架時間</a:t>
            </a:r>
          </a:p>
        </p:txBody>
      </p:sp>
      <p:sp>
        <p:nvSpPr>
          <p:cNvPr id="49" name="圓角矩形 48"/>
          <p:cNvSpPr/>
          <p:nvPr/>
        </p:nvSpPr>
        <p:spPr>
          <a:xfrm>
            <a:off x="2351088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1703016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16612" y="97881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修改前時間：</a:t>
            </a:r>
            <a:endParaRPr lang="zh-TW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1320499" y="97881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2017-12-14</a:t>
            </a:r>
            <a:r>
              <a:rPr lang="zh-TW" altLang="en-US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13:00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316215" y="1405340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等腰三角形 37"/>
          <p:cNvSpPr/>
          <p:nvPr/>
        </p:nvSpPr>
        <p:spPr>
          <a:xfrm rot="10800000">
            <a:off x="2636893" y="154038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144778" y="1897088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修改後時分：</a:t>
            </a:r>
            <a:endParaRPr lang="zh-TW" altLang="en-US" sz="1400" dirty="0"/>
          </a:p>
        </p:txBody>
      </p:sp>
      <p:sp>
        <p:nvSpPr>
          <p:cNvPr id="56" name="圓角矩形 55"/>
          <p:cNvSpPr/>
          <p:nvPr/>
        </p:nvSpPr>
        <p:spPr>
          <a:xfrm>
            <a:off x="1321230" y="184482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等腰三角形 37"/>
          <p:cNvSpPr/>
          <p:nvPr/>
        </p:nvSpPr>
        <p:spPr>
          <a:xfrm rot="10800000">
            <a:off x="2641908" y="197987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6112468" y="44997"/>
            <a:ext cx="2950026" cy="295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071240" y="44996"/>
            <a:ext cx="3041227" cy="295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3254074" y="55718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4309807" y="55718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照片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3447505" y="1805326"/>
            <a:ext cx="82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修改後：</a:t>
            </a:r>
            <a:endParaRPr lang="zh-TW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4309807" y="1785581"/>
            <a:ext cx="1538783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tx1"/>
                </a:solidFill>
              </a:rPr>
              <a:t>選擇檔案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10282" y="18424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照片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5344534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696462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6257871" y="5233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7313604" y="52332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小提示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6422426" y="1790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修改後：</a:t>
            </a:r>
            <a:endParaRPr lang="zh-TW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7293994" y="1790084"/>
            <a:ext cx="155839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14079" y="15038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小提示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8348331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3" name="圓角矩形 72"/>
          <p:cNvSpPr/>
          <p:nvPr/>
        </p:nvSpPr>
        <p:spPr>
          <a:xfrm>
            <a:off x="7700259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431383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4320158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405218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7293993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8082995" y="6093296"/>
            <a:ext cx="956719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回商店</a:t>
            </a:r>
          </a:p>
        </p:txBody>
      </p:sp>
    </p:spTree>
    <p:extLst>
      <p:ext uri="{BB962C8B-B14F-4D97-AF65-F5344CB8AC3E}">
        <p14:creationId xmlns:p14="http://schemas.microsoft.com/office/powerpoint/2010/main" val="77268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網站之商店之新增</a:t>
            </a:r>
            <a:r>
              <a:rPr lang="zh-TW" altLang="en-US" sz="2800" dirty="0"/>
              <a:t>商品</a:t>
            </a:r>
          </a:p>
        </p:txBody>
      </p:sp>
    </p:spTree>
    <p:extLst>
      <p:ext uri="{BB962C8B-B14F-4D97-AF65-F5344CB8AC3E}">
        <p14:creationId xmlns:p14="http://schemas.microsoft.com/office/powerpoint/2010/main" val="15109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新增商品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26443"/>
              </p:ext>
            </p:extLst>
          </p:nvPr>
        </p:nvGraphicFramePr>
        <p:xfrm>
          <a:off x="107504" y="1457832"/>
          <a:ext cx="8877120" cy="446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1" name="圓角矩形 40"/>
          <p:cNvSpPr/>
          <p:nvPr/>
        </p:nvSpPr>
        <p:spPr>
          <a:xfrm>
            <a:off x="8432222" y="2277833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8052864" y="970701"/>
            <a:ext cx="91162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單</a:t>
            </a:r>
            <a:r>
              <a:rPr lang="zh-TW" altLang="en-US" sz="1100" dirty="0" smtClean="0"/>
              <a:t>筆新增</a:t>
            </a:r>
            <a:endParaRPr lang="zh-TW" altLang="en-US" sz="1100" dirty="0"/>
          </a:p>
        </p:txBody>
      </p:sp>
      <p:sp>
        <p:nvSpPr>
          <p:cNvPr id="53" name="圓角矩形 52"/>
          <p:cNvSpPr/>
          <p:nvPr/>
        </p:nvSpPr>
        <p:spPr>
          <a:xfrm>
            <a:off x="4805901" y="2348880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4157141" y="23411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5" name="圓角矩形 54"/>
          <p:cNvSpPr/>
          <p:nvPr/>
        </p:nvSpPr>
        <p:spPr>
          <a:xfrm>
            <a:off x="3509069" y="23411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6" name="圓角矩形 55"/>
          <p:cNvSpPr/>
          <p:nvPr/>
        </p:nvSpPr>
        <p:spPr>
          <a:xfrm>
            <a:off x="2860997" y="23411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5489719" y="233511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</p:spTree>
    <p:extLst>
      <p:ext uri="{BB962C8B-B14F-4D97-AF65-F5344CB8AC3E}">
        <p14:creationId xmlns:p14="http://schemas.microsoft.com/office/powerpoint/2010/main" val="33078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網站之商店之協助消費者新增商品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8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協助</a:t>
            </a:r>
            <a:r>
              <a:rPr lang="zh-TW" altLang="en-US" sz="900" dirty="0">
                <a:solidFill>
                  <a:schemeClr val="tx1"/>
                </a:solidFill>
              </a:rPr>
              <a:t>消費者新增</a:t>
            </a:r>
            <a:r>
              <a:rPr lang="zh-TW" altLang="en-US" sz="900" dirty="0" smtClean="0">
                <a:solidFill>
                  <a:schemeClr val="tx1"/>
                </a:solidFill>
              </a:rPr>
              <a:t>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9512" y="802159"/>
            <a:ext cx="10310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消費者快搜：</a:t>
            </a:r>
            <a:endParaRPr lang="zh-TW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1210563" y="802159"/>
            <a:ext cx="189810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輸入電話、姓名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3275121" y="802158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79512" y="1196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會員個資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576427" y="163627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姓名</a:t>
            </a:r>
            <a:r>
              <a:rPr lang="zh-TW" altLang="en-US" sz="1200" dirty="0"/>
              <a:t>：</a:t>
            </a:r>
          </a:p>
        </p:txBody>
      </p:sp>
      <p:sp>
        <p:nvSpPr>
          <p:cNvPr id="36" name="矩形 35"/>
          <p:cNvSpPr/>
          <p:nvPr/>
        </p:nvSpPr>
        <p:spPr>
          <a:xfrm>
            <a:off x="1246686" y="1643964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鄒年寶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61580" y="162404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電話：</a:t>
            </a:r>
            <a:endParaRPr lang="zh-TW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3131840" y="1631735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0912345678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33788" y="1616347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信箱：</a:t>
            </a:r>
            <a:endParaRPr lang="zh-TW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5004048" y="1624041"/>
            <a:ext cx="172819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zxc@gmail.com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26076" y="1529175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生日：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7596336" y="1556792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6426" y="205028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註解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1246686" y="2057975"/>
            <a:ext cx="375736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人不錯，客氣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33865" y="207188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註冊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5804125" y="2079575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950004" y="2068318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紅利：</a:t>
            </a:r>
            <a:endParaRPr lang="zh-TW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7596336" y="2067067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66</a:t>
            </a:r>
            <a:endParaRPr lang="en-US" altLang="zh-TW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79512" y="257593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協助新增商品</a:t>
            </a:r>
            <a:endParaRPr lang="zh-TW" altLang="en-US" sz="1200" dirty="0"/>
          </a:p>
        </p:txBody>
      </p:sp>
      <p:sp>
        <p:nvSpPr>
          <p:cNvPr id="73" name="圓角矩形 72"/>
          <p:cNvSpPr/>
          <p:nvPr/>
        </p:nvSpPr>
        <p:spPr>
          <a:xfrm>
            <a:off x="7462262" y="6237312"/>
            <a:ext cx="1085656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4" name="圓角矩形 73"/>
          <p:cNvSpPr/>
          <p:nvPr/>
        </p:nvSpPr>
        <p:spPr>
          <a:xfrm>
            <a:off x="6017696" y="6237312"/>
            <a:ext cx="1085656" cy="25488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85221"/>
              </p:ext>
            </p:extLst>
          </p:nvPr>
        </p:nvGraphicFramePr>
        <p:xfrm>
          <a:off x="683568" y="3097768"/>
          <a:ext cx="784887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162"/>
                <a:gridCol w="1262684"/>
                <a:gridCol w="2130780"/>
                <a:gridCol w="1214123"/>
                <a:gridCol w="12141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商品編號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小項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紅利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價位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PD11111111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3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200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6" name="圓角矩形 45"/>
          <p:cNvSpPr/>
          <p:nvPr/>
        </p:nvSpPr>
        <p:spPr>
          <a:xfrm>
            <a:off x="7446784" y="2598047"/>
            <a:ext cx="1085656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新增商品</a:t>
            </a:r>
            <a:endParaRPr lang="zh-TW" altLang="en-US" sz="1100" dirty="0"/>
          </a:p>
        </p:txBody>
      </p:sp>
      <p:sp>
        <p:nvSpPr>
          <p:cNvPr id="47" name="圓角矩形 46"/>
          <p:cNvSpPr/>
          <p:nvPr/>
        </p:nvSpPr>
        <p:spPr>
          <a:xfrm>
            <a:off x="7665005" y="3502149"/>
            <a:ext cx="579403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969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網站之直播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1519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直播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2074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直播時間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預約觀看人數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092280" y="127145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7767258" y="1271451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092280" y="163418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7767258" y="163418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76972" y="455225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8423714" y="12714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開啟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8423714" y="1634182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關閉</a:t>
            </a: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直播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90582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4627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46482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80437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97152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887052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預估人數：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878345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>
                <a:solidFill>
                  <a:schemeClr val="tx1"/>
                </a:solidFill>
              </a:rPr>
              <a:t>交易</a:t>
            </a:r>
            <a:r>
              <a:rPr lang="zh-TW" altLang="en-US" sz="900" dirty="0" smtClean="0">
                <a:solidFill>
                  <a:schemeClr val="tx1"/>
                </a:solidFill>
              </a:rPr>
              <a:t>紀錄 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en-US" altLang="zh-TW" sz="900" dirty="0" smtClean="0">
                <a:solidFill>
                  <a:schemeClr val="tx1"/>
                </a:solidFill>
              </a:rPr>
              <a:t>ORDER-000001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-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132503131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87624" y="3021403"/>
            <a:ext cx="7539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訂單編號：</a:t>
            </a:r>
            <a:endParaRPr lang="zh-TW" altLang="en-US" sz="105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471525" y="350100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商品：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149896" y="5589240"/>
            <a:ext cx="200747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857842" y="1700808"/>
            <a:ext cx="365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ORDER-000001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132503131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779912" y="3017556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會員</a:t>
            </a:r>
            <a:r>
              <a:rPr lang="zh-TW" altLang="en-US" sz="1050" dirty="0" smtClean="0"/>
              <a:t>編號</a:t>
            </a:r>
            <a:r>
              <a:rPr lang="zh-TW" altLang="en-US" sz="1050" dirty="0"/>
              <a:t>：</a:t>
            </a:r>
            <a:endParaRPr lang="en-US" altLang="zh-TW" sz="1050" dirty="0" smtClean="0"/>
          </a:p>
        </p:txBody>
      </p:sp>
      <p:sp>
        <p:nvSpPr>
          <p:cNvPr id="38" name="文字方塊 37"/>
          <p:cNvSpPr txBox="1"/>
          <p:nvPr/>
        </p:nvSpPr>
        <p:spPr>
          <a:xfrm>
            <a:off x="4567571" y="3008849"/>
            <a:ext cx="1372581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132503131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075634" y="3013709"/>
            <a:ext cx="163227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ORDER-000001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160" y="3031068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商品</a:t>
            </a:r>
            <a:r>
              <a:rPr lang="zh-TW" altLang="en-US" sz="1050" dirty="0" smtClean="0"/>
              <a:t>狀態</a:t>
            </a:r>
            <a:r>
              <a:rPr lang="zh-TW" altLang="en-US" sz="1050" dirty="0" smtClean="0"/>
              <a:t>：</a:t>
            </a:r>
            <a:endParaRPr lang="en-US" altLang="zh-TW" sz="105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1223208" y="2458090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訂購</a:t>
            </a:r>
            <a:r>
              <a:rPr lang="zh-TW" altLang="en-US" sz="1050" dirty="0" smtClean="0"/>
              <a:t>時間：</a:t>
            </a:r>
            <a:endParaRPr lang="en-US" altLang="zh-TW" sz="1050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2075634" y="2441342"/>
            <a:ext cx="163227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2017-12-22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13.25.123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79912" y="2446065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抵達</a:t>
            </a:r>
            <a:r>
              <a:rPr lang="zh-TW" altLang="en-US" sz="1050" dirty="0" smtClean="0"/>
              <a:t>時間：</a:t>
            </a:r>
            <a:endParaRPr lang="en-US" altLang="zh-TW" sz="1050" dirty="0" smtClean="0"/>
          </a:p>
        </p:txBody>
      </p:sp>
      <p:sp>
        <p:nvSpPr>
          <p:cNvPr id="36" name="文字方塊 35"/>
          <p:cNvSpPr txBox="1"/>
          <p:nvPr/>
        </p:nvSpPr>
        <p:spPr>
          <a:xfrm>
            <a:off x="4567573" y="2420888"/>
            <a:ext cx="137258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2017-12-21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13:00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845718" y="2996952"/>
            <a:ext cx="1383663" cy="27097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bg1"/>
                </a:solidFill>
              </a:rPr>
              <a:t>未出貨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67283"/>
              </p:ext>
            </p:extLst>
          </p:nvPr>
        </p:nvGraphicFramePr>
        <p:xfrm>
          <a:off x="2056766" y="376652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商品編號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名稱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PD31221321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花瓶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PD556511112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葉子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PD998979</a:t>
                      </a:r>
                      <a:endParaRPr lang="zh-TW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乾燥花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6012160" y="2455004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交易</a:t>
            </a:r>
            <a:r>
              <a:rPr lang="zh-TW" altLang="en-US" sz="1050" dirty="0" smtClean="0"/>
              <a:t>狀態</a:t>
            </a:r>
            <a:r>
              <a:rPr lang="zh-TW" altLang="en-US" sz="1050" dirty="0" smtClean="0"/>
              <a:t>：</a:t>
            </a:r>
            <a:endParaRPr lang="en-US" altLang="zh-TW" sz="1050" dirty="0" smtClean="0"/>
          </a:p>
        </p:txBody>
      </p:sp>
      <p:sp>
        <p:nvSpPr>
          <p:cNvPr id="25" name="圓角矩形 24"/>
          <p:cNvSpPr/>
          <p:nvPr/>
        </p:nvSpPr>
        <p:spPr>
          <a:xfrm>
            <a:off x="6845718" y="2420888"/>
            <a:ext cx="1383663" cy="27097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bg1"/>
                </a:solidFill>
              </a:rPr>
              <a:t>交易完成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網站之交易紀錄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35106"/>
              </p:ext>
            </p:extLst>
          </p:nvPr>
        </p:nvGraphicFramePr>
        <p:xfrm>
          <a:off x="251520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574"/>
                <a:gridCol w="864096"/>
                <a:gridCol w="880059"/>
                <a:gridCol w="1064157"/>
                <a:gridCol w="1160736"/>
                <a:gridCol w="865236"/>
                <a:gridCol w="865236"/>
                <a:gridCol w="18613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商品狀態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已出貨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2017-12-22</a:t>
                      </a:r>
                      <a:endParaRPr lang="zh-TW" altLang="en-US" sz="1000" smtClean="0"/>
                    </a:p>
                    <a:p>
                      <a:pPr algn="ctr"/>
                      <a:r>
                        <a:rPr lang="en-US" altLang="zh-TW" sz="100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  <a:endParaRPr lang="zh-TW" alt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未出貨</a:t>
                      </a:r>
                      <a:endParaRPr lang="zh-TW" alt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2017-12-22</a:t>
                      </a:r>
                      <a:endParaRPr lang="zh-TW" altLang="en-US" sz="100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  <a:endParaRPr lang="zh-TW" altLang="en-US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  <a:endParaRPr lang="zh-TW" altLang="en-US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2017-12-22</a:t>
                      </a:r>
                      <a:endParaRPr lang="zh-TW" altLang="en-US" sz="100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  <a:endParaRPr lang="zh-TW" altLang="en-US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4050270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508104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未</a:t>
            </a:r>
            <a:r>
              <a:rPr lang="zh-TW" altLang="en-US" sz="900" dirty="0" smtClean="0">
                <a:solidFill>
                  <a:schemeClr val="bg1"/>
                </a:solidFill>
              </a:rPr>
              <a:t>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172400" y="2204864"/>
            <a:ext cx="657562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2643821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恢復全部顯示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7343912" y="2204864"/>
            <a:ext cx="684472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8172400" y="2579955"/>
            <a:ext cx="657562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7343912" y="2579955"/>
            <a:ext cx="684472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2387774" y="2204864"/>
            <a:ext cx="60005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2387774" y="2589466"/>
            <a:ext cx="60005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2387774" y="2974069"/>
            <a:ext cx="60005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綠寵物首頁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6365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點擊率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7236296" y="836712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6261"/>
              </p:ext>
            </p:extLst>
          </p:nvPr>
        </p:nvGraphicFramePr>
        <p:xfrm>
          <a:off x="7374714" y="836711"/>
          <a:ext cx="1678670" cy="24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335"/>
                <a:gridCol w="839335"/>
              </a:tblGrid>
              <a:tr h="40546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總量表</a:t>
                      </a:r>
                      <a:endParaRPr lang="zh-TW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用戶量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下載量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粉絲團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部落格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購物車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44235"/>
              </p:ext>
            </p:extLst>
          </p:nvPr>
        </p:nvGraphicFramePr>
        <p:xfrm>
          <a:off x="251520" y="908720"/>
          <a:ext cx="6768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/>
                <a:gridCol w="1128125"/>
                <a:gridCol w="1128125"/>
                <a:gridCol w="1128125"/>
                <a:gridCol w="1128125"/>
                <a:gridCol w="1128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性別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粉絲團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部落格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購物車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註冊時間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男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高宇森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女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72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37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2016-12-44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綠寵物之通知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7444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2892"/>
              </p:ext>
            </p:extLst>
          </p:nvPr>
        </p:nvGraphicFramePr>
        <p:xfrm>
          <a:off x="179513" y="836712"/>
          <a:ext cx="885698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877"/>
                <a:gridCol w="1079362"/>
                <a:gridCol w="1439149"/>
                <a:gridCol w="2428565"/>
                <a:gridCol w="18200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性別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寵物類型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電話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569430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244408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569430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244408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82261" y="39560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手機：</a:t>
            </a:r>
            <a:endParaRPr lang="zh-TW" altLang="en-US" sz="105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112330" y="3948388"/>
            <a:ext cx="133999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80112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154027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763688" y="3944076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2566030" y="3933056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4678936" y="4041066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53869" y="4361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2" name="圓角矩形 41"/>
          <p:cNvSpPr/>
          <p:nvPr/>
        </p:nvSpPr>
        <p:spPr>
          <a:xfrm>
            <a:off x="2566030" y="4350392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等腰三角形 43"/>
          <p:cNvSpPr/>
          <p:nvPr/>
        </p:nvSpPr>
        <p:spPr>
          <a:xfrm rot="10800000">
            <a:off x="1619671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5977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綠寵物之部落格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397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 </a:t>
            </a:r>
            <a:r>
              <a:rPr lang="zh-TW" altLang="en-US" sz="900" dirty="0" smtClean="0">
                <a:solidFill>
                  <a:schemeClr val="tx1"/>
                </a:solidFill>
              </a:rPr>
              <a:t>部落格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4264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喜愛人數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414908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24653" y="437401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398568" y="4366324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200917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774832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259632" y="4362012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0" name="圓角矩形 29"/>
          <p:cNvSpPr/>
          <p:nvPr/>
        </p:nvSpPr>
        <p:spPr>
          <a:xfrm>
            <a:off x="2052874" y="4350992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等腰三角形 35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部落格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1956120" y="2881789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98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數據中心</a:t>
            </a:r>
          </a:p>
        </p:txBody>
      </p:sp>
    </p:spTree>
    <p:extLst>
      <p:ext uri="{BB962C8B-B14F-4D97-AF65-F5344CB8AC3E}">
        <p14:creationId xmlns:p14="http://schemas.microsoft.com/office/powerpoint/2010/main" val="32229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綠寵物之固定群組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8637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74802"/>
              </p:ext>
            </p:extLst>
          </p:nvPr>
        </p:nvGraphicFramePr>
        <p:xfrm>
          <a:off x="90612" y="836712"/>
          <a:ext cx="8962771" cy="185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1368152"/>
                <a:gridCol w="2520280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固定發送時間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群組成員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連結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01-11:</a:t>
                      </a:r>
                      <a:r>
                        <a:rPr lang="en-US" altLang="zh-TW" sz="1200" baseline="0" dirty="0" smtClean="0"/>
                        <a:t>13:30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2.14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情人節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男性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女性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12-21</a:t>
                      </a:r>
                      <a:r>
                        <a:rPr lang="en-US" altLang="zh-TW" sz="1200" baseline="0" dirty="0" smtClean="0"/>
                        <a:t>:18:10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秋天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夏天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41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212976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59632" y="373819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33547" y="373050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563888" y="3734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4137803" y="371703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2356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23770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561940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5611713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558529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558529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457725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00534" y="5619407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4788024" y="5615662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2017-12-31:13:30</a:t>
            </a:r>
            <a:endParaRPr lang="zh-TW" altLang="en-US" sz="11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33970" y="374431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107884" y="3734352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41" name="等腰三角形 40"/>
          <p:cNvSpPr/>
          <p:nvPr/>
        </p:nvSpPr>
        <p:spPr>
          <a:xfrm rot="10800000">
            <a:off x="1475655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7713453" y="3817264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178563" y="273008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1752478" y="272239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3482819" y="27259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0" name="圓角矩形 69"/>
          <p:cNvSpPr/>
          <p:nvPr/>
        </p:nvSpPr>
        <p:spPr>
          <a:xfrm>
            <a:off x="4056734" y="270892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178563" y="322756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5903" y="322959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178563" y="461129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752477" y="4603601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752477" y="356914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19465" y="461129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706955" y="4607550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01-11:13:30</a:t>
            </a:r>
            <a:endParaRPr lang="zh-TW" altLang="en-US" sz="11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5452901" y="27362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026815" y="2726240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82" name="等腰三角形 81"/>
          <p:cNvSpPr/>
          <p:nvPr/>
        </p:nvSpPr>
        <p:spPr>
          <a:xfrm rot="10800000">
            <a:off x="7632384" y="2809152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6689948" y="4553089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894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綠寵物之姓名與類型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940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25630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名稱與類型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4499992" y="806840"/>
            <a:ext cx="0" cy="576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18864"/>
              </p:ext>
            </p:extLst>
          </p:nvPr>
        </p:nvGraphicFramePr>
        <p:xfrm>
          <a:off x="323528" y="836712"/>
          <a:ext cx="3960440" cy="2357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220"/>
                <a:gridCol w="1980220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寵物名稱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AAAAAA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2419902" y="1283559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419902" y="1728881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3375988" y="1728880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33163" y="777920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dirty="0" smtClean="0"/>
              <a:t>選擇寵物名稱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6469493" y="806460"/>
            <a:ext cx="2062947" cy="3122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8244408" y="908577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4761818" y="1209968"/>
            <a:ext cx="4054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77660"/>
              </p:ext>
            </p:extLst>
          </p:nvPr>
        </p:nvGraphicFramePr>
        <p:xfrm>
          <a:off x="4761816" y="1306890"/>
          <a:ext cx="4126114" cy="2266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057"/>
                <a:gridCol w="2063057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寵物類型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BBBBB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" name="圓角矩形 47"/>
          <p:cNvSpPr/>
          <p:nvPr/>
        </p:nvSpPr>
        <p:spPr>
          <a:xfrm>
            <a:off x="6895912" y="1701581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6911112" y="2102627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7867198" y="2112906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凱特圖庫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1854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>
                <a:solidFill>
                  <a:schemeClr val="tx1"/>
                </a:solidFill>
              </a:rPr>
              <a:t>網站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凱</a:t>
            </a:r>
            <a:r>
              <a:rPr lang="zh-TW" altLang="en-US" sz="900" dirty="0">
                <a:solidFill>
                  <a:schemeClr val="tx1"/>
                </a:solidFill>
              </a:rPr>
              <a:t>特圖庫</a:t>
            </a:r>
            <a:endParaRPr lang="en-US" altLang="zh-TW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614" y="980728"/>
            <a:ext cx="8962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凱特圖庫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33202"/>
              </p:ext>
            </p:extLst>
          </p:nvPr>
        </p:nvGraphicFramePr>
        <p:xfrm>
          <a:off x="90615" y="2147270"/>
          <a:ext cx="8962769" cy="3014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144"/>
                <a:gridCol w="1287837"/>
                <a:gridCol w="1766246"/>
                <a:gridCol w="1766246"/>
                <a:gridCol w="2016224"/>
                <a:gridCol w="864096"/>
                <a:gridCol w="808976"/>
              </a:tblGrid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排序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標題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照片類型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照片位置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時間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功能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1130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25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封面照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/</a:t>
                      </a:r>
                      <a:r>
                        <a:rPr lang="en-US" altLang="zh-TW" sz="1200" dirty="0" err="1" smtClean="0"/>
                        <a:t>abc</a:t>
                      </a:r>
                      <a:r>
                        <a:rPr lang="en-US" altLang="zh-TW" sz="1200" dirty="0" smtClean="0"/>
                        <a:t>/123.jpg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2017-12-12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13:15.123</a:t>
                      </a:r>
                      <a:endParaRPr lang="zh-TW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一般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圓角矩形 27"/>
          <p:cNvSpPr/>
          <p:nvPr/>
        </p:nvSpPr>
        <p:spPr>
          <a:xfrm>
            <a:off x="1331640" y="1743211"/>
            <a:ext cx="864096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>
                <a:solidFill>
                  <a:schemeClr val="bg1"/>
                </a:solidFill>
              </a:rPr>
              <a:t>單筆</a:t>
            </a:r>
            <a:r>
              <a:rPr lang="zh-TW" altLang="en-US" sz="1050" dirty="0" smtClean="0">
                <a:solidFill>
                  <a:schemeClr val="bg1"/>
                </a:solidFill>
              </a:rPr>
              <a:t>新增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57798" y="1727230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標題特搜：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6366467" y="1727230"/>
            <a:ext cx="18779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輸入標題、照片類型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8338857" y="1727229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35" name="圓角矩形 34"/>
          <p:cNvSpPr/>
          <p:nvPr/>
        </p:nvSpPr>
        <p:spPr>
          <a:xfrm>
            <a:off x="90614" y="1743211"/>
            <a:ext cx="1097010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匯出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48" y="2564904"/>
            <a:ext cx="1879290" cy="998000"/>
          </a:xfrm>
          <a:prstGeom prst="rect">
            <a:avLst/>
          </a:prstGeom>
        </p:spPr>
      </p:pic>
      <p:sp>
        <p:nvSpPr>
          <p:cNvPr id="52" name="圓角矩形 51"/>
          <p:cNvSpPr/>
          <p:nvPr/>
        </p:nvSpPr>
        <p:spPr>
          <a:xfrm>
            <a:off x="8338857" y="2708920"/>
            <a:ext cx="603038" cy="2548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</a:rPr>
              <a:t>修改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338857" y="3116209"/>
            <a:ext cx="603038" cy="25488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</a:rPr>
              <a:t>清除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數據中心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23728" y="8773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網站人數</a:t>
            </a:r>
            <a:r>
              <a:rPr lang="zh-TW" altLang="en-US" sz="1400" dirty="0"/>
              <a:t>：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206076" y="881404"/>
            <a:ext cx="429820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天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3779912" y="881404"/>
            <a:ext cx="504056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小時</a:t>
            </a:r>
            <a:endParaRPr lang="zh-TW" altLang="en-US" sz="11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772858" y="875811"/>
            <a:ext cx="231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男女比例：男 </a:t>
            </a:r>
            <a:r>
              <a:rPr lang="en-US" altLang="zh-TW" sz="1400" dirty="0" smtClean="0"/>
              <a:t>50%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|</a:t>
            </a:r>
            <a:r>
              <a:rPr lang="zh-TW" altLang="en-US" sz="1400" dirty="0" smtClean="0"/>
              <a:t> 女</a:t>
            </a:r>
            <a:r>
              <a:rPr lang="en-US" altLang="zh-TW" sz="1400" dirty="0" smtClean="0"/>
              <a:t>:50%</a:t>
            </a:r>
            <a:endParaRPr lang="zh-TW" altLang="en-US" sz="1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572000" y="872716"/>
            <a:ext cx="0" cy="32403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65316" y="15370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管理者資料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7" name="直線接點 56"/>
          <p:cNvCxnSpPr/>
          <p:nvPr/>
        </p:nvCxnSpPr>
        <p:spPr>
          <a:xfrm flipH="1">
            <a:off x="332626" y="141277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043608" y="1889732"/>
            <a:ext cx="995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信箱</a:t>
            </a:r>
            <a:r>
              <a:rPr lang="zh-TW" altLang="en-US" sz="1100" dirty="0"/>
              <a:t>：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5259572" y="1883538"/>
            <a:ext cx="1190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剩餘簡訊數量：</a:t>
            </a:r>
            <a:endParaRPr lang="zh-TW" altLang="en-US" sz="1100" dirty="0"/>
          </a:p>
        </p:txBody>
      </p:sp>
      <p:sp>
        <p:nvSpPr>
          <p:cNvPr id="67" name="矩形 66"/>
          <p:cNvSpPr/>
          <p:nvPr/>
        </p:nvSpPr>
        <p:spPr>
          <a:xfrm>
            <a:off x="2030456" y="1889732"/>
            <a:ext cx="135164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6425401" y="1871246"/>
            <a:ext cx="125786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3454600" y="1890084"/>
            <a:ext cx="547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手機：</a:t>
            </a:r>
            <a:endParaRPr lang="zh-TW" altLang="en-US" sz="1100" dirty="0"/>
          </a:p>
        </p:txBody>
      </p:sp>
      <p:sp>
        <p:nvSpPr>
          <p:cNvPr id="73" name="矩形 72"/>
          <p:cNvSpPr/>
          <p:nvPr/>
        </p:nvSpPr>
        <p:spPr>
          <a:xfrm>
            <a:off x="4007449" y="1890084"/>
            <a:ext cx="1146462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接點 76"/>
          <p:cNvCxnSpPr/>
          <p:nvPr/>
        </p:nvCxnSpPr>
        <p:spPr>
          <a:xfrm flipH="1">
            <a:off x="332626" y="285293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465316" y="30492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6948264" y="3051835"/>
            <a:ext cx="936104" cy="30515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匯入 </a:t>
            </a:r>
            <a:r>
              <a:rPr lang="en-US" altLang="zh-TW" sz="1100" dirty="0" smtClean="0">
                <a:solidFill>
                  <a:schemeClr val="bg1"/>
                </a:solidFill>
              </a:rPr>
              <a:t>Excel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57579"/>
              </p:ext>
            </p:extLst>
          </p:nvPr>
        </p:nvGraphicFramePr>
        <p:xfrm>
          <a:off x="332626" y="3585552"/>
          <a:ext cx="857024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974"/>
                <a:gridCol w="936104"/>
                <a:gridCol w="720080"/>
                <a:gridCol w="1224136"/>
                <a:gridCol w="936104"/>
                <a:gridCol w="1224136"/>
                <a:gridCol w="1440160"/>
                <a:gridCol w="1450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電話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密碼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信箱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生日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註解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功能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0123456789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3213131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123@gmail.com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2017-10-31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人不錯</a:t>
                      </a:r>
                      <a:r>
                        <a:rPr lang="en-US" altLang="zh-TW" sz="1100" dirty="0" smtClean="0"/>
                        <a:t>,</a:t>
                      </a:r>
                      <a:r>
                        <a:rPr lang="zh-TW" altLang="en-US" sz="1100" dirty="0" smtClean="0"/>
                        <a:t>很好</a:t>
                      </a:r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2017-11-10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2" name="圓角矩形 91"/>
          <p:cNvSpPr/>
          <p:nvPr/>
        </p:nvSpPr>
        <p:spPr>
          <a:xfrm>
            <a:off x="8275241" y="4005064"/>
            <a:ext cx="552370" cy="216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7524327" y="4005064"/>
            <a:ext cx="594207" cy="21620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刪除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007835" y="3068960"/>
            <a:ext cx="55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特搜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33" name="矩形 32"/>
          <p:cNvSpPr/>
          <p:nvPr/>
        </p:nvSpPr>
        <p:spPr>
          <a:xfrm>
            <a:off x="4613460" y="3068960"/>
            <a:ext cx="146032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輸入姓名、電話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217796" y="3046219"/>
            <a:ext cx="576064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查詢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289804" y="2349687"/>
            <a:ext cx="1162516" cy="305157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修改資料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7629525" y="2349687"/>
            <a:ext cx="1190945" cy="305157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修改密碼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028385" y="3046219"/>
            <a:ext cx="859546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單</a:t>
            </a:r>
            <a:r>
              <a:rPr lang="zh-TW" altLang="en-US" sz="1100" dirty="0" smtClean="0"/>
              <a:t>筆新增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333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網站之客戶聲音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23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客戶聲音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64453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21" name="圓角矩形 20"/>
          <p:cNvSpPr/>
          <p:nvPr/>
        </p:nvSpPr>
        <p:spPr>
          <a:xfrm>
            <a:off x="1600557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1520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3616781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57" name="圓角矩形 56"/>
          <p:cNvSpPr/>
          <p:nvPr/>
        </p:nvSpPr>
        <p:spPr>
          <a:xfrm>
            <a:off x="4552885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03848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6636568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7572672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23635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664453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3" name="圓角矩形 62"/>
          <p:cNvSpPr/>
          <p:nvPr/>
        </p:nvSpPr>
        <p:spPr>
          <a:xfrm>
            <a:off x="1600557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1520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616781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5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552885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03848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6636568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6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9" name="圓角矩形 68"/>
          <p:cNvSpPr/>
          <p:nvPr/>
        </p:nvSpPr>
        <p:spPr>
          <a:xfrm>
            <a:off x="7572672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23635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64453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7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2" name="圓角矩形 71"/>
          <p:cNvSpPr/>
          <p:nvPr/>
        </p:nvSpPr>
        <p:spPr>
          <a:xfrm>
            <a:off x="1600557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51520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3616781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8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5" name="圓角矩形 74"/>
          <p:cNvSpPr/>
          <p:nvPr/>
        </p:nvSpPr>
        <p:spPr>
          <a:xfrm>
            <a:off x="4552885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203848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636568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9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8" name="圓角矩形 77"/>
          <p:cNvSpPr/>
          <p:nvPr/>
        </p:nvSpPr>
        <p:spPr>
          <a:xfrm>
            <a:off x="7572672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23635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網站之輪播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幻燈片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輪播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幻燈片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5656" y="325668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1" name="圓角矩形 10"/>
          <p:cNvSpPr/>
          <p:nvPr/>
        </p:nvSpPr>
        <p:spPr>
          <a:xfrm>
            <a:off x="2123728" y="323939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82176" y="325970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3" name="圓角矩形 12"/>
          <p:cNvSpPr/>
          <p:nvPr/>
        </p:nvSpPr>
        <p:spPr>
          <a:xfrm>
            <a:off x="7030248" y="324242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6" name="圓角矩形 15"/>
          <p:cNvSpPr/>
          <p:nvPr/>
        </p:nvSpPr>
        <p:spPr>
          <a:xfrm>
            <a:off x="2123728" y="60304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8217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7030248" y="6045364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81372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827584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281372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2429</Words>
  <Application>Microsoft Office PowerPoint</Application>
  <PresentationFormat>如螢幕大小 (4:3)</PresentationFormat>
  <Paragraphs>1416</Paragraphs>
  <Slides>46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4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Nian</dc:creator>
  <cp:lastModifiedBy>Nian</cp:lastModifiedBy>
  <cp:revision>177</cp:revision>
  <dcterms:created xsi:type="dcterms:W3CDTF">2018-02-27T04:43:59Z</dcterms:created>
  <dcterms:modified xsi:type="dcterms:W3CDTF">2018-03-08T14:26:48Z</dcterms:modified>
</cp:coreProperties>
</file>