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313" r:id="rId3"/>
    <p:sldId id="309" r:id="rId4"/>
    <p:sldId id="280" r:id="rId5"/>
    <p:sldId id="281" r:id="rId6"/>
    <p:sldId id="260" r:id="rId7"/>
    <p:sldId id="285" r:id="rId8"/>
    <p:sldId id="283" r:id="rId9"/>
    <p:sldId id="286" r:id="rId10"/>
    <p:sldId id="284" r:id="rId11"/>
    <p:sldId id="289" r:id="rId12"/>
    <p:sldId id="290" r:id="rId13"/>
    <p:sldId id="261" r:id="rId14"/>
    <p:sldId id="294" r:id="rId15"/>
    <p:sldId id="295" r:id="rId16"/>
    <p:sldId id="262" r:id="rId17"/>
    <p:sldId id="291" r:id="rId18"/>
    <p:sldId id="292" r:id="rId19"/>
    <p:sldId id="263" r:id="rId20"/>
    <p:sldId id="300" r:id="rId21"/>
    <p:sldId id="303" r:id="rId22"/>
    <p:sldId id="306" r:id="rId23"/>
    <p:sldId id="297" r:id="rId24"/>
    <p:sldId id="315" r:id="rId25"/>
    <p:sldId id="316" r:id="rId26"/>
    <p:sldId id="317" r:id="rId27"/>
    <p:sldId id="314" r:id="rId28"/>
    <p:sldId id="301" r:id="rId29"/>
    <p:sldId id="307" r:id="rId30"/>
    <p:sldId id="312" r:id="rId31"/>
    <p:sldId id="282" r:id="rId32"/>
    <p:sldId id="287" r:id="rId33"/>
    <p:sldId id="288" r:id="rId34"/>
    <p:sldId id="264" r:id="rId35"/>
    <p:sldId id="293" r:id="rId36"/>
    <p:sldId id="266" r:id="rId37"/>
    <p:sldId id="267" r:id="rId38"/>
    <p:sldId id="277" r:id="rId39"/>
    <p:sldId id="273" r:id="rId40"/>
    <p:sldId id="274" r:id="rId41"/>
    <p:sldId id="269" r:id="rId42"/>
    <p:sldId id="275" r:id="rId43"/>
    <p:sldId id="276" r:id="rId44"/>
    <p:sldId id="270" r:id="rId45"/>
    <p:sldId id="278" r:id="rId46"/>
    <p:sldId id="279" r:id="rId47"/>
    <p:sldId id="271" r:id="rId48"/>
    <p:sldId id="272" r:id="rId49"/>
    <p:sldId id="310" r:id="rId50"/>
    <p:sldId id="311" r:id="rId5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5" autoAdjust="0"/>
    <p:restoredTop sz="94671"/>
  </p:normalViewPr>
  <p:slideViewPr>
    <p:cSldViewPr>
      <p:cViewPr>
        <p:scale>
          <a:sx n="100" d="100"/>
          <a:sy n="100" d="100"/>
        </p:scale>
        <p:origin x="-1968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E2CB3-FB49-4A01-81E1-3659A5B32BCB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A7C2D-109B-4F4B-8092-93D7DAC1D7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443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A7C2D-109B-4F4B-8092-93D7DAC1D7D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007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A7C2D-109B-4F4B-8092-93D7DAC1D7D7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00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1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34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48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37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76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96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00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43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6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7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0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01BD-E351-4F5F-8165-26DB1071D336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19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1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網站首頁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579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網站之文章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5164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文章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376772"/>
              </p:ext>
            </p:extLst>
          </p:nvPr>
        </p:nvGraphicFramePr>
        <p:xfrm>
          <a:off x="90612" y="836712"/>
          <a:ext cx="896277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8332"/>
                <a:gridCol w="1658446"/>
                <a:gridCol w="2798628"/>
                <a:gridCol w="20973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時間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標題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觀看人數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功能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VVVV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1" name="直線接點 20"/>
          <p:cNvCxnSpPr/>
          <p:nvPr/>
        </p:nvCxnSpPr>
        <p:spPr>
          <a:xfrm>
            <a:off x="289798" y="378904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7425414" y="12660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8100392" y="1266069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4" name="圓角矩形 23"/>
          <p:cNvSpPr/>
          <p:nvPr/>
        </p:nvSpPr>
        <p:spPr>
          <a:xfrm>
            <a:off x="7425414" y="1628800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8100392" y="1628800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666829" y="402458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圓角矩形 28"/>
          <p:cNvSpPr/>
          <p:nvPr/>
        </p:nvSpPr>
        <p:spPr>
          <a:xfrm>
            <a:off x="6240744" y="4007523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259632" y="455022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4" name="圓角矩形 33"/>
          <p:cNvSpPr/>
          <p:nvPr/>
        </p:nvSpPr>
        <p:spPr>
          <a:xfrm>
            <a:off x="6777342" y="5805264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5" name="圓角矩形 34"/>
          <p:cNvSpPr/>
          <p:nvPr/>
        </p:nvSpPr>
        <p:spPr>
          <a:xfrm>
            <a:off x="7452320" y="5805264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1833546" y="4891807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140586" y="4016084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2652747" y="4005064"/>
            <a:ext cx="2366010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等腰三角形 46"/>
          <p:cNvSpPr/>
          <p:nvPr/>
        </p:nvSpPr>
        <p:spPr>
          <a:xfrm rot="10800000">
            <a:off x="1475657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4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文章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153779" y="276912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704240" y="2760413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84168" y="276399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658083" y="2746940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3778" y="332609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727693" y="3667671"/>
            <a:ext cx="6152861" cy="1446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</p:txBody>
      </p:sp>
      <p:sp>
        <p:nvSpPr>
          <p:cNvPr id="34" name="圓角矩形 33"/>
          <p:cNvSpPr/>
          <p:nvPr/>
        </p:nvSpPr>
        <p:spPr>
          <a:xfrm>
            <a:off x="6668978" y="5308516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2" name="矩形 1"/>
          <p:cNvSpPr/>
          <p:nvPr/>
        </p:nvSpPr>
        <p:spPr>
          <a:xfrm>
            <a:off x="2943610" y="1916832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594426" y="2750344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觀看</a:t>
            </a:r>
            <a:r>
              <a:rPr lang="zh-TW" altLang="en-US" sz="1050" dirty="0" smtClean="0"/>
              <a:t>人數</a:t>
            </a:r>
            <a:r>
              <a:rPr lang="en-US" altLang="zh-TW" sz="1050" dirty="0" smtClean="0"/>
              <a:t>:</a:t>
            </a:r>
            <a:endParaRPr lang="zh-TW" altLang="en-US" sz="105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427985" y="2741637"/>
            <a:ext cx="136680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333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6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網站之課程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42120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課程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160817"/>
              </p:ext>
            </p:extLst>
          </p:nvPr>
        </p:nvGraphicFramePr>
        <p:xfrm>
          <a:off x="90612" y="836712"/>
          <a:ext cx="8962772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970"/>
                <a:gridCol w="1753374"/>
                <a:gridCol w="1753374"/>
                <a:gridCol w="1527830"/>
                <a:gridCol w="936104"/>
                <a:gridCol w="648072"/>
                <a:gridCol w="14570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時間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標題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/>
                        <a:t>課程檔期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/>
                        <a:t>觀看人數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截止日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價位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功能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2017-01-11</a:t>
                      </a:r>
                      <a:endParaRPr lang="zh-TW" altLang="en-US" sz="1000" baseline="0" dirty="0" smtClean="0"/>
                    </a:p>
                    <a:p>
                      <a:pPr algn="ctr"/>
                      <a:r>
                        <a:rPr lang="en-US" altLang="zh-TW" sz="1000" baseline="0" dirty="0" smtClean="0"/>
                        <a:t>13:25.315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321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2017-12-12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3000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2015-12-21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aseline="0" dirty="0" smtClean="0"/>
                        <a:t>18:11.644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VVVV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1123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3000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...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...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1" name="直線接點 20"/>
          <p:cNvCxnSpPr/>
          <p:nvPr/>
        </p:nvCxnSpPr>
        <p:spPr>
          <a:xfrm>
            <a:off x="289798" y="3284984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7713446" y="12660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8388424" y="1266069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4" name="圓角矩形 23"/>
          <p:cNvSpPr/>
          <p:nvPr/>
        </p:nvSpPr>
        <p:spPr>
          <a:xfrm>
            <a:off x="7713446" y="1652907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8388424" y="1652907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6096051" y="371949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圓角矩形 28"/>
          <p:cNvSpPr/>
          <p:nvPr/>
        </p:nvSpPr>
        <p:spPr>
          <a:xfrm>
            <a:off x="6738645" y="3689208"/>
            <a:ext cx="1577771" cy="31585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189773" y="4622234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4" name="圓角矩形 33"/>
          <p:cNvSpPr/>
          <p:nvPr/>
        </p:nvSpPr>
        <p:spPr>
          <a:xfrm>
            <a:off x="6849350" y="5661248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5" name="圓角矩形 34"/>
          <p:cNvSpPr/>
          <p:nvPr/>
        </p:nvSpPr>
        <p:spPr>
          <a:xfrm>
            <a:off x="7524328" y="5661248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1761539" y="4622234"/>
            <a:ext cx="6554877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194029" y="372805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1778197" y="3719490"/>
            <a:ext cx="1425651" cy="27097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等腰三角形 46"/>
          <p:cNvSpPr/>
          <p:nvPr/>
        </p:nvSpPr>
        <p:spPr>
          <a:xfrm rot="10800000">
            <a:off x="683569" y="980728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2843808" y="1257954"/>
            <a:ext cx="1588207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顯示檔期</a:t>
            </a:r>
            <a:endParaRPr lang="zh-TW" altLang="en-US" sz="1100" dirty="0"/>
          </a:p>
        </p:txBody>
      </p:sp>
      <p:sp>
        <p:nvSpPr>
          <p:cNvPr id="27" name="圓角矩形 26"/>
          <p:cNvSpPr/>
          <p:nvPr/>
        </p:nvSpPr>
        <p:spPr>
          <a:xfrm>
            <a:off x="2843808" y="1652907"/>
            <a:ext cx="1588207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顯示檔期</a:t>
            </a:r>
            <a:endParaRPr lang="zh-TW" altLang="en-US" sz="11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3634196" y="415550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價位：</a:t>
            </a:r>
            <a:endParaRPr lang="zh-TW" altLang="en-US" sz="1050" dirty="0"/>
          </a:p>
        </p:txBody>
      </p:sp>
      <p:sp>
        <p:nvSpPr>
          <p:cNvPr id="32" name="圓角矩形 31"/>
          <p:cNvSpPr/>
          <p:nvPr/>
        </p:nvSpPr>
        <p:spPr>
          <a:xfrm>
            <a:off x="4218365" y="4182738"/>
            <a:ext cx="1433755" cy="23517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4000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419872" y="3729100"/>
            <a:ext cx="7984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課程檔期：</a:t>
            </a:r>
            <a:endParaRPr lang="zh-TW" altLang="en-US" sz="1050" dirty="0"/>
          </a:p>
        </p:txBody>
      </p:sp>
      <p:sp>
        <p:nvSpPr>
          <p:cNvPr id="36" name="圓角矩形 35"/>
          <p:cNvSpPr/>
          <p:nvPr/>
        </p:nvSpPr>
        <p:spPr>
          <a:xfrm>
            <a:off x="4218365" y="3674608"/>
            <a:ext cx="1433755" cy="3304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等腰三角形 37"/>
          <p:cNvSpPr/>
          <p:nvPr/>
        </p:nvSpPr>
        <p:spPr>
          <a:xfrm rot="10800000">
            <a:off x="5364089" y="3780730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1187624" y="416859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敘述：</a:t>
            </a:r>
            <a:endParaRPr lang="zh-TW" altLang="en-US" sz="1050" dirty="0"/>
          </a:p>
        </p:txBody>
      </p:sp>
      <p:sp>
        <p:nvSpPr>
          <p:cNvPr id="42" name="圓角矩形 41"/>
          <p:cNvSpPr/>
          <p:nvPr/>
        </p:nvSpPr>
        <p:spPr>
          <a:xfrm>
            <a:off x="1763689" y="4144480"/>
            <a:ext cx="1440160" cy="2926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bg1"/>
                </a:solidFill>
              </a:rPr>
              <a:t>增加課程敘述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5796136" y="4171629"/>
            <a:ext cx="870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課程截止日：</a:t>
            </a:r>
            <a:endParaRPr lang="zh-TW" altLang="en-US" sz="1050" dirty="0"/>
          </a:p>
        </p:txBody>
      </p:sp>
      <p:sp>
        <p:nvSpPr>
          <p:cNvPr id="44" name="圓角矩形 43"/>
          <p:cNvSpPr/>
          <p:nvPr/>
        </p:nvSpPr>
        <p:spPr>
          <a:xfrm>
            <a:off x="6732240" y="4117137"/>
            <a:ext cx="1584176" cy="3304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2017-12-13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等腰三角形 37"/>
          <p:cNvSpPr/>
          <p:nvPr/>
        </p:nvSpPr>
        <p:spPr>
          <a:xfrm rot="10800000">
            <a:off x="8100392" y="4223259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7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圓角矩形 58"/>
          <p:cNvSpPr/>
          <p:nvPr/>
        </p:nvSpPr>
        <p:spPr>
          <a:xfrm>
            <a:off x="6732240" y="3026536"/>
            <a:ext cx="1584176" cy="3304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2017-12-13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課程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236296" y="4582020"/>
            <a:ext cx="888468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2" name="矩形 1"/>
          <p:cNvSpPr/>
          <p:nvPr/>
        </p:nvSpPr>
        <p:spPr>
          <a:xfrm>
            <a:off x="2943610" y="1916832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187624" y="3595663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761539" y="3595663"/>
            <a:ext cx="6554877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53" name="圓角矩形 52"/>
          <p:cNvSpPr/>
          <p:nvPr/>
        </p:nvSpPr>
        <p:spPr>
          <a:xfrm>
            <a:off x="6316351" y="4583920"/>
            <a:ext cx="775929" cy="288032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6096051" y="263937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5" name="圓角矩形 34"/>
          <p:cNvSpPr/>
          <p:nvPr/>
        </p:nvSpPr>
        <p:spPr>
          <a:xfrm>
            <a:off x="6738645" y="2609088"/>
            <a:ext cx="1577771" cy="31585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194029" y="264793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37" name="圓角矩形 36"/>
          <p:cNvSpPr/>
          <p:nvPr/>
        </p:nvSpPr>
        <p:spPr>
          <a:xfrm>
            <a:off x="1778197" y="2639370"/>
            <a:ext cx="1425651" cy="27097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634196" y="307538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價位：</a:t>
            </a:r>
            <a:endParaRPr lang="zh-TW" altLang="en-US" sz="1050" dirty="0"/>
          </a:p>
        </p:txBody>
      </p:sp>
      <p:sp>
        <p:nvSpPr>
          <p:cNvPr id="39" name="圓角矩形 38"/>
          <p:cNvSpPr/>
          <p:nvPr/>
        </p:nvSpPr>
        <p:spPr>
          <a:xfrm>
            <a:off x="4218365" y="3102618"/>
            <a:ext cx="1433755" cy="23517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4000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3419872" y="2648980"/>
            <a:ext cx="7984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課程檔期：</a:t>
            </a:r>
            <a:endParaRPr lang="zh-TW" altLang="en-US" sz="1050" dirty="0"/>
          </a:p>
        </p:txBody>
      </p:sp>
      <p:sp>
        <p:nvSpPr>
          <p:cNvPr id="44" name="圓角矩形 43"/>
          <p:cNvSpPr/>
          <p:nvPr/>
        </p:nvSpPr>
        <p:spPr>
          <a:xfrm>
            <a:off x="4218365" y="2594488"/>
            <a:ext cx="1433755" cy="3304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等腰三角形 37"/>
          <p:cNvSpPr/>
          <p:nvPr/>
        </p:nvSpPr>
        <p:spPr>
          <a:xfrm rot="10800000">
            <a:off x="5364089" y="2700610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1187624" y="308847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敘述：</a:t>
            </a:r>
            <a:endParaRPr lang="zh-TW" altLang="en-US" sz="1050" dirty="0"/>
          </a:p>
        </p:txBody>
      </p:sp>
      <p:sp>
        <p:nvSpPr>
          <p:cNvPr id="56" name="圓角矩形 55"/>
          <p:cNvSpPr/>
          <p:nvPr/>
        </p:nvSpPr>
        <p:spPr>
          <a:xfrm>
            <a:off x="1763689" y="3064360"/>
            <a:ext cx="1440160" cy="2926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bg1"/>
                </a:solidFill>
              </a:rPr>
              <a:t>增加課程敘述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5796136" y="3091509"/>
            <a:ext cx="870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課程截止日：</a:t>
            </a:r>
            <a:endParaRPr lang="zh-TW" altLang="en-US" sz="1050" dirty="0"/>
          </a:p>
        </p:txBody>
      </p:sp>
      <p:sp>
        <p:nvSpPr>
          <p:cNvPr id="58" name="等腰三角形 37"/>
          <p:cNvSpPr/>
          <p:nvPr/>
        </p:nvSpPr>
        <p:spPr>
          <a:xfrm rot="10800000">
            <a:off x="8028384" y="3143139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895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網站之新聞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24253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新聞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749279"/>
              </p:ext>
            </p:extLst>
          </p:nvPr>
        </p:nvGraphicFramePr>
        <p:xfrm>
          <a:off x="90612" y="836712"/>
          <a:ext cx="896277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8332"/>
                <a:gridCol w="1658446"/>
                <a:gridCol w="2798628"/>
                <a:gridCol w="20973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標題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觀看人數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功能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VVVV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1" name="直線接點 20"/>
          <p:cNvCxnSpPr/>
          <p:nvPr/>
        </p:nvCxnSpPr>
        <p:spPr>
          <a:xfrm>
            <a:off x="289798" y="378904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7425414" y="1196752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8100392" y="1196752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4" name="圓角矩形 23"/>
          <p:cNvSpPr/>
          <p:nvPr/>
        </p:nvSpPr>
        <p:spPr>
          <a:xfrm>
            <a:off x="7425414" y="1559483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8100392" y="1559483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3851920" y="423814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封面：</a:t>
            </a:r>
            <a:endParaRPr lang="zh-TW" altLang="en-US" sz="1050" dirty="0"/>
          </a:p>
        </p:txBody>
      </p:sp>
      <p:sp>
        <p:nvSpPr>
          <p:cNvPr id="29" name="圓角矩形 28"/>
          <p:cNvSpPr/>
          <p:nvPr/>
        </p:nvSpPr>
        <p:spPr>
          <a:xfrm>
            <a:off x="4425835" y="4221088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6876256" y="4794693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5" name="圓角矩形 34"/>
          <p:cNvSpPr/>
          <p:nvPr/>
        </p:nvSpPr>
        <p:spPr>
          <a:xfrm>
            <a:off x="7551234" y="4794693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1547664" y="423814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2059825" y="4227126"/>
            <a:ext cx="1555763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等腰三角形 46"/>
          <p:cNvSpPr/>
          <p:nvPr/>
        </p:nvSpPr>
        <p:spPr>
          <a:xfrm rot="10800000">
            <a:off x="1691679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5873743" y="423814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內容：</a:t>
            </a:r>
            <a:endParaRPr lang="zh-TW" altLang="en-US" sz="1050" dirty="0"/>
          </a:p>
        </p:txBody>
      </p:sp>
      <p:sp>
        <p:nvSpPr>
          <p:cNvPr id="27" name="圓角矩形 26"/>
          <p:cNvSpPr/>
          <p:nvPr/>
        </p:nvSpPr>
        <p:spPr>
          <a:xfrm>
            <a:off x="6447658" y="4221088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0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新聞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5735342" y="4398616"/>
            <a:ext cx="121157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2" name="矩形 1"/>
          <p:cNvSpPr/>
          <p:nvPr/>
        </p:nvSpPr>
        <p:spPr>
          <a:xfrm>
            <a:off x="2943610" y="2492896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746554" y="3247767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觀看</a:t>
            </a:r>
            <a:r>
              <a:rPr lang="zh-TW" altLang="en-US" sz="1050" dirty="0" smtClean="0"/>
              <a:t>人數</a:t>
            </a:r>
            <a:r>
              <a:rPr lang="zh-TW" altLang="en-US" sz="1050" dirty="0"/>
              <a:t> </a:t>
            </a:r>
            <a:r>
              <a:rPr lang="en-US" altLang="zh-TW" sz="1050" dirty="0"/>
              <a:t>:</a:t>
            </a:r>
            <a:endParaRPr lang="zh-TW" altLang="en-US" sz="105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580113" y="3239060"/>
            <a:ext cx="136680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333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411760" y="3760174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封面：</a:t>
            </a:r>
            <a:endParaRPr lang="zh-TW" altLang="en-US" sz="1050" dirty="0"/>
          </a:p>
        </p:txBody>
      </p:sp>
      <p:sp>
        <p:nvSpPr>
          <p:cNvPr id="17" name="圓角矩形 16"/>
          <p:cNvSpPr/>
          <p:nvPr/>
        </p:nvSpPr>
        <p:spPr>
          <a:xfrm>
            <a:off x="2985674" y="3760174"/>
            <a:ext cx="1494009" cy="2539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411760" y="325611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2985674" y="3256118"/>
            <a:ext cx="1494010" cy="2539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004048" y="3760174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內容：</a:t>
            </a:r>
            <a:endParaRPr lang="zh-TW" altLang="en-US" sz="1050" dirty="0"/>
          </a:p>
        </p:txBody>
      </p:sp>
      <p:sp>
        <p:nvSpPr>
          <p:cNvPr id="21" name="圓角矩形 20"/>
          <p:cNvSpPr/>
          <p:nvPr/>
        </p:nvSpPr>
        <p:spPr>
          <a:xfrm>
            <a:off x="5574605" y="3760174"/>
            <a:ext cx="1372313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72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</a:t>
            </a:r>
            <a:r>
              <a:rPr lang="zh-TW" altLang="en-US" sz="2800" dirty="0"/>
              <a:t>商店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47698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交易紀錄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885818" y="863134"/>
            <a:ext cx="1962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抵達時間提早</a:t>
            </a:r>
            <a:r>
              <a:rPr lang="en-US" altLang="zh-TW" sz="1100" dirty="0" smtClean="0"/>
              <a:t>N</a:t>
            </a:r>
            <a:r>
              <a:rPr lang="zh-TW" altLang="en-US" sz="1100" dirty="0" smtClean="0"/>
              <a:t>天信箱提醒：</a:t>
            </a:r>
            <a:endParaRPr lang="zh-TW" altLang="en-US" sz="1100" dirty="0"/>
          </a:p>
        </p:txBody>
      </p:sp>
      <p:sp>
        <p:nvSpPr>
          <p:cNvPr id="11" name="矩形 10"/>
          <p:cNvSpPr/>
          <p:nvPr/>
        </p:nvSpPr>
        <p:spPr>
          <a:xfrm>
            <a:off x="7777520" y="863134"/>
            <a:ext cx="457398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3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8378720" y="863134"/>
            <a:ext cx="594207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修改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069596"/>
              </p:ext>
            </p:extLst>
          </p:nvPr>
        </p:nvGraphicFramePr>
        <p:xfrm>
          <a:off x="251520" y="1740521"/>
          <a:ext cx="8721414" cy="2301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0574"/>
                <a:gridCol w="864096"/>
                <a:gridCol w="880059"/>
                <a:gridCol w="1064157"/>
                <a:gridCol w="1160736"/>
                <a:gridCol w="865236"/>
                <a:gridCol w="865236"/>
                <a:gridCol w="18613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訂單編號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smtClean="0"/>
                        <a:t>會員編號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smtClean="0"/>
                        <a:t>商品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smtClean="0"/>
                        <a:t>交易狀態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smtClean="0"/>
                        <a:t>商品狀態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smtClean="0"/>
                        <a:t>訂購時間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smtClean="0"/>
                        <a:t>抵達時間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功能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ORDER-000001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132503131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smtClean="0">
                          <a:solidFill>
                            <a:srgbClr val="00B050"/>
                          </a:solidFill>
                        </a:rPr>
                        <a:t>交易成功</a:t>
                      </a:r>
                      <a:endParaRPr lang="zh-TW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rgbClr val="00B050"/>
                          </a:solidFill>
                        </a:rPr>
                        <a:t>已出貨</a:t>
                      </a:r>
                      <a:endParaRPr lang="zh-TW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2017-12-22</a:t>
                      </a:r>
                      <a:endParaRPr lang="zh-TW" altLang="en-US" sz="1000" smtClean="0"/>
                    </a:p>
                    <a:p>
                      <a:pPr algn="ctr"/>
                      <a:r>
                        <a:rPr lang="en-US" altLang="zh-TW" sz="1000" smtClean="0"/>
                        <a:t>13.25.123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ORDER-000002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31215123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rgbClr val="FF0000"/>
                          </a:solidFill>
                        </a:rPr>
                        <a:t>交易失敗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rgbClr val="FF0000"/>
                          </a:solidFill>
                        </a:rPr>
                        <a:t>未出貨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smtClean="0"/>
                        <a:t>2017-12-22</a:t>
                      </a:r>
                      <a:endParaRPr lang="zh-TW" altLang="en-US" sz="100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smtClean="0"/>
                        <a:t>13.25.123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ORDER-000002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31215123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處理中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處理中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smtClean="0"/>
                        <a:t>2017-12-22</a:t>
                      </a:r>
                      <a:endParaRPr lang="zh-TW" altLang="en-US" sz="100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smtClean="0"/>
                        <a:t>13.25.123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圓角矩形 21"/>
          <p:cNvSpPr/>
          <p:nvPr/>
        </p:nvSpPr>
        <p:spPr>
          <a:xfrm>
            <a:off x="4034233" y="1340770"/>
            <a:ext cx="1224136" cy="23890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交易完成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5492067" y="1340769"/>
            <a:ext cx="1224136" cy="238907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未</a:t>
            </a:r>
            <a:r>
              <a:rPr lang="zh-TW" altLang="en-US" sz="900" dirty="0" smtClean="0">
                <a:solidFill>
                  <a:schemeClr val="bg1"/>
                </a:solidFill>
              </a:rPr>
              <a:t>出貨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8172400" y="2204864"/>
            <a:ext cx="657562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刪除</a:t>
            </a:r>
          </a:p>
        </p:txBody>
      </p:sp>
      <p:sp>
        <p:nvSpPr>
          <p:cNvPr id="26" name="圓角矩形 25"/>
          <p:cNvSpPr/>
          <p:nvPr/>
        </p:nvSpPr>
        <p:spPr>
          <a:xfrm>
            <a:off x="2627784" y="1340768"/>
            <a:ext cx="1152128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恢復全部顯示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7343912" y="2204864"/>
            <a:ext cx="684472" cy="23890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已出貨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8172400" y="2579955"/>
            <a:ext cx="657562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刪除</a:t>
            </a:r>
          </a:p>
        </p:txBody>
      </p:sp>
      <p:sp>
        <p:nvSpPr>
          <p:cNvPr id="31" name="圓角矩形 30"/>
          <p:cNvSpPr/>
          <p:nvPr/>
        </p:nvSpPr>
        <p:spPr>
          <a:xfrm>
            <a:off x="7343912" y="2579955"/>
            <a:ext cx="684472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通知</a:t>
            </a:r>
            <a:r>
              <a:rPr lang="zh-TW" altLang="en-US" sz="900" dirty="0">
                <a:solidFill>
                  <a:schemeClr val="bg1"/>
                </a:solidFill>
              </a:rPr>
              <a:t>出貨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2411760" y="2204864"/>
            <a:ext cx="60005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顯示</a:t>
            </a:r>
          </a:p>
        </p:txBody>
      </p:sp>
      <p:sp>
        <p:nvSpPr>
          <p:cNvPr id="32" name="圓角矩形 31"/>
          <p:cNvSpPr/>
          <p:nvPr/>
        </p:nvSpPr>
        <p:spPr>
          <a:xfrm>
            <a:off x="2411760" y="2589466"/>
            <a:ext cx="60005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2411760" y="2974069"/>
            <a:ext cx="60005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8172400" y="2971262"/>
            <a:ext cx="657562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刪除</a:t>
            </a:r>
          </a:p>
        </p:txBody>
      </p:sp>
      <p:sp>
        <p:nvSpPr>
          <p:cNvPr id="30" name="圓角矩形 29"/>
          <p:cNvSpPr/>
          <p:nvPr/>
        </p:nvSpPr>
        <p:spPr>
          <a:xfrm>
            <a:off x="7343912" y="2974069"/>
            <a:ext cx="684472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修改</a:t>
            </a:r>
            <a:r>
              <a:rPr lang="zh-TW" altLang="en-US" sz="900" dirty="0" smtClean="0">
                <a:solidFill>
                  <a:schemeClr val="bg1"/>
                </a:solidFill>
              </a:rPr>
              <a:t>狀態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70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商</a:t>
            </a:r>
            <a:r>
              <a:rPr lang="zh-TW" altLang="en-US" sz="900" dirty="0">
                <a:solidFill>
                  <a:schemeClr val="tx1"/>
                </a:solidFill>
              </a:rPr>
              <a:t>店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0528"/>
              </p:ext>
            </p:extLst>
          </p:nvPr>
        </p:nvGraphicFramePr>
        <p:xfrm>
          <a:off x="107504" y="1964155"/>
          <a:ext cx="8877120" cy="4462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0988"/>
                <a:gridCol w="504056"/>
                <a:gridCol w="576064"/>
                <a:gridCol w="720080"/>
                <a:gridCol w="648072"/>
                <a:gridCol w="648072"/>
                <a:gridCol w="648072"/>
                <a:gridCol w="720080"/>
                <a:gridCol w="648072"/>
                <a:gridCol w="487164"/>
                <a:gridCol w="494160"/>
                <a:gridCol w="890884"/>
                <a:gridCol w="432048"/>
                <a:gridCol w="579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編號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大項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小項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名稱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照片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小提示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加購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分類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敘述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價位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紅利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上架時間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庫存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功能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069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PD1233548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FFFF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SSSSS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AAAAAA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2580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2017-12-14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13:00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4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7" name="圓角矩形 36"/>
          <p:cNvSpPr/>
          <p:nvPr/>
        </p:nvSpPr>
        <p:spPr>
          <a:xfrm>
            <a:off x="8432222" y="2765386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38" name="圓角矩形 37"/>
          <p:cNvSpPr/>
          <p:nvPr/>
        </p:nvSpPr>
        <p:spPr>
          <a:xfrm>
            <a:off x="8432222" y="3106533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39" name="圓角矩形 38"/>
          <p:cNvSpPr/>
          <p:nvPr/>
        </p:nvSpPr>
        <p:spPr>
          <a:xfrm>
            <a:off x="8432222" y="2419747"/>
            <a:ext cx="504056" cy="28803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下架</a:t>
            </a:r>
            <a:endParaRPr lang="zh-TW" altLang="en-US" sz="1100" dirty="0"/>
          </a:p>
        </p:txBody>
      </p:sp>
      <p:sp>
        <p:nvSpPr>
          <p:cNvPr id="43" name="圓角矩形 42"/>
          <p:cNvSpPr/>
          <p:nvPr/>
        </p:nvSpPr>
        <p:spPr>
          <a:xfrm>
            <a:off x="4805901" y="2799733"/>
            <a:ext cx="564502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44" name="圓角矩形 43"/>
          <p:cNvSpPr/>
          <p:nvPr/>
        </p:nvSpPr>
        <p:spPr>
          <a:xfrm>
            <a:off x="4157141" y="2791998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45" name="圓角矩形 44"/>
          <p:cNvSpPr/>
          <p:nvPr/>
        </p:nvSpPr>
        <p:spPr>
          <a:xfrm>
            <a:off x="3509069" y="2791998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46" name="圓角矩形 45"/>
          <p:cNvSpPr/>
          <p:nvPr/>
        </p:nvSpPr>
        <p:spPr>
          <a:xfrm>
            <a:off x="2860997" y="2791998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48" name="矩形 47"/>
          <p:cNvSpPr/>
          <p:nvPr/>
        </p:nvSpPr>
        <p:spPr>
          <a:xfrm>
            <a:off x="5364088" y="1556793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100" dirty="0" smtClean="0"/>
              <a:t>商品特搜：</a:t>
            </a:r>
            <a:endParaRPr lang="zh-TW" altLang="en-US" sz="1100" dirty="0"/>
          </a:p>
        </p:txBody>
      </p:sp>
      <p:sp>
        <p:nvSpPr>
          <p:cNvPr id="49" name="矩形 48"/>
          <p:cNvSpPr/>
          <p:nvPr/>
        </p:nvSpPr>
        <p:spPr>
          <a:xfrm>
            <a:off x="6183541" y="1556793"/>
            <a:ext cx="18779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rgbClr val="FF0000"/>
                </a:solidFill>
              </a:rPr>
              <a:t>輸入</a:t>
            </a:r>
            <a:r>
              <a:rPr lang="zh-TW" altLang="en-US" sz="900" dirty="0" smtClean="0">
                <a:solidFill>
                  <a:srgbClr val="FF0000"/>
                </a:solidFill>
              </a:rPr>
              <a:t>商品名稱、</a:t>
            </a:r>
            <a:r>
              <a:rPr lang="zh-TW" altLang="en-US" sz="900" dirty="0">
                <a:solidFill>
                  <a:srgbClr val="FF0000"/>
                </a:solidFill>
              </a:rPr>
              <a:t>編號</a:t>
            </a:r>
            <a:endParaRPr lang="en-US" altLang="zh-TW" sz="900" dirty="0">
              <a:solidFill>
                <a:srgbClr val="FF0000"/>
              </a:solidFill>
            </a:endParaRPr>
          </a:p>
        </p:txBody>
      </p:sp>
      <p:sp>
        <p:nvSpPr>
          <p:cNvPr id="50" name="圓角矩形 49"/>
          <p:cNvSpPr/>
          <p:nvPr/>
        </p:nvSpPr>
        <p:spPr>
          <a:xfrm>
            <a:off x="8245147" y="1556792"/>
            <a:ext cx="697639" cy="25488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搜尋</a:t>
            </a:r>
            <a:endParaRPr lang="zh-TW" altLang="en-US" sz="1100" dirty="0"/>
          </a:p>
        </p:txBody>
      </p:sp>
      <p:sp>
        <p:nvSpPr>
          <p:cNvPr id="33" name="圓角矩形 32"/>
          <p:cNvSpPr/>
          <p:nvPr/>
        </p:nvSpPr>
        <p:spPr>
          <a:xfrm>
            <a:off x="5489719" y="2785968"/>
            <a:ext cx="551584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40" name="圓角矩形 39"/>
          <p:cNvSpPr/>
          <p:nvPr/>
        </p:nvSpPr>
        <p:spPr>
          <a:xfrm>
            <a:off x="971600" y="980728"/>
            <a:ext cx="1368152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全館折扣 </a:t>
            </a:r>
            <a:r>
              <a:rPr lang="en-US" altLang="zh-TW" sz="1100" dirty="0" smtClean="0"/>
              <a:t>( </a:t>
            </a:r>
            <a:r>
              <a:rPr lang="zh-TW" altLang="en-US" sz="1100" dirty="0" smtClean="0"/>
              <a:t>不啟動</a:t>
            </a:r>
            <a:r>
              <a:rPr lang="en-US" altLang="zh-TW" sz="1100" dirty="0" smtClean="0"/>
              <a:t> )</a:t>
            </a:r>
            <a:endParaRPr lang="zh-TW" altLang="en-US" sz="1100" dirty="0"/>
          </a:p>
        </p:txBody>
      </p:sp>
      <p:sp>
        <p:nvSpPr>
          <p:cNvPr id="41" name="圓角矩形 40"/>
          <p:cNvSpPr/>
          <p:nvPr/>
        </p:nvSpPr>
        <p:spPr>
          <a:xfrm>
            <a:off x="2699792" y="980728"/>
            <a:ext cx="1599921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第二件折扣</a:t>
            </a:r>
            <a:r>
              <a:rPr lang="en-US" altLang="zh-TW" sz="1100" dirty="0"/>
              <a:t>( </a:t>
            </a:r>
            <a:r>
              <a:rPr lang="zh-TW" altLang="en-US" sz="1100" dirty="0"/>
              <a:t>啟動</a:t>
            </a:r>
            <a:r>
              <a:rPr lang="en-US" altLang="zh-TW" sz="1100" dirty="0"/>
              <a:t> )</a:t>
            </a:r>
            <a:endParaRPr lang="en-US" altLang="zh-TW" sz="1100" dirty="0" smtClean="0"/>
          </a:p>
        </p:txBody>
      </p:sp>
      <p:sp>
        <p:nvSpPr>
          <p:cNvPr id="42" name="圓角矩形 41"/>
          <p:cNvSpPr/>
          <p:nvPr/>
        </p:nvSpPr>
        <p:spPr>
          <a:xfrm>
            <a:off x="4644008" y="980728"/>
            <a:ext cx="1462504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滿額折扣 </a:t>
            </a:r>
            <a:r>
              <a:rPr lang="en-US" altLang="zh-TW" sz="1100" dirty="0" smtClean="0"/>
              <a:t>( </a:t>
            </a:r>
            <a:r>
              <a:rPr lang="zh-TW" altLang="en-US" sz="1100" dirty="0"/>
              <a:t>啟動</a:t>
            </a:r>
            <a:r>
              <a:rPr lang="en-US" altLang="zh-TW" sz="1100" dirty="0"/>
              <a:t> )</a:t>
            </a:r>
            <a:endParaRPr lang="en-US" altLang="zh-TW" sz="1100" dirty="0" smtClean="0"/>
          </a:p>
        </p:txBody>
      </p:sp>
      <p:sp>
        <p:nvSpPr>
          <p:cNvPr id="51" name="圓角矩形 50"/>
          <p:cNvSpPr/>
          <p:nvPr/>
        </p:nvSpPr>
        <p:spPr>
          <a:xfrm>
            <a:off x="6488467" y="980728"/>
            <a:ext cx="1573015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紅利</a:t>
            </a:r>
            <a:r>
              <a:rPr lang="zh-TW" altLang="en-US" sz="1100" dirty="0" smtClean="0"/>
              <a:t>比例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9883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7213" y="8521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30846" y="8521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579076" y="8521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31457" y="8521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商店 </a:t>
            </a:r>
            <a:r>
              <a:rPr lang="en-US" altLang="zh-TW" sz="900" dirty="0" smtClean="0">
                <a:solidFill>
                  <a:schemeClr val="tx1"/>
                </a:solidFill>
              </a:rPr>
              <a:t>&gt; PD1233548 – FFFF – SSSSS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>
                <a:solidFill>
                  <a:schemeClr val="tx1"/>
                </a:solidFill>
              </a:rPr>
              <a:t>–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AAAAAA (</a:t>
            </a:r>
            <a:r>
              <a:rPr lang="zh-TW" altLang="en-US" sz="900" dirty="0" smtClean="0">
                <a:solidFill>
                  <a:schemeClr val="tx1"/>
                </a:solidFill>
              </a:rPr>
              <a:t>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zh-TW" sz="90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83768" y="836712"/>
            <a:ext cx="4608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dirty="0" smtClean="0"/>
              <a:t>PD1233548 </a:t>
            </a:r>
            <a:r>
              <a:rPr lang="en-US" altLang="zh-TW" dirty="0"/>
              <a:t>– FFFF – SSSSS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AAAAAA (</a:t>
            </a:r>
            <a:r>
              <a:rPr lang="zh-TW" altLang="en-US" dirty="0"/>
              <a:t> 修改 </a:t>
            </a:r>
            <a:r>
              <a:rPr lang="en-US" altLang="zh-TW" dirty="0"/>
              <a:t>)</a:t>
            </a:r>
            <a:endParaRPr lang="zh-TW" altLang="zh-TW" dirty="0"/>
          </a:p>
        </p:txBody>
      </p:sp>
      <p:sp>
        <p:nvSpPr>
          <p:cNvPr id="117" name="矩形 116"/>
          <p:cNvSpPr/>
          <p:nvPr/>
        </p:nvSpPr>
        <p:spPr>
          <a:xfrm>
            <a:off x="0" y="862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文字方塊 117"/>
          <p:cNvSpPr txBox="1"/>
          <p:nvPr/>
        </p:nvSpPr>
        <p:spPr>
          <a:xfrm>
            <a:off x="73725" y="5783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8667358" y="5783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3615588" y="5782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4567969" y="5782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6026160" y="1268760"/>
            <a:ext cx="3041226" cy="229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文字方塊 129"/>
          <p:cNvSpPr txBox="1"/>
          <p:nvPr/>
        </p:nvSpPr>
        <p:spPr>
          <a:xfrm>
            <a:off x="6285689" y="174756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cxnSp>
        <p:nvCxnSpPr>
          <p:cNvPr id="134" name="直線接點 133"/>
          <p:cNvCxnSpPr/>
          <p:nvPr/>
        </p:nvCxnSpPr>
        <p:spPr>
          <a:xfrm>
            <a:off x="161545" y="1268760"/>
            <a:ext cx="88640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7341422" y="1747568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名稱</a:t>
            </a:r>
          </a:p>
        </p:txBody>
      </p:sp>
      <p:sp>
        <p:nvSpPr>
          <p:cNvPr id="138" name="文字方塊 137"/>
          <p:cNvSpPr txBox="1"/>
          <p:nvPr/>
        </p:nvSpPr>
        <p:spPr>
          <a:xfrm>
            <a:off x="6115058" y="219780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修改前參數：</a:t>
            </a:r>
            <a:endParaRPr lang="zh-TW" altLang="en-US" sz="1400" dirty="0"/>
          </a:p>
        </p:txBody>
      </p:sp>
      <p:sp>
        <p:nvSpPr>
          <p:cNvPr id="155" name="矩形 154"/>
          <p:cNvSpPr/>
          <p:nvPr/>
        </p:nvSpPr>
        <p:spPr>
          <a:xfrm>
            <a:off x="7341422" y="2197807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AAAAAAAA</a:t>
            </a:r>
            <a:endParaRPr lang="zh-TW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6" name="文字方塊 155"/>
          <p:cNvSpPr txBox="1"/>
          <p:nvPr/>
        </p:nvSpPr>
        <p:spPr>
          <a:xfrm>
            <a:off x="6115058" y="264417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修改後參數：</a:t>
            </a:r>
            <a:endParaRPr lang="zh-TW" altLang="en-US" sz="1400" dirty="0"/>
          </a:p>
        </p:txBody>
      </p:sp>
      <p:sp>
        <p:nvSpPr>
          <p:cNvPr id="157" name="矩形 156"/>
          <p:cNvSpPr/>
          <p:nvPr/>
        </p:nvSpPr>
        <p:spPr>
          <a:xfrm>
            <a:off x="7341422" y="2644173"/>
            <a:ext cx="15387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1100" dirty="0" smtClean="0">
                <a:solidFill>
                  <a:schemeClr val="tx1"/>
                </a:solidFill>
              </a:rPr>
              <a:t>BBBBBB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6341897" y="1374628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 smtClean="0">
                <a:solidFill>
                  <a:srgbClr val="FF0000"/>
                </a:solidFill>
              </a:rPr>
              <a:t>名稱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159" name="圓角矩形 158"/>
          <p:cNvSpPr/>
          <p:nvPr/>
        </p:nvSpPr>
        <p:spPr>
          <a:xfrm>
            <a:off x="8376149" y="3115720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160" name="圓角矩形 159"/>
          <p:cNvSpPr/>
          <p:nvPr/>
        </p:nvSpPr>
        <p:spPr>
          <a:xfrm>
            <a:off x="7728077" y="3115720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161" name="矩形 160"/>
          <p:cNvSpPr/>
          <p:nvPr/>
        </p:nvSpPr>
        <p:spPr>
          <a:xfrm>
            <a:off x="3098504" y="1268760"/>
            <a:ext cx="2944546" cy="229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矩形 161"/>
          <p:cNvSpPr/>
          <p:nvPr/>
        </p:nvSpPr>
        <p:spPr>
          <a:xfrm>
            <a:off x="57278" y="1268760"/>
            <a:ext cx="3041226" cy="229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文字方塊 162"/>
          <p:cNvSpPr txBox="1"/>
          <p:nvPr/>
        </p:nvSpPr>
        <p:spPr>
          <a:xfrm>
            <a:off x="304384" y="178094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164" name="矩形 163"/>
          <p:cNvSpPr/>
          <p:nvPr/>
        </p:nvSpPr>
        <p:spPr>
          <a:xfrm>
            <a:off x="1338143" y="1780944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大項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5" name="文字方塊 164"/>
          <p:cNvSpPr txBox="1"/>
          <p:nvPr/>
        </p:nvSpPr>
        <p:spPr>
          <a:xfrm>
            <a:off x="161545" y="2674686"/>
            <a:ext cx="1200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修改後參數</a:t>
            </a:r>
            <a:r>
              <a:rPr lang="zh-TW" altLang="en-US" sz="1400" dirty="0"/>
              <a:t>：</a:t>
            </a:r>
          </a:p>
        </p:txBody>
      </p:sp>
      <p:sp>
        <p:nvSpPr>
          <p:cNvPr id="166" name="矩形 165"/>
          <p:cNvSpPr/>
          <p:nvPr/>
        </p:nvSpPr>
        <p:spPr>
          <a:xfrm>
            <a:off x="338618" y="1408004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 smtClean="0">
                <a:solidFill>
                  <a:srgbClr val="FF0000"/>
                </a:solidFill>
              </a:rPr>
              <a:t>大項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167" name="圓角矩形 166"/>
          <p:cNvSpPr/>
          <p:nvPr/>
        </p:nvSpPr>
        <p:spPr>
          <a:xfrm>
            <a:off x="2372870" y="3108459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168" name="圓角矩形 167"/>
          <p:cNvSpPr/>
          <p:nvPr/>
        </p:nvSpPr>
        <p:spPr>
          <a:xfrm>
            <a:off x="1724798" y="3108459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169" name="文字方塊 168"/>
          <p:cNvSpPr txBox="1"/>
          <p:nvPr/>
        </p:nvSpPr>
        <p:spPr>
          <a:xfrm>
            <a:off x="3286207" y="174708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170" name="矩形 169"/>
          <p:cNvSpPr/>
          <p:nvPr/>
        </p:nvSpPr>
        <p:spPr>
          <a:xfrm>
            <a:off x="4341940" y="1747084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小項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1" name="文字方塊 170"/>
          <p:cNvSpPr txBox="1"/>
          <p:nvPr/>
        </p:nvSpPr>
        <p:spPr>
          <a:xfrm>
            <a:off x="3118708" y="2660284"/>
            <a:ext cx="1175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修改後參數：</a:t>
            </a:r>
          </a:p>
        </p:txBody>
      </p:sp>
      <p:sp>
        <p:nvSpPr>
          <p:cNvPr id="172" name="矩形 171"/>
          <p:cNvSpPr/>
          <p:nvPr/>
        </p:nvSpPr>
        <p:spPr>
          <a:xfrm>
            <a:off x="3342415" y="1374144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 smtClean="0">
                <a:solidFill>
                  <a:srgbClr val="FF0000"/>
                </a:solidFill>
              </a:rPr>
              <a:t>小項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173" name="圓角矩形 172"/>
          <p:cNvSpPr/>
          <p:nvPr/>
        </p:nvSpPr>
        <p:spPr>
          <a:xfrm>
            <a:off x="5376667" y="3108459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174" name="圓角矩形 173"/>
          <p:cNvSpPr/>
          <p:nvPr/>
        </p:nvSpPr>
        <p:spPr>
          <a:xfrm>
            <a:off x="4728595" y="3108459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175" name="文字方塊 174"/>
          <p:cNvSpPr txBox="1"/>
          <p:nvPr/>
        </p:nvSpPr>
        <p:spPr>
          <a:xfrm>
            <a:off x="138394" y="220486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修改前參數：</a:t>
            </a:r>
            <a:endParaRPr lang="zh-TW" altLang="en-US" sz="1400" dirty="0"/>
          </a:p>
        </p:txBody>
      </p:sp>
      <p:sp>
        <p:nvSpPr>
          <p:cNvPr id="176" name="矩形 175"/>
          <p:cNvSpPr/>
          <p:nvPr/>
        </p:nvSpPr>
        <p:spPr>
          <a:xfrm>
            <a:off x="1342281" y="2204864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FFFFFF</a:t>
            </a:r>
            <a:endParaRPr lang="zh-TW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7" name="文字方塊 176"/>
          <p:cNvSpPr txBox="1"/>
          <p:nvPr/>
        </p:nvSpPr>
        <p:spPr>
          <a:xfrm>
            <a:off x="3124982" y="219505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修改前參數：</a:t>
            </a:r>
            <a:endParaRPr lang="zh-TW" altLang="en-US" sz="1400" dirty="0"/>
          </a:p>
        </p:txBody>
      </p:sp>
      <p:sp>
        <p:nvSpPr>
          <p:cNvPr id="178" name="矩形 177"/>
          <p:cNvSpPr/>
          <p:nvPr/>
        </p:nvSpPr>
        <p:spPr>
          <a:xfrm>
            <a:off x="4341940" y="2195052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SSSS</a:t>
            </a:r>
            <a:endParaRPr lang="zh-TW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9" name="圓角矩形 178"/>
          <p:cNvSpPr/>
          <p:nvPr/>
        </p:nvSpPr>
        <p:spPr>
          <a:xfrm>
            <a:off x="1337997" y="2631394"/>
            <a:ext cx="1572804" cy="36555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80" name="等腰三角形 37"/>
          <p:cNvSpPr/>
          <p:nvPr/>
        </p:nvSpPr>
        <p:spPr>
          <a:xfrm rot="10800000">
            <a:off x="2658675" y="2766439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圓角矩形 180"/>
          <p:cNvSpPr/>
          <p:nvPr/>
        </p:nvSpPr>
        <p:spPr>
          <a:xfrm>
            <a:off x="4337335" y="2622865"/>
            <a:ext cx="1572804" cy="36555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82" name="等腰三角形 37"/>
          <p:cNvSpPr/>
          <p:nvPr/>
        </p:nvSpPr>
        <p:spPr>
          <a:xfrm rot="10800000">
            <a:off x="5658013" y="2757910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矩形 182"/>
          <p:cNvSpPr/>
          <p:nvPr/>
        </p:nvSpPr>
        <p:spPr>
          <a:xfrm>
            <a:off x="6026160" y="3573939"/>
            <a:ext cx="3041226" cy="229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文字方塊 183"/>
          <p:cNvSpPr txBox="1"/>
          <p:nvPr/>
        </p:nvSpPr>
        <p:spPr>
          <a:xfrm>
            <a:off x="6285689" y="405274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cxnSp>
        <p:nvCxnSpPr>
          <p:cNvPr id="185" name="直線接點 184"/>
          <p:cNvCxnSpPr/>
          <p:nvPr/>
        </p:nvCxnSpPr>
        <p:spPr>
          <a:xfrm>
            <a:off x="161545" y="3573939"/>
            <a:ext cx="88640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矩形 185"/>
          <p:cNvSpPr/>
          <p:nvPr/>
        </p:nvSpPr>
        <p:spPr>
          <a:xfrm>
            <a:off x="7341422" y="4052747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庫存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7" name="文字方塊 186"/>
          <p:cNvSpPr txBox="1"/>
          <p:nvPr/>
        </p:nvSpPr>
        <p:spPr>
          <a:xfrm>
            <a:off x="6115058" y="450298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修改前參數：</a:t>
            </a:r>
            <a:endParaRPr lang="zh-TW" altLang="en-US" sz="1400" dirty="0"/>
          </a:p>
        </p:txBody>
      </p:sp>
      <p:sp>
        <p:nvSpPr>
          <p:cNvPr id="188" name="矩形 187"/>
          <p:cNvSpPr/>
          <p:nvPr/>
        </p:nvSpPr>
        <p:spPr>
          <a:xfrm>
            <a:off x="7341422" y="4502986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AAAAAAAA</a:t>
            </a:r>
            <a:endParaRPr lang="zh-TW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9" name="文字方塊 188"/>
          <p:cNvSpPr txBox="1"/>
          <p:nvPr/>
        </p:nvSpPr>
        <p:spPr>
          <a:xfrm>
            <a:off x="6115058" y="494935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修改後參數：</a:t>
            </a:r>
            <a:endParaRPr lang="zh-TW" altLang="en-US" sz="1400" dirty="0"/>
          </a:p>
        </p:txBody>
      </p:sp>
      <p:sp>
        <p:nvSpPr>
          <p:cNvPr id="190" name="矩形 189"/>
          <p:cNvSpPr/>
          <p:nvPr/>
        </p:nvSpPr>
        <p:spPr>
          <a:xfrm>
            <a:off x="7341422" y="4949352"/>
            <a:ext cx="15387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1100" dirty="0" smtClean="0">
                <a:solidFill>
                  <a:schemeClr val="tx1"/>
                </a:solidFill>
              </a:rPr>
              <a:t>BBBBBB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6341897" y="3679807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>
                <a:solidFill>
                  <a:srgbClr val="FF0000"/>
                </a:solidFill>
              </a:rPr>
              <a:t>庫存</a:t>
            </a:r>
          </a:p>
        </p:txBody>
      </p:sp>
      <p:sp>
        <p:nvSpPr>
          <p:cNvPr id="192" name="圓角矩形 191"/>
          <p:cNvSpPr/>
          <p:nvPr/>
        </p:nvSpPr>
        <p:spPr>
          <a:xfrm>
            <a:off x="8376149" y="5420899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193" name="圓角矩形 192"/>
          <p:cNvSpPr/>
          <p:nvPr/>
        </p:nvSpPr>
        <p:spPr>
          <a:xfrm>
            <a:off x="7728077" y="5420899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194" name="矩形 193"/>
          <p:cNvSpPr/>
          <p:nvPr/>
        </p:nvSpPr>
        <p:spPr>
          <a:xfrm>
            <a:off x="3098504" y="3573939"/>
            <a:ext cx="2944546" cy="229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5" name="矩形 194"/>
          <p:cNvSpPr/>
          <p:nvPr/>
        </p:nvSpPr>
        <p:spPr>
          <a:xfrm>
            <a:off x="57278" y="3573939"/>
            <a:ext cx="3041226" cy="229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6" name="文字方塊 195"/>
          <p:cNvSpPr txBox="1"/>
          <p:nvPr/>
        </p:nvSpPr>
        <p:spPr>
          <a:xfrm>
            <a:off x="304384" y="408612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197" name="矩形 196"/>
          <p:cNvSpPr/>
          <p:nvPr/>
        </p:nvSpPr>
        <p:spPr>
          <a:xfrm>
            <a:off x="1338143" y="4086123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價位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8" name="文字方塊 197"/>
          <p:cNvSpPr txBox="1"/>
          <p:nvPr/>
        </p:nvSpPr>
        <p:spPr>
          <a:xfrm>
            <a:off x="161545" y="4979865"/>
            <a:ext cx="1200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修改後參數</a:t>
            </a:r>
            <a:r>
              <a:rPr lang="zh-TW" altLang="en-US" sz="1400" dirty="0"/>
              <a:t>：</a:t>
            </a:r>
          </a:p>
        </p:txBody>
      </p:sp>
      <p:sp>
        <p:nvSpPr>
          <p:cNvPr id="199" name="矩形 198"/>
          <p:cNvSpPr/>
          <p:nvPr/>
        </p:nvSpPr>
        <p:spPr>
          <a:xfrm>
            <a:off x="338618" y="3713183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>
                <a:solidFill>
                  <a:srgbClr val="FF0000"/>
                </a:solidFill>
              </a:rPr>
              <a:t>價位</a:t>
            </a:r>
          </a:p>
        </p:txBody>
      </p:sp>
      <p:sp>
        <p:nvSpPr>
          <p:cNvPr id="200" name="圓角矩形 199"/>
          <p:cNvSpPr/>
          <p:nvPr/>
        </p:nvSpPr>
        <p:spPr>
          <a:xfrm>
            <a:off x="2372870" y="5413638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201" name="圓角矩形 200"/>
          <p:cNvSpPr/>
          <p:nvPr/>
        </p:nvSpPr>
        <p:spPr>
          <a:xfrm>
            <a:off x="1724798" y="5413638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202" name="文字方塊 201"/>
          <p:cNvSpPr txBox="1"/>
          <p:nvPr/>
        </p:nvSpPr>
        <p:spPr>
          <a:xfrm>
            <a:off x="3286207" y="405226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203" name="矩形 202"/>
          <p:cNvSpPr/>
          <p:nvPr/>
        </p:nvSpPr>
        <p:spPr>
          <a:xfrm>
            <a:off x="4341940" y="4052263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紅利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4" name="文字方塊 203"/>
          <p:cNvSpPr txBox="1"/>
          <p:nvPr/>
        </p:nvSpPr>
        <p:spPr>
          <a:xfrm>
            <a:off x="3118708" y="4965463"/>
            <a:ext cx="1175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修改後參數：</a:t>
            </a:r>
          </a:p>
        </p:txBody>
      </p:sp>
      <p:sp>
        <p:nvSpPr>
          <p:cNvPr id="205" name="矩形 204"/>
          <p:cNvSpPr/>
          <p:nvPr/>
        </p:nvSpPr>
        <p:spPr>
          <a:xfrm>
            <a:off x="3342415" y="3679323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>
                <a:solidFill>
                  <a:srgbClr val="FF0000"/>
                </a:solidFill>
              </a:rPr>
              <a:t>紅利</a:t>
            </a:r>
          </a:p>
        </p:txBody>
      </p:sp>
      <p:sp>
        <p:nvSpPr>
          <p:cNvPr id="206" name="圓角矩形 205"/>
          <p:cNvSpPr/>
          <p:nvPr/>
        </p:nvSpPr>
        <p:spPr>
          <a:xfrm>
            <a:off x="5376667" y="5413638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207" name="圓角矩形 206"/>
          <p:cNvSpPr/>
          <p:nvPr/>
        </p:nvSpPr>
        <p:spPr>
          <a:xfrm>
            <a:off x="4728595" y="5413638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208" name="文字方塊 207"/>
          <p:cNvSpPr txBox="1"/>
          <p:nvPr/>
        </p:nvSpPr>
        <p:spPr>
          <a:xfrm>
            <a:off x="138394" y="451004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修改前參數：</a:t>
            </a:r>
            <a:endParaRPr lang="zh-TW" altLang="en-US" sz="1400" dirty="0"/>
          </a:p>
        </p:txBody>
      </p:sp>
      <p:sp>
        <p:nvSpPr>
          <p:cNvPr id="209" name="矩形 208"/>
          <p:cNvSpPr/>
          <p:nvPr/>
        </p:nvSpPr>
        <p:spPr>
          <a:xfrm>
            <a:off x="1342281" y="4510043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FFFFFF</a:t>
            </a:r>
            <a:endParaRPr lang="zh-TW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0" name="文字方塊 209"/>
          <p:cNvSpPr txBox="1"/>
          <p:nvPr/>
        </p:nvSpPr>
        <p:spPr>
          <a:xfrm>
            <a:off x="3124982" y="450023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修改前參數：</a:t>
            </a:r>
            <a:endParaRPr lang="zh-TW" altLang="en-US" sz="1400" dirty="0"/>
          </a:p>
        </p:txBody>
      </p:sp>
      <p:sp>
        <p:nvSpPr>
          <p:cNvPr id="211" name="矩形 210"/>
          <p:cNvSpPr/>
          <p:nvPr/>
        </p:nvSpPr>
        <p:spPr>
          <a:xfrm>
            <a:off x="4341940" y="4500231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SSSS</a:t>
            </a:r>
            <a:endParaRPr lang="zh-TW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2" name="圓角矩形 211"/>
          <p:cNvSpPr/>
          <p:nvPr/>
        </p:nvSpPr>
        <p:spPr>
          <a:xfrm>
            <a:off x="1337997" y="4936573"/>
            <a:ext cx="1572804" cy="36555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等腰三角形 37"/>
          <p:cNvSpPr/>
          <p:nvPr/>
        </p:nvSpPr>
        <p:spPr>
          <a:xfrm rot="10800000">
            <a:off x="2658675" y="5071618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4" name="圓角矩形 213"/>
          <p:cNvSpPr/>
          <p:nvPr/>
        </p:nvSpPr>
        <p:spPr>
          <a:xfrm>
            <a:off x="4337335" y="4928044"/>
            <a:ext cx="1572804" cy="36555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15" name="等腰三角形 37"/>
          <p:cNvSpPr/>
          <p:nvPr/>
        </p:nvSpPr>
        <p:spPr>
          <a:xfrm rot="10800000">
            <a:off x="5658013" y="5063089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6" name="文字方塊 215"/>
          <p:cNvSpPr txBox="1"/>
          <p:nvPr/>
        </p:nvSpPr>
        <p:spPr>
          <a:xfrm>
            <a:off x="3415610" y="594928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000" smtClean="0"/>
              <a:t>連下</a:t>
            </a:r>
            <a:r>
              <a:rPr kumimoji="1" lang="zh-TW" altLang="en-US" sz="4000" dirty="0" smtClean="0"/>
              <a:t>一頁</a:t>
            </a:r>
            <a:endParaRPr kumimoji="1"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8220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7948" y="2996952"/>
            <a:ext cx="2944546" cy="2952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076722" y="2996952"/>
            <a:ext cx="3041226" cy="2952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5496" y="2996952"/>
            <a:ext cx="3041226" cy="2952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66182" y="343075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1321915" y="3430757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加購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25255" y="477740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修改：</a:t>
            </a:r>
            <a:endParaRPr lang="zh-TW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322390" y="3057817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 smtClean="0">
                <a:solidFill>
                  <a:srgbClr val="FF0000"/>
                </a:solidFill>
              </a:rPr>
              <a:t>加購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2356642" y="537321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12" name="圓角矩形 11"/>
          <p:cNvSpPr/>
          <p:nvPr/>
        </p:nvSpPr>
        <p:spPr>
          <a:xfrm>
            <a:off x="1708570" y="5373216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306692" y="339689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4362425" y="3396897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分類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62900" y="3068960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>
                <a:solidFill>
                  <a:srgbClr val="FF0000"/>
                </a:solidFill>
              </a:rPr>
              <a:t>分類</a:t>
            </a:r>
          </a:p>
        </p:txBody>
      </p:sp>
      <p:sp>
        <p:nvSpPr>
          <p:cNvPr id="17" name="圓角矩形 16"/>
          <p:cNvSpPr/>
          <p:nvPr/>
        </p:nvSpPr>
        <p:spPr>
          <a:xfrm>
            <a:off x="5397152" y="537321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18" name="圓角矩形 17"/>
          <p:cNvSpPr/>
          <p:nvPr/>
        </p:nvSpPr>
        <p:spPr>
          <a:xfrm>
            <a:off x="4749080" y="5373216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343697" y="333659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7399430" y="3336590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敘述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6677122" y="48099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修改：</a:t>
            </a:r>
            <a:endParaRPr lang="zh-TW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6399905" y="3031068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>
                <a:solidFill>
                  <a:srgbClr val="FF0000"/>
                </a:solidFill>
              </a:rPr>
              <a:t>敘述</a:t>
            </a:r>
          </a:p>
        </p:txBody>
      </p:sp>
      <p:sp>
        <p:nvSpPr>
          <p:cNvPr id="24" name="圓角矩形 23"/>
          <p:cNvSpPr/>
          <p:nvPr/>
        </p:nvSpPr>
        <p:spPr>
          <a:xfrm>
            <a:off x="8434157" y="537321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25" name="圓角矩形 24"/>
          <p:cNvSpPr/>
          <p:nvPr/>
        </p:nvSpPr>
        <p:spPr>
          <a:xfrm>
            <a:off x="7786085" y="5373216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cxnSp>
        <p:nvCxnSpPr>
          <p:cNvPr id="26" name="直線接點 25"/>
          <p:cNvCxnSpPr/>
          <p:nvPr/>
        </p:nvCxnSpPr>
        <p:spPr>
          <a:xfrm>
            <a:off x="117286" y="2996952"/>
            <a:ext cx="88640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1321915" y="4748240"/>
            <a:ext cx="1551362" cy="33694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等腰三角形 37"/>
          <p:cNvSpPr/>
          <p:nvPr/>
        </p:nvSpPr>
        <p:spPr>
          <a:xfrm rot="10800000">
            <a:off x="2644674" y="4869160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445719" y="41293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修改前：</a:t>
            </a:r>
            <a:endParaRPr lang="zh-TW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1334494" y="4129335"/>
            <a:ext cx="1538783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</a:rPr>
              <a:t>顯示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487286" y="41293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修改前：</a:t>
            </a:r>
            <a:endParaRPr lang="zh-TW" altLang="en-US" sz="1400" dirty="0"/>
          </a:p>
        </p:txBody>
      </p:sp>
      <p:sp>
        <p:nvSpPr>
          <p:cNvPr id="36" name="矩形 35"/>
          <p:cNvSpPr/>
          <p:nvPr/>
        </p:nvSpPr>
        <p:spPr>
          <a:xfrm>
            <a:off x="4376061" y="4129335"/>
            <a:ext cx="1538783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</a:rPr>
              <a:t>顯示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525711" y="412966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修改前：</a:t>
            </a:r>
            <a:endParaRPr lang="zh-TW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7414486" y="4129663"/>
            <a:ext cx="1538783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</a:rPr>
              <a:t>顯示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660923" y="477740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修改：</a:t>
            </a:r>
            <a:endParaRPr lang="zh-TW" altLang="en-US" sz="1400" dirty="0"/>
          </a:p>
        </p:txBody>
      </p:sp>
      <p:sp>
        <p:nvSpPr>
          <p:cNvPr id="40" name="圓角矩形 39"/>
          <p:cNvSpPr/>
          <p:nvPr/>
        </p:nvSpPr>
        <p:spPr>
          <a:xfrm>
            <a:off x="4357583" y="4748240"/>
            <a:ext cx="1556920" cy="33694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等腰三角形 37"/>
          <p:cNvSpPr/>
          <p:nvPr/>
        </p:nvSpPr>
        <p:spPr>
          <a:xfrm rot="10800000">
            <a:off x="5680342" y="4869160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7414092" y="4823284"/>
            <a:ext cx="1533926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/>
                </a:solidFill>
              </a:rPr>
              <a:t>按鈕輸入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43" name="直線接點 42"/>
          <p:cNvCxnSpPr/>
          <p:nvPr/>
        </p:nvCxnSpPr>
        <p:spPr>
          <a:xfrm>
            <a:off x="139763" y="42706"/>
            <a:ext cx="88640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5496" y="42705"/>
            <a:ext cx="3041226" cy="2954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282602" y="55489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46" name="矩形 45"/>
          <p:cNvSpPr/>
          <p:nvPr/>
        </p:nvSpPr>
        <p:spPr>
          <a:xfrm>
            <a:off x="1316361" y="554890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>
                <a:solidFill>
                  <a:schemeClr val="bg1">
                    <a:lumMod val="65000"/>
                  </a:schemeClr>
                </a:solidFill>
              </a:rPr>
              <a:t>上架時間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93554" y="1448852"/>
            <a:ext cx="1200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修改後年月日：</a:t>
            </a:r>
            <a:endParaRPr lang="zh-TW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316836" y="181950"/>
            <a:ext cx="24590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>
                <a:solidFill>
                  <a:srgbClr val="FF0000"/>
                </a:solidFill>
              </a:rPr>
              <a:t>上架時間</a:t>
            </a:r>
          </a:p>
        </p:txBody>
      </p:sp>
      <p:sp>
        <p:nvSpPr>
          <p:cNvPr id="49" name="圓角矩形 48"/>
          <p:cNvSpPr/>
          <p:nvPr/>
        </p:nvSpPr>
        <p:spPr>
          <a:xfrm>
            <a:off x="2351088" y="234888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1703016" y="2348881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116612" y="97881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修改前時間：</a:t>
            </a:r>
            <a:endParaRPr lang="zh-TW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1320499" y="978810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>
                    <a:lumMod val="65000"/>
                  </a:schemeClr>
                </a:solidFill>
              </a:rPr>
              <a:t>2017-12-14</a:t>
            </a:r>
            <a:r>
              <a:rPr lang="zh-TW" altLang="en-US" sz="9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algn="ctr"/>
            <a:r>
              <a:rPr lang="en-US" altLang="zh-TW" sz="900" dirty="0" smtClean="0">
                <a:solidFill>
                  <a:schemeClr val="bg1">
                    <a:lumMod val="65000"/>
                  </a:schemeClr>
                </a:solidFill>
              </a:rPr>
              <a:t>13:00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1316215" y="1405340"/>
            <a:ext cx="1572804" cy="36555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等腰三角形 37"/>
          <p:cNvSpPr/>
          <p:nvPr/>
        </p:nvSpPr>
        <p:spPr>
          <a:xfrm rot="10800000">
            <a:off x="2636893" y="1540385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144778" y="1897088"/>
            <a:ext cx="1200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修改後時分：</a:t>
            </a:r>
            <a:endParaRPr lang="zh-TW" altLang="en-US" sz="1400" dirty="0"/>
          </a:p>
        </p:txBody>
      </p:sp>
      <p:sp>
        <p:nvSpPr>
          <p:cNvPr id="56" name="圓角矩形 55"/>
          <p:cNvSpPr/>
          <p:nvPr/>
        </p:nvSpPr>
        <p:spPr>
          <a:xfrm>
            <a:off x="1321230" y="1844825"/>
            <a:ext cx="1572804" cy="36555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等腰三角形 37"/>
          <p:cNvSpPr/>
          <p:nvPr/>
        </p:nvSpPr>
        <p:spPr>
          <a:xfrm rot="10800000">
            <a:off x="2641908" y="1979870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6112468" y="44997"/>
            <a:ext cx="2950026" cy="2951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3071240" y="44996"/>
            <a:ext cx="3041227" cy="2951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3254074" y="55718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4309807" y="557181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照片</a:t>
            </a:r>
          </a:p>
        </p:txBody>
      </p:sp>
      <p:sp>
        <p:nvSpPr>
          <p:cNvPr id="62" name="文字方塊 61"/>
          <p:cNvSpPr txBox="1"/>
          <p:nvPr/>
        </p:nvSpPr>
        <p:spPr>
          <a:xfrm>
            <a:off x="3447505" y="1805326"/>
            <a:ext cx="82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修改後：</a:t>
            </a:r>
            <a:endParaRPr lang="zh-TW" altLang="en-US" sz="1400" dirty="0"/>
          </a:p>
        </p:txBody>
      </p:sp>
      <p:sp>
        <p:nvSpPr>
          <p:cNvPr id="63" name="矩形 62"/>
          <p:cNvSpPr/>
          <p:nvPr/>
        </p:nvSpPr>
        <p:spPr>
          <a:xfrm>
            <a:off x="4309807" y="1785581"/>
            <a:ext cx="1538783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tx1"/>
                </a:solidFill>
              </a:rPr>
              <a:t>選擇檔案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310282" y="184241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 smtClean="0">
                <a:solidFill>
                  <a:srgbClr val="FF0000"/>
                </a:solidFill>
              </a:rPr>
              <a:t>照片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5344534" y="234888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66" name="圓角矩形 65"/>
          <p:cNvSpPr/>
          <p:nvPr/>
        </p:nvSpPr>
        <p:spPr>
          <a:xfrm>
            <a:off x="4696462" y="2348881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6257871" y="52332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68" name="矩形 67"/>
          <p:cNvSpPr/>
          <p:nvPr/>
        </p:nvSpPr>
        <p:spPr>
          <a:xfrm>
            <a:off x="7313604" y="523321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小提示</a:t>
            </a:r>
          </a:p>
        </p:txBody>
      </p:sp>
      <p:sp>
        <p:nvSpPr>
          <p:cNvPr id="69" name="文字方塊 68"/>
          <p:cNvSpPr txBox="1"/>
          <p:nvPr/>
        </p:nvSpPr>
        <p:spPr>
          <a:xfrm>
            <a:off x="6422426" y="179008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修改後：</a:t>
            </a:r>
            <a:endParaRPr lang="zh-TW" altLang="en-US" sz="1400" dirty="0"/>
          </a:p>
        </p:txBody>
      </p:sp>
      <p:sp>
        <p:nvSpPr>
          <p:cNvPr id="70" name="矩形 69"/>
          <p:cNvSpPr/>
          <p:nvPr/>
        </p:nvSpPr>
        <p:spPr>
          <a:xfrm>
            <a:off x="7293994" y="1790084"/>
            <a:ext cx="1558394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/>
                </a:solidFill>
              </a:rPr>
              <a:t>按鈕輸入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314079" y="150381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 smtClean="0">
                <a:solidFill>
                  <a:srgbClr val="FF0000"/>
                </a:solidFill>
              </a:rPr>
              <a:t>小提示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8348331" y="234888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73" name="圓角矩形 72"/>
          <p:cNvSpPr/>
          <p:nvPr/>
        </p:nvSpPr>
        <p:spPr>
          <a:xfrm>
            <a:off x="7700259" y="2348881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3431383" y="117700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修改前：</a:t>
            </a:r>
            <a:endParaRPr lang="zh-TW" altLang="en-US" sz="1400" dirty="0"/>
          </a:p>
        </p:txBody>
      </p:sp>
      <p:sp>
        <p:nvSpPr>
          <p:cNvPr id="75" name="矩形 74"/>
          <p:cNvSpPr/>
          <p:nvPr/>
        </p:nvSpPr>
        <p:spPr>
          <a:xfrm>
            <a:off x="4320158" y="1177008"/>
            <a:ext cx="1538783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</a:rPr>
              <a:t>顯示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405218" y="117700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修改前：</a:t>
            </a:r>
            <a:endParaRPr lang="zh-TW" altLang="en-US" sz="1400" dirty="0"/>
          </a:p>
        </p:txBody>
      </p:sp>
      <p:sp>
        <p:nvSpPr>
          <p:cNvPr id="77" name="矩形 76"/>
          <p:cNvSpPr/>
          <p:nvPr/>
        </p:nvSpPr>
        <p:spPr>
          <a:xfrm>
            <a:off x="7293993" y="1177008"/>
            <a:ext cx="1538783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</a:rPr>
              <a:t>顯示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78" name="圓角矩形 77"/>
          <p:cNvSpPr/>
          <p:nvPr/>
        </p:nvSpPr>
        <p:spPr>
          <a:xfrm>
            <a:off x="8082995" y="6093296"/>
            <a:ext cx="956719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回商店</a:t>
            </a:r>
          </a:p>
        </p:txBody>
      </p:sp>
    </p:spTree>
    <p:extLst>
      <p:ext uri="{BB962C8B-B14F-4D97-AF65-F5344CB8AC3E}">
        <p14:creationId xmlns:p14="http://schemas.microsoft.com/office/powerpoint/2010/main" val="772689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79512" y="16632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</a:t>
            </a:r>
            <a:r>
              <a:rPr lang="zh-TW" altLang="en-US" dirty="0" smtClean="0"/>
              <a:t>頁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971600" y="548680"/>
            <a:ext cx="1368152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全館折扣 </a:t>
            </a:r>
            <a:r>
              <a:rPr lang="en-US" altLang="zh-TW" sz="1100" dirty="0" smtClean="0"/>
              <a:t>( </a:t>
            </a:r>
            <a:r>
              <a:rPr lang="zh-TW" altLang="en-US" sz="1100" dirty="0" smtClean="0"/>
              <a:t>不啟動</a:t>
            </a:r>
            <a:r>
              <a:rPr lang="en-US" altLang="zh-TW" sz="1100" dirty="0" smtClean="0"/>
              <a:t> )</a:t>
            </a:r>
            <a:endParaRPr lang="zh-TW" altLang="en-US" sz="1100" dirty="0"/>
          </a:p>
        </p:txBody>
      </p:sp>
      <p:sp>
        <p:nvSpPr>
          <p:cNvPr id="5" name="圓角矩形 4"/>
          <p:cNvSpPr/>
          <p:nvPr/>
        </p:nvSpPr>
        <p:spPr>
          <a:xfrm>
            <a:off x="2699792" y="548680"/>
            <a:ext cx="1599921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第二件折扣</a:t>
            </a:r>
            <a:r>
              <a:rPr lang="en-US" altLang="zh-TW" sz="1100" dirty="0"/>
              <a:t>( </a:t>
            </a:r>
            <a:r>
              <a:rPr lang="zh-TW" altLang="en-US" sz="1100" dirty="0"/>
              <a:t>啟動</a:t>
            </a:r>
            <a:r>
              <a:rPr lang="en-US" altLang="zh-TW" sz="1100" dirty="0"/>
              <a:t> )</a:t>
            </a:r>
            <a:endParaRPr lang="en-US" altLang="zh-TW" sz="1100" dirty="0" smtClean="0"/>
          </a:p>
        </p:txBody>
      </p:sp>
      <p:sp>
        <p:nvSpPr>
          <p:cNvPr id="6" name="圓角矩形 5"/>
          <p:cNvSpPr/>
          <p:nvPr/>
        </p:nvSpPr>
        <p:spPr>
          <a:xfrm>
            <a:off x="4644008" y="548680"/>
            <a:ext cx="1462504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滿額折扣 </a:t>
            </a:r>
            <a:r>
              <a:rPr lang="en-US" altLang="zh-TW" sz="1100" dirty="0" smtClean="0"/>
              <a:t>( </a:t>
            </a:r>
            <a:r>
              <a:rPr lang="zh-TW" altLang="en-US" sz="1100" dirty="0"/>
              <a:t>啟動</a:t>
            </a:r>
            <a:r>
              <a:rPr lang="en-US" altLang="zh-TW" sz="1100" dirty="0"/>
              <a:t> )</a:t>
            </a:r>
            <a:endParaRPr lang="en-US" altLang="zh-TW" sz="1100" dirty="0" smtClean="0"/>
          </a:p>
        </p:txBody>
      </p:sp>
      <p:sp>
        <p:nvSpPr>
          <p:cNvPr id="7" name="圓角矩形 6"/>
          <p:cNvSpPr/>
          <p:nvPr/>
        </p:nvSpPr>
        <p:spPr>
          <a:xfrm>
            <a:off x="6488467" y="548680"/>
            <a:ext cx="1573015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紅利</a:t>
            </a:r>
            <a:r>
              <a:rPr lang="zh-TW" altLang="en-US" sz="1100" dirty="0" smtClean="0"/>
              <a:t>比例 </a:t>
            </a:r>
            <a:r>
              <a:rPr lang="en-US" altLang="zh-TW" sz="1100" dirty="0"/>
              <a:t>( </a:t>
            </a:r>
            <a:r>
              <a:rPr lang="zh-TW" altLang="en-US" sz="1100" dirty="0"/>
              <a:t>啟動</a:t>
            </a:r>
            <a:r>
              <a:rPr lang="en-US" altLang="zh-TW" sz="1100" dirty="0"/>
              <a:t> </a:t>
            </a:r>
            <a:r>
              <a:rPr lang="en-US" altLang="zh-TW" sz="1100" dirty="0" smtClean="0"/>
              <a:t>)</a:t>
            </a:r>
            <a:endParaRPr lang="zh-TW" altLang="en-US" sz="1100" dirty="0"/>
          </a:p>
        </p:txBody>
      </p:sp>
      <p:sp>
        <p:nvSpPr>
          <p:cNvPr id="3" name="矩形 2"/>
          <p:cNvSpPr/>
          <p:nvPr/>
        </p:nvSpPr>
        <p:spPr>
          <a:xfrm>
            <a:off x="2904645" y="1988840"/>
            <a:ext cx="3384376" cy="20162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904645" y="2143547"/>
            <a:ext cx="33955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200" dirty="0"/>
              <a:t>全館折扣 </a:t>
            </a:r>
          </a:p>
        </p:txBody>
      </p:sp>
      <p:sp>
        <p:nvSpPr>
          <p:cNvPr id="9" name="矩形 8"/>
          <p:cNvSpPr/>
          <p:nvPr/>
        </p:nvSpPr>
        <p:spPr>
          <a:xfrm>
            <a:off x="5280909" y="3098223"/>
            <a:ext cx="216024" cy="210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904646" y="3049215"/>
            <a:ext cx="20812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 smtClean="0"/>
              <a:t>全館折扣是否啟動：</a:t>
            </a:r>
            <a:endParaRPr lang="zh-TW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3275856" y="2589220"/>
            <a:ext cx="16771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 smtClean="0"/>
              <a:t>全館折扣折數：</a:t>
            </a:r>
            <a:endParaRPr lang="zh-TW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4871203" y="2613538"/>
            <a:ext cx="996941" cy="2834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5314424" y="3501008"/>
            <a:ext cx="688593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15" name="圓角矩形 14"/>
          <p:cNvSpPr/>
          <p:nvPr/>
        </p:nvSpPr>
        <p:spPr>
          <a:xfrm>
            <a:off x="4499992" y="3501008"/>
            <a:ext cx="688593" cy="288032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bg1"/>
                </a:solidFill>
              </a:rPr>
              <a:t>取消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555776" y="1340768"/>
            <a:ext cx="41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這是全館折扣的</a:t>
            </a:r>
            <a:r>
              <a:rPr lang="en-US" altLang="zh-TW" dirty="0" smtClean="0"/>
              <a:t>Modal </a:t>
            </a:r>
            <a:r>
              <a:rPr lang="zh-TW" altLang="en-US" dirty="0" smtClean="0"/>
              <a:t>的背景原色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093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79512" y="16632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</a:t>
            </a:r>
            <a:r>
              <a:rPr lang="zh-TW" altLang="en-US" dirty="0" smtClean="0"/>
              <a:t>頁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971600" y="548680"/>
            <a:ext cx="1368152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全館折扣 </a:t>
            </a:r>
            <a:r>
              <a:rPr lang="en-US" altLang="zh-TW" sz="1100" dirty="0" smtClean="0"/>
              <a:t>( </a:t>
            </a:r>
            <a:r>
              <a:rPr lang="zh-TW" altLang="en-US" sz="1100" dirty="0" smtClean="0"/>
              <a:t>不啟動</a:t>
            </a:r>
            <a:r>
              <a:rPr lang="en-US" altLang="zh-TW" sz="1100" dirty="0" smtClean="0"/>
              <a:t> )</a:t>
            </a:r>
            <a:endParaRPr lang="zh-TW" altLang="en-US" sz="1100" dirty="0"/>
          </a:p>
        </p:txBody>
      </p:sp>
      <p:sp>
        <p:nvSpPr>
          <p:cNvPr id="5" name="圓角矩形 4"/>
          <p:cNvSpPr/>
          <p:nvPr/>
        </p:nvSpPr>
        <p:spPr>
          <a:xfrm>
            <a:off x="2699792" y="548680"/>
            <a:ext cx="1599921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第二件折扣</a:t>
            </a:r>
            <a:r>
              <a:rPr lang="en-US" altLang="zh-TW" sz="1100" dirty="0"/>
              <a:t>( </a:t>
            </a:r>
            <a:r>
              <a:rPr lang="zh-TW" altLang="en-US" sz="1100" dirty="0"/>
              <a:t>啟動</a:t>
            </a:r>
            <a:r>
              <a:rPr lang="en-US" altLang="zh-TW" sz="1100" dirty="0"/>
              <a:t> )</a:t>
            </a:r>
            <a:endParaRPr lang="en-US" altLang="zh-TW" sz="1100" dirty="0" smtClean="0"/>
          </a:p>
        </p:txBody>
      </p:sp>
      <p:sp>
        <p:nvSpPr>
          <p:cNvPr id="6" name="圓角矩形 5"/>
          <p:cNvSpPr/>
          <p:nvPr/>
        </p:nvSpPr>
        <p:spPr>
          <a:xfrm>
            <a:off x="4644008" y="548680"/>
            <a:ext cx="1462504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滿額折扣 </a:t>
            </a:r>
            <a:r>
              <a:rPr lang="en-US" altLang="zh-TW" sz="1100" dirty="0" smtClean="0"/>
              <a:t>( </a:t>
            </a:r>
            <a:r>
              <a:rPr lang="zh-TW" altLang="en-US" sz="1100" dirty="0"/>
              <a:t>啟動</a:t>
            </a:r>
            <a:r>
              <a:rPr lang="en-US" altLang="zh-TW" sz="1100" dirty="0"/>
              <a:t> )</a:t>
            </a:r>
            <a:endParaRPr lang="en-US" altLang="zh-TW" sz="1100" dirty="0" smtClean="0"/>
          </a:p>
        </p:txBody>
      </p:sp>
      <p:sp>
        <p:nvSpPr>
          <p:cNvPr id="7" name="圓角矩形 6"/>
          <p:cNvSpPr/>
          <p:nvPr/>
        </p:nvSpPr>
        <p:spPr>
          <a:xfrm>
            <a:off x="6488467" y="548680"/>
            <a:ext cx="1573015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紅利</a:t>
            </a:r>
            <a:r>
              <a:rPr lang="zh-TW" altLang="en-US" sz="1100" dirty="0" smtClean="0"/>
              <a:t>比例 </a:t>
            </a:r>
            <a:r>
              <a:rPr lang="en-US" altLang="zh-TW" sz="1100" dirty="0"/>
              <a:t>( </a:t>
            </a:r>
            <a:r>
              <a:rPr lang="zh-TW" altLang="en-US" sz="1100" dirty="0"/>
              <a:t>啟動</a:t>
            </a:r>
            <a:r>
              <a:rPr lang="en-US" altLang="zh-TW" sz="1100" dirty="0"/>
              <a:t> </a:t>
            </a:r>
            <a:r>
              <a:rPr lang="en-US" altLang="zh-TW" sz="1100" dirty="0" smtClean="0"/>
              <a:t>)</a:t>
            </a:r>
            <a:endParaRPr lang="zh-TW" altLang="en-US" sz="1100" dirty="0"/>
          </a:p>
        </p:txBody>
      </p:sp>
      <p:sp>
        <p:nvSpPr>
          <p:cNvPr id="3" name="矩形 2"/>
          <p:cNvSpPr/>
          <p:nvPr/>
        </p:nvSpPr>
        <p:spPr>
          <a:xfrm>
            <a:off x="2904645" y="1988840"/>
            <a:ext cx="3384376" cy="2520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904645" y="2143547"/>
            <a:ext cx="33955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200" dirty="0"/>
              <a:t>第二件折扣</a:t>
            </a:r>
          </a:p>
        </p:txBody>
      </p:sp>
      <p:sp>
        <p:nvSpPr>
          <p:cNvPr id="9" name="矩形 8"/>
          <p:cNvSpPr/>
          <p:nvPr/>
        </p:nvSpPr>
        <p:spPr>
          <a:xfrm>
            <a:off x="5436096" y="3478008"/>
            <a:ext cx="216024" cy="210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987824" y="3429000"/>
            <a:ext cx="20812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/>
              <a:t>第二件</a:t>
            </a:r>
            <a:r>
              <a:rPr lang="zh-TW" altLang="en-US" sz="1400" dirty="0" smtClean="0"/>
              <a:t>折扣是否啟動：</a:t>
            </a:r>
            <a:endParaRPr lang="zh-TW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3347864" y="2589220"/>
            <a:ext cx="16771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/>
              <a:t>第二件</a:t>
            </a:r>
            <a:r>
              <a:rPr lang="zh-TW" altLang="en-US" sz="1400" dirty="0" smtClean="0"/>
              <a:t>折扣折數：</a:t>
            </a:r>
            <a:endParaRPr lang="zh-TW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4932041" y="2613538"/>
            <a:ext cx="1080120" cy="2834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5314424" y="4005064"/>
            <a:ext cx="688593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15" name="圓角矩形 14"/>
          <p:cNvSpPr/>
          <p:nvPr/>
        </p:nvSpPr>
        <p:spPr>
          <a:xfrm>
            <a:off x="4499992" y="4005064"/>
            <a:ext cx="688593" cy="288032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bg1"/>
                </a:solidFill>
              </a:rPr>
              <a:t>取消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699792" y="1340768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這是</a:t>
            </a:r>
            <a:r>
              <a:rPr lang="zh-TW" altLang="en-US" dirty="0"/>
              <a:t>第二件折扣</a:t>
            </a:r>
            <a:r>
              <a:rPr lang="zh-TW" altLang="en-US" dirty="0" smtClean="0"/>
              <a:t>的</a:t>
            </a:r>
            <a:r>
              <a:rPr lang="en-US" altLang="zh-TW" dirty="0" smtClean="0"/>
              <a:t>Modal</a:t>
            </a:r>
            <a:r>
              <a:rPr lang="zh-TW" altLang="en-US" dirty="0"/>
              <a:t>的背景原色</a:t>
            </a:r>
          </a:p>
        </p:txBody>
      </p:sp>
      <p:sp>
        <p:nvSpPr>
          <p:cNvPr id="16" name="矩形 15"/>
          <p:cNvSpPr/>
          <p:nvPr/>
        </p:nvSpPr>
        <p:spPr>
          <a:xfrm>
            <a:off x="3851920" y="2996952"/>
            <a:ext cx="12083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 smtClean="0"/>
              <a:t>折扣商品：</a:t>
            </a:r>
            <a:endParaRPr lang="zh-TW" altLang="en-US" sz="1400" dirty="0"/>
          </a:p>
        </p:txBody>
      </p:sp>
      <p:sp>
        <p:nvSpPr>
          <p:cNvPr id="19" name="圓角矩形 18"/>
          <p:cNvSpPr/>
          <p:nvPr/>
        </p:nvSpPr>
        <p:spPr>
          <a:xfrm>
            <a:off x="4932040" y="2996952"/>
            <a:ext cx="1070977" cy="3304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等腰三角形 37"/>
          <p:cNvSpPr/>
          <p:nvPr/>
        </p:nvSpPr>
        <p:spPr>
          <a:xfrm rot="10800000">
            <a:off x="5785294" y="3108173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60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79512" y="16632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</a:t>
            </a:r>
            <a:r>
              <a:rPr lang="zh-TW" altLang="en-US" dirty="0" smtClean="0"/>
              <a:t>頁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971600" y="548680"/>
            <a:ext cx="1368152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全館折扣 </a:t>
            </a:r>
            <a:r>
              <a:rPr lang="en-US" altLang="zh-TW" sz="1100" dirty="0" smtClean="0"/>
              <a:t>( </a:t>
            </a:r>
            <a:r>
              <a:rPr lang="zh-TW" altLang="en-US" sz="1100" dirty="0" smtClean="0"/>
              <a:t>不啟動</a:t>
            </a:r>
            <a:r>
              <a:rPr lang="en-US" altLang="zh-TW" sz="1100" dirty="0" smtClean="0"/>
              <a:t> )</a:t>
            </a:r>
            <a:endParaRPr lang="zh-TW" altLang="en-US" sz="1100" dirty="0"/>
          </a:p>
        </p:txBody>
      </p:sp>
      <p:sp>
        <p:nvSpPr>
          <p:cNvPr id="5" name="圓角矩形 4"/>
          <p:cNvSpPr/>
          <p:nvPr/>
        </p:nvSpPr>
        <p:spPr>
          <a:xfrm>
            <a:off x="2699792" y="548680"/>
            <a:ext cx="1599921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第二件折扣</a:t>
            </a:r>
            <a:r>
              <a:rPr lang="en-US" altLang="zh-TW" sz="1100" dirty="0"/>
              <a:t>( </a:t>
            </a:r>
            <a:r>
              <a:rPr lang="zh-TW" altLang="en-US" sz="1100" dirty="0"/>
              <a:t>啟動</a:t>
            </a:r>
            <a:r>
              <a:rPr lang="en-US" altLang="zh-TW" sz="1100" dirty="0"/>
              <a:t> )</a:t>
            </a:r>
            <a:endParaRPr lang="en-US" altLang="zh-TW" sz="1100" dirty="0" smtClean="0"/>
          </a:p>
        </p:txBody>
      </p:sp>
      <p:sp>
        <p:nvSpPr>
          <p:cNvPr id="6" name="圓角矩形 5"/>
          <p:cNvSpPr/>
          <p:nvPr/>
        </p:nvSpPr>
        <p:spPr>
          <a:xfrm>
            <a:off x="4644008" y="548680"/>
            <a:ext cx="1462504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滿額折扣 </a:t>
            </a:r>
            <a:r>
              <a:rPr lang="en-US" altLang="zh-TW" sz="1100" dirty="0" smtClean="0"/>
              <a:t>( </a:t>
            </a:r>
            <a:r>
              <a:rPr lang="zh-TW" altLang="en-US" sz="1100" dirty="0"/>
              <a:t>啟動</a:t>
            </a:r>
            <a:r>
              <a:rPr lang="en-US" altLang="zh-TW" sz="1100" dirty="0"/>
              <a:t> )</a:t>
            </a:r>
            <a:endParaRPr lang="en-US" altLang="zh-TW" sz="1100" dirty="0" smtClean="0"/>
          </a:p>
        </p:txBody>
      </p:sp>
      <p:sp>
        <p:nvSpPr>
          <p:cNvPr id="7" name="圓角矩形 6"/>
          <p:cNvSpPr/>
          <p:nvPr/>
        </p:nvSpPr>
        <p:spPr>
          <a:xfrm>
            <a:off x="6488467" y="548680"/>
            <a:ext cx="1573015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紅利</a:t>
            </a:r>
            <a:r>
              <a:rPr lang="zh-TW" altLang="en-US" sz="1100" dirty="0" smtClean="0"/>
              <a:t>比例 </a:t>
            </a:r>
            <a:r>
              <a:rPr lang="en-US" altLang="zh-TW" sz="1100" dirty="0"/>
              <a:t>( </a:t>
            </a:r>
            <a:r>
              <a:rPr lang="zh-TW" altLang="en-US" sz="1100" dirty="0"/>
              <a:t>啟動</a:t>
            </a:r>
            <a:r>
              <a:rPr lang="en-US" altLang="zh-TW" sz="1100" dirty="0"/>
              <a:t> </a:t>
            </a:r>
            <a:r>
              <a:rPr lang="en-US" altLang="zh-TW" sz="1100" dirty="0" smtClean="0"/>
              <a:t>)</a:t>
            </a:r>
            <a:endParaRPr lang="zh-TW" altLang="en-US" sz="1100" dirty="0"/>
          </a:p>
        </p:txBody>
      </p:sp>
      <p:sp>
        <p:nvSpPr>
          <p:cNvPr id="3" name="矩形 2"/>
          <p:cNvSpPr/>
          <p:nvPr/>
        </p:nvSpPr>
        <p:spPr>
          <a:xfrm>
            <a:off x="2904645" y="1988840"/>
            <a:ext cx="3384376" cy="2520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904645" y="2143547"/>
            <a:ext cx="33955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200" dirty="0"/>
              <a:t>滿額折扣</a:t>
            </a:r>
          </a:p>
        </p:txBody>
      </p:sp>
      <p:sp>
        <p:nvSpPr>
          <p:cNvPr id="9" name="矩形 8"/>
          <p:cNvSpPr/>
          <p:nvPr/>
        </p:nvSpPr>
        <p:spPr>
          <a:xfrm>
            <a:off x="5436096" y="3478008"/>
            <a:ext cx="216024" cy="210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987824" y="3429000"/>
            <a:ext cx="20812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/>
              <a:t>滿額折扣</a:t>
            </a:r>
            <a:r>
              <a:rPr lang="zh-TW" altLang="en-US" sz="1400" dirty="0" smtClean="0"/>
              <a:t>是否啟動：</a:t>
            </a:r>
            <a:endParaRPr lang="zh-TW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3347864" y="2589220"/>
            <a:ext cx="16771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/>
              <a:t>滿額折扣</a:t>
            </a:r>
            <a:r>
              <a:rPr lang="zh-TW" altLang="en-US" sz="1400" dirty="0" smtClean="0"/>
              <a:t>折數：</a:t>
            </a:r>
            <a:endParaRPr lang="zh-TW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4932041" y="2613538"/>
            <a:ext cx="1080120" cy="2834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5314424" y="4005064"/>
            <a:ext cx="688593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15" name="圓角矩形 14"/>
          <p:cNvSpPr/>
          <p:nvPr/>
        </p:nvSpPr>
        <p:spPr>
          <a:xfrm>
            <a:off x="4499992" y="4005064"/>
            <a:ext cx="688593" cy="288032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bg1"/>
                </a:solidFill>
              </a:rPr>
              <a:t>取消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699792" y="1340768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這是</a:t>
            </a:r>
            <a:r>
              <a:rPr lang="zh-TW" altLang="en-US" dirty="0"/>
              <a:t>滿額折扣</a:t>
            </a:r>
            <a:r>
              <a:rPr lang="zh-TW" altLang="en-US" dirty="0" smtClean="0"/>
              <a:t>的</a:t>
            </a:r>
            <a:r>
              <a:rPr lang="en-US" altLang="zh-TW" dirty="0" smtClean="0"/>
              <a:t>Modal</a:t>
            </a:r>
            <a:r>
              <a:rPr lang="zh-TW" altLang="en-US" dirty="0"/>
              <a:t>的背景原色</a:t>
            </a:r>
          </a:p>
        </p:txBody>
      </p:sp>
      <p:sp>
        <p:nvSpPr>
          <p:cNvPr id="16" name="矩形 15"/>
          <p:cNvSpPr/>
          <p:nvPr/>
        </p:nvSpPr>
        <p:spPr>
          <a:xfrm>
            <a:off x="3851920" y="2996952"/>
            <a:ext cx="12083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/>
              <a:t>滿多少</a:t>
            </a:r>
            <a:r>
              <a:rPr lang="zh-TW" altLang="en-US" sz="1400" dirty="0" smtClean="0"/>
              <a:t>：</a:t>
            </a:r>
            <a:endParaRPr lang="zh-TW" altLang="en-US" sz="1400" dirty="0"/>
          </a:p>
        </p:txBody>
      </p:sp>
      <p:sp>
        <p:nvSpPr>
          <p:cNvPr id="19" name="圓角矩形 18"/>
          <p:cNvSpPr/>
          <p:nvPr/>
        </p:nvSpPr>
        <p:spPr>
          <a:xfrm>
            <a:off x="4932040" y="2996952"/>
            <a:ext cx="1070977" cy="3304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2000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87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79512" y="16632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</a:t>
            </a:r>
            <a:r>
              <a:rPr lang="zh-TW" altLang="en-US" dirty="0" smtClean="0"/>
              <a:t>頁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971600" y="548680"/>
            <a:ext cx="1368152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全館折扣 </a:t>
            </a:r>
            <a:r>
              <a:rPr lang="en-US" altLang="zh-TW" sz="1100" dirty="0" smtClean="0"/>
              <a:t>( </a:t>
            </a:r>
            <a:r>
              <a:rPr lang="zh-TW" altLang="en-US" sz="1100" dirty="0" smtClean="0"/>
              <a:t>不啟動</a:t>
            </a:r>
            <a:r>
              <a:rPr lang="en-US" altLang="zh-TW" sz="1100" dirty="0" smtClean="0"/>
              <a:t> )</a:t>
            </a:r>
            <a:endParaRPr lang="zh-TW" altLang="en-US" sz="1100" dirty="0"/>
          </a:p>
        </p:txBody>
      </p:sp>
      <p:sp>
        <p:nvSpPr>
          <p:cNvPr id="5" name="圓角矩形 4"/>
          <p:cNvSpPr/>
          <p:nvPr/>
        </p:nvSpPr>
        <p:spPr>
          <a:xfrm>
            <a:off x="2699792" y="548680"/>
            <a:ext cx="1599921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第二件折扣</a:t>
            </a:r>
            <a:r>
              <a:rPr lang="en-US" altLang="zh-TW" sz="1100" dirty="0"/>
              <a:t>( </a:t>
            </a:r>
            <a:r>
              <a:rPr lang="zh-TW" altLang="en-US" sz="1100" dirty="0"/>
              <a:t>啟動</a:t>
            </a:r>
            <a:r>
              <a:rPr lang="en-US" altLang="zh-TW" sz="1100" dirty="0"/>
              <a:t> )</a:t>
            </a:r>
            <a:endParaRPr lang="en-US" altLang="zh-TW" sz="1100" dirty="0" smtClean="0"/>
          </a:p>
        </p:txBody>
      </p:sp>
      <p:sp>
        <p:nvSpPr>
          <p:cNvPr id="6" name="圓角矩形 5"/>
          <p:cNvSpPr/>
          <p:nvPr/>
        </p:nvSpPr>
        <p:spPr>
          <a:xfrm>
            <a:off x="4644008" y="548680"/>
            <a:ext cx="1462504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滿額折扣 </a:t>
            </a:r>
            <a:r>
              <a:rPr lang="en-US" altLang="zh-TW" sz="1100" dirty="0" smtClean="0"/>
              <a:t>( </a:t>
            </a:r>
            <a:r>
              <a:rPr lang="zh-TW" altLang="en-US" sz="1100" dirty="0"/>
              <a:t>啟動</a:t>
            </a:r>
            <a:r>
              <a:rPr lang="en-US" altLang="zh-TW" sz="1100" dirty="0"/>
              <a:t> )</a:t>
            </a:r>
            <a:endParaRPr lang="en-US" altLang="zh-TW" sz="1100" dirty="0" smtClean="0"/>
          </a:p>
        </p:txBody>
      </p:sp>
      <p:sp>
        <p:nvSpPr>
          <p:cNvPr id="7" name="圓角矩形 6"/>
          <p:cNvSpPr/>
          <p:nvPr/>
        </p:nvSpPr>
        <p:spPr>
          <a:xfrm>
            <a:off x="6488467" y="548680"/>
            <a:ext cx="1573015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紅利</a:t>
            </a:r>
            <a:r>
              <a:rPr lang="zh-TW" altLang="en-US" sz="1100" dirty="0" smtClean="0"/>
              <a:t>比例 </a:t>
            </a:r>
            <a:r>
              <a:rPr lang="en-US" altLang="zh-TW" sz="1100" dirty="0"/>
              <a:t>( </a:t>
            </a:r>
            <a:r>
              <a:rPr lang="zh-TW" altLang="en-US" sz="1100" dirty="0"/>
              <a:t>啟動</a:t>
            </a:r>
            <a:r>
              <a:rPr lang="en-US" altLang="zh-TW" sz="1100" dirty="0"/>
              <a:t> </a:t>
            </a:r>
            <a:r>
              <a:rPr lang="en-US" altLang="zh-TW" sz="1100" dirty="0" smtClean="0"/>
              <a:t>)</a:t>
            </a:r>
            <a:endParaRPr lang="zh-TW" altLang="en-US" sz="1100" dirty="0"/>
          </a:p>
        </p:txBody>
      </p:sp>
      <p:sp>
        <p:nvSpPr>
          <p:cNvPr id="3" name="矩形 2"/>
          <p:cNvSpPr/>
          <p:nvPr/>
        </p:nvSpPr>
        <p:spPr>
          <a:xfrm>
            <a:off x="2904645" y="2132856"/>
            <a:ext cx="3384376" cy="20162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904645" y="2287563"/>
            <a:ext cx="33955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200" dirty="0"/>
              <a:t>紅利比例</a:t>
            </a:r>
          </a:p>
        </p:txBody>
      </p:sp>
      <p:sp>
        <p:nvSpPr>
          <p:cNvPr id="12" name="矩形 11"/>
          <p:cNvSpPr/>
          <p:nvPr/>
        </p:nvSpPr>
        <p:spPr>
          <a:xfrm>
            <a:off x="3902973" y="2733236"/>
            <a:ext cx="9570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/>
              <a:t>紅利</a:t>
            </a:r>
            <a:r>
              <a:rPr lang="zh-TW" altLang="en-US" sz="1400" dirty="0" smtClean="0"/>
              <a:t>比例：</a:t>
            </a:r>
            <a:endParaRPr lang="zh-TW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4932041" y="2757554"/>
            <a:ext cx="1080120" cy="2834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5314424" y="3645024"/>
            <a:ext cx="688593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15" name="圓角矩形 14"/>
          <p:cNvSpPr/>
          <p:nvPr/>
        </p:nvSpPr>
        <p:spPr>
          <a:xfrm>
            <a:off x="4499992" y="3645024"/>
            <a:ext cx="688593" cy="288032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bg1"/>
                </a:solidFill>
              </a:rPr>
              <a:t>取消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699792" y="1340768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這是</a:t>
            </a:r>
            <a:r>
              <a:rPr lang="zh-TW" altLang="en-US" dirty="0"/>
              <a:t>紅利比例</a:t>
            </a:r>
            <a:r>
              <a:rPr lang="zh-TW" altLang="en-US" dirty="0" smtClean="0"/>
              <a:t>的</a:t>
            </a:r>
            <a:r>
              <a:rPr lang="en-US" altLang="zh-TW" dirty="0" smtClean="0"/>
              <a:t>Modal</a:t>
            </a:r>
            <a:r>
              <a:rPr lang="zh-TW" altLang="en-US" dirty="0"/>
              <a:t>的背景原色</a:t>
            </a:r>
          </a:p>
        </p:txBody>
      </p:sp>
      <p:sp>
        <p:nvSpPr>
          <p:cNvPr id="16" name="矩形 15"/>
          <p:cNvSpPr/>
          <p:nvPr/>
        </p:nvSpPr>
        <p:spPr>
          <a:xfrm>
            <a:off x="3867664" y="3140968"/>
            <a:ext cx="12083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 smtClean="0"/>
              <a:t>多少錢：</a:t>
            </a:r>
            <a:endParaRPr lang="zh-TW" altLang="en-US" sz="1400" dirty="0"/>
          </a:p>
        </p:txBody>
      </p:sp>
      <p:sp>
        <p:nvSpPr>
          <p:cNvPr id="19" name="圓角矩形 18"/>
          <p:cNvSpPr/>
          <p:nvPr/>
        </p:nvSpPr>
        <p:spPr>
          <a:xfrm>
            <a:off x="4932040" y="3140968"/>
            <a:ext cx="1070977" cy="3304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10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9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網站之商店之新增</a:t>
            </a:r>
            <a:r>
              <a:rPr lang="zh-TW" altLang="en-US" sz="2800" dirty="0"/>
              <a:t>商品</a:t>
            </a:r>
          </a:p>
        </p:txBody>
      </p:sp>
    </p:spTree>
    <p:extLst>
      <p:ext uri="{BB962C8B-B14F-4D97-AF65-F5344CB8AC3E}">
        <p14:creationId xmlns:p14="http://schemas.microsoft.com/office/powerpoint/2010/main" val="247553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商店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新增商品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426443"/>
              </p:ext>
            </p:extLst>
          </p:nvPr>
        </p:nvGraphicFramePr>
        <p:xfrm>
          <a:off x="107504" y="1457832"/>
          <a:ext cx="8877120" cy="446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0988"/>
                <a:gridCol w="504056"/>
                <a:gridCol w="576064"/>
                <a:gridCol w="720080"/>
                <a:gridCol w="648072"/>
                <a:gridCol w="648072"/>
                <a:gridCol w="648072"/>
                <a:gridCol w="720080"/>
                <a:gridCol w="648072"/>
                <a:gridCol w="504056"/>
                <a:gridCol w="477268"/>
                <a:gridCol w="890884"/>
                <a:gridCol w="432048"/>
                <a:gridCol w="579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編號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大項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小項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名稱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照片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小提示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加購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分類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敘述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價位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紅利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上架時間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庫存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功能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069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PD1233548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FFFF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SSSSS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AAAAAA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2580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2017-12-14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13:00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1" name="圓角矩形 40"/>
          <p:cNvSpPr/>
          <p:nvPr/>
        </p:nvSpPr>
        <p:spPr>
          <a:xfrm>
            <a:off x="8432222" y="2277833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8052864" y="970701"/>
            <a:ext cx="911624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單</a:t>
            </a:r>
            <a:r>
              <a:rPr lang="zh-TW" altLang="en-US" sz="1100" dirty="0" smtClean="0"/>
              <a:t>筆新增</a:t>
            </a:r>
            <a:endParaRPr lang="zh-TW" altLang="en-US" sz="1100" dirty="0"/>
          </a:p>
        </p:txBody>
      </p:sp>
      <p:sp>
        <p:nvSpPr>
          <p:cNvPr id="53" name="圓角矩形 52"/>
          <p:cNvSpPr/>
          <p:nvPr/>
        </p:nvSpPr>
        <p:spPr>
          <a:xfrm>
            <a:off x="4805901" y="2348880"/>
            <a:ext cx="564502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54" name="圓角矩形 53"/>
          <p:cNvSpPr/>
          <p:nvPr/>
        </p:nvSpPr>
        <p:spPr>
          <a:xfrm>
            <a:off x="4157141" y="2341145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55" name="圓角矩形 54"/>
          <p:cNvSpPr/>
          <p:nvPr/>
        </p:nvSpPr>
        <p:spPr>
          <a:xfrm>
            <a:off x="3509069" y="2341145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56" name="圓角矩形 55"/>
          <p:cNvSpPr/>
          <p:nvPr/>
        </p:nvSpPr>
        <p:spPr>
          <a:xfrm>
            <a:off x="2860997" y="2341145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57" name="圓角矩形 56"/>
          <p:cNvSpPr/>
          <p:nvPr/>
        </p:nvSpPr>
        <p:spPr>
          <a:xfrm>
            <a:off x="5489719" y="2335115"/>
            <a:ext cx="551584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</p:spTree>
    <p:extLst>
      <p:ext uri="{BB962C8B-B14F-4D97-AF65-F5344CB8AC3E}">
        <p14:creationId xmlns:p14="http://schemas.microsoft.com/office/powerpoint/2010/main" val="330781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網站之商店之協助消費者新增商品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084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>
                <a:solidFill>
                  <a:schemeClr val="tx1"/>
                </a:solidFill>
              </a:rPr>
              <a:t>交易</a:t>
            </a:r>
            <a:r>
              <a:rPr lang="zh-TW" altLang="en-US" sz="900" dirty="0" smtClean="0">
                <a:solidFill>
                  <a:schemeClr val="tx1"/>
                </a:solidFill>
              </a:rPr>
              <a:t>紀錄 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 </a:t>
            </a:r>
            <a:r>
              <a:rPr lang="en-US" altLang="zh-TW" sz="900" dirty="0" smtClean="0">
                <a:solidFill>
                  <a:schemeClr val="tx1"/>
                </a:solidFill>
              </a:rPr>
              <a:t>ORDER-000001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-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132503131</a:t>
            </a:r>
            <a:r>
              <a:rPr lang="zh-TW" altLang="en-US" sz="900" dirty="0" smtClean="0">
                <a:solidFill>
                  <a:schemeClr val="tx1"/>
                </a:solidFill>
              </a:rPr>
              <a:t> 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187624" y="3021403"/>
            <a:ext cx="7539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訂單編號：</a:t>
            </a:r>
            <a:endParaRPr lang="zh-TW" altLang="en-US" sz="105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471525" y="350100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商品：</a:t>
            </a:r>
            <a:endParaRPr lang="zh-TW" altLang="en-US" sz="1050" dirty="0"/>
          </a:p>
        </p:txBody>
      </p:sp>
      <p:sp>
        <p:nvSpPr>
          <p:cNvPr id="34" name="圓角矩形 33"/>
          <p:cNvSpPr/>
          <p:nvPr/>
        </p:nvSpPr>
        <p:spPr>
          <a:xfrm>
            <a:off x="6149896" y="5589240"/>
            <a:ext cx="2007478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2" name="矩形 1"/>
          <p:cNvSpPr/>
          <p:nvPr/>
        </p:nvSpPr>
        <p:spPr>
          <a:xfrm>
            <a:off x="2857842" y="1700808"/>
            <a:ext cx="3658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ORDER-000001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132503131</a:t>
            </a:r>
            <a:r>
              <a:rPr lang="zh-TW" altLang="en-US" dirty="0"/>
              <a:t>  </a:t>
            </a:r>
            <a:r>
              <a:rPr lang="en-US" altLang="zh-TW" dirty="0"/>
              <a:t>(</a:t>
            </a:r>
            <a:r>
              <a:rPr lang="zh-TW" altLang="en-US" dirty="0"/>
              <a:t> 修改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3779912" y="3017556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會員</a:t>
            </a:r>
            <a:r>
              <a:rPr lang="zh-TW" altLang="en-US" sz="1050" dirty="0" smtClean="0"/>
              <a:t>編號</a:t>
            </a:r>
            <a:r>
              <a:rPr lang="zh-TW" altLang="en-US" sz="1050" dirty="0"/>
              <a:t>：</a:t>
            </a:r>
            <a:endParaRPr lang="en-US" altLang="zh-TW" sz="1050" dirty="0" smtClean="0"/>
          </a:p>
        </p:txBody>
      </p:sp>
      <p:sp>
        <p:nvSpPr>
          <p:cNvPr id="38" name="文字方塊 37"/>
          <p:cNvSpPr txBox="1"/>
          <p:nvPr/>
        </p:nvSpPr>
        <p:spPr>
          <a:xfrm>
            <a:off x="4567571" y="3008849"/>
            <a:ext cx="1372581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>
                <a:solidFill>
                  <a:schemeClr val="bg1">
                    <a:lumMod val="65000"/>
                  </a:schemeClr>
                </a:solidFill>
              </a:rPr>
              <a:t>132503131</a:t>
            </a:r>
            <a:endParaRPr lang="zh-TW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075634" y="3013709"/>
            <a:ext cx="1632270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>
                <a:solidFill>
                  <a:schemeClr val="bg1">
                    <a:lumMod val="50000"/>
                  </a:schemeClr>
                </a:solidFill>
              </a:rPr>
              <a:t>ORDER-000001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012160" y="3031068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商品</a:t>
            </a:r>
            <a:r>
              <a:rPr lang="zh-TW" altLang="en-US" sz="1050" dirty="0" smtClean="0"/>
              <a:t>狀態：</a:t>
            </a:r>
            <a:endParaRPr lang="en-US" altLang="zh-TW" sz="1050" dirty="0" smtClean="0"/>
          </a:p>
        </p:txBody>
      </p:sp>
      <p:sp>
        <p:nvSpPr>
          <p:cNvPr id="31" name="文字方塊 30"/>
          <p:cNvSpPr txBox="1"/>
          <p:nvPr/>
        </p:nvSpPr>
        <p:spPr>
          <a:xfrm>
            <a:off x="1223208" y="2458090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訂購</a:t>
            </a:r>
            <a:r>
              <a:rPr lang="zh-TW" altLang="en-US" sz="1050" dirty="0" smtClean="0"/>
              <a:t>時間：</a:t>
            </a:r>
            <a:endParaRPr lang="en-US" altLang="zh-TW" sz="1050" dirty="0" smtClean="0"/>
          </a:p>
        </p:txBody>
      </p:sp>
      <p:sp>
        <p:nvSpPr>
          <p:cNvPr id="32" name="文字方塊 31"/>
          <p:cNvSpPr txBox="1"/>
          <p:nvPr/>
        </p:nvSpPr>
        <p:spPr>
          <a:xfrm>
            <a:off x="2075634" y="2441342"/>
            <a:ext cx="1632270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/>
              <a:t>2017-12-22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13.25.123</a:t>
            </a:r>
            <a:endParaRPr lang="zh-TW" altLang="en-US" sz="11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779912" y="2446065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抵達</a:t>
            </a:r>
            <a:r>
              <a:rPr lang="zh-TW" altLang="en-US" sz="1050" dirty="0" smtClean="0"/>
              <a:t>時間：</a:t>
            </a:r>
            <a:endParaRPr lang="en-US" altLang="zh-TW" sz="1050" dirty="0" smtClean="0"/>
          </a:p>
        </p:txBody>
      </p:sp>
      <p:sp>
        <p:nvSpPr>
          <p:cNvPr id="36" name="文字方塊 35"/>
          <p:cNvSpPr txBox="1"/>
          <p:nvPr/>
        </p:nvSpPr>
        <p:spPr>
          <a:xfrm>
            <a:off x="4567573" y="2420888"/>
            <a:ext cx="1372580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/>
              <a:t>2017-12-21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13:00</a:t>
            </a:r>
            <a:endParaRPr lang="zh-TW" altLang="en-US" sz="1100" dirty="0"/>
          </a:p>
        </p:txBody>
      </p:sp>
      <p:sp>
        <p:nvSpPr>
          <p:cNvPr id="37" name="圓角矩形 36"/>
          <p:cNvSpPr/>
          <p:nvPr/>
        </p:nvSpPr>
        <p:spPr>
          <a:xfrm>
            <a:off x="6845718" y="2996952"/>
            <a:ext cx="1383663" cy="270974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000" dirty="0" smtClean="0">
                <a:solidFill>
                  <a:schemeClr val="bg1"/>
                </a:solidFill>
              </a:rPr>
              <a:t>未出貨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067283"/>
              </p:ext>
            </p:extLst>
          </p:nvPr>
        </p:nvGraphicFramePr>
        <p:xfrm>
          <a:off x="2056766" y="3766523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商品編號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名稱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價位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PD31221321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花瓶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600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PD556511112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葉子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200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PD998979</a:t>
                      </a:r>
                      <a:endParaRPr lang="zh-TW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乾燥花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400</a:t>
                      </a:r>
                      <a:endParaRPr lang="zh-TW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6012160" y="2455004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交易</a:t>
            </a:r>
            <a:r>
              <a:rPr lang="zh-TW" altLang="en-US" sz="1050" dirty="0" smtClean="0"/>
              <a:t>狀態：</a:t>
            </a:r>
            <a:endParaRPr lang="en-US" altLang="zh-TW" sz="1050" dirty="0" smtClean="0"/>
          </a:p>
        </p:txBody>
      </p:sp>
      <p:sp>
        <p:nvSpPr>
          <p:cNvPr id="25" name="圓角矩形 24"/>
          <p:cNvSpPr/>
          <p:nvPr/>
        </p:nvSpPr>
        <p:spPr>
          <a:xfrm>
            <a:off x="6845718" y="2420888"/>
            <a:ext cx="1383663" cy="270974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000" dirty="0" smtClean="0">
                <a:solidFill>
                  <a:schemeClr val="bg1"/>
                </a:solidFill>
              </a:rPr>
              <a:t>交易完成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 商店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協助</a:t>
            </a:r>
            <a:r>
              <a:rPr lang="zh-TW" altLang="en-US" sz="900" dirty="0">
                <a:solidFill>
                  <a:schemeClr val="tx1"/>
                </a:solidFill>
              </a:rPr>
              <a:t>消費者新增</a:t>
            </a:r>
            <a:r>
              <a:rPr lang="zh-TW" altLang="en-US" sz="900" dirty="0" smtClean="0">
                <a:solidFill>
                  <a:schemeClr val="tx1"/>
                </a:solidFill>
              </a:rPr>
              <a:t>商品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79512" y="802159"/>
            <a:ext cx="10310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100" dirty="0" smtClean="0"/>
              <a:t>消費者快搜：</a:t>
            </a:r>
            <a:endParaRPr lang="zh-TW" altLang="en-US" sz="1100" dirty="0"/>
          </a:p>
        </p:txBody>
      </p:sp>
      <p:sp>
        <p:nvSpPr>
          <p:cNvPr id="27" name="矩形 26"/>
          <p:cNvSpPr/>
          <p:nvPr/>
        </p:nvSpPr>
        <p:spPr>
          <a:xfrm>
            <a:off x="1210563" y="802159"/>
            <a:ext cx="189810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rgbClr val="FF0000"/>
                </a:solidFill>
              </a:rPr>
              <a:t>輸入電話、姓名</a:t>
            </a:r>
            <a:endParaRPr lang="en-US" altLang="zh-TW" sz="900" dirty="0">
              <a:solidFill>
                <a:srgbClr val="FF0000"/>
              </a:solidFill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3275121" y="802158"/>
            <a:ext cx="697639" cy="25488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搜尋</a:t>
            </a:r>
            <a:endParaRPr lang="zh-TW" altLang="en-US" sz="11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179512" y="119675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會員個資</a:t>
            </a:r>
            <a:endParaRPr lang="zh-TW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576427" y="1636270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/>
              <a:t>姓名</a:t>
            </a:r>
            <a:r>
              <a:rPr lang="zh-TW" altLang="en-US" sz="1200" dirty="0"/>
              <a:t>：</a:t>
            </a:r>
          </a:p>
        </p:txBody>
      </p:sp>
      <p:sp>
        <p:nvSpPr>
          <p:cNvPr id="36" name="矩形 35"/>
          <p:cNvSpPr/>
          <p:nvPr/>
        </p:nvSpPr>
        <p:spPr>
          <a:xfrm>
            <a:off x="1246686" y="1643964"/>
            <a:ext cx="949050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>
                    <a:lumMod val="50000"/>
                  </a:schemeClr>
                </a:solidFill>
              </a:rPr>
              <a:t>鄒年寶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461580" y="1624041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/>
              <a:t>電話：</a:t>
            </a:r>
            <a:endParaRPr lang="zh-TW" altLang="en-US" sz="1200" dirty="0"/>
          </a:p>
        </p:txBody>
      </p:sp>
      <p:sp>
        <p:nvSpPr>
          <p:cNvPr id="38" name="矩形 37"/>
          <p:cNvSpPr/>
          <p:nvPr/>
        </p:nvSpPr>
        <p:spPr>
          <a:xfrm>
            <a:off x="3131840" y="1631735"/>
            <a:ext cx="949050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0912345678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333788" y="1616347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/>
              <a:t>信箱：</a:t>
            </a:r>
            <a:endParaRPr lang="zh-TW" altLang="en-US" sz="1200" dirty="0"/>
          </a:p>
        </p:txBody>
      </p:sp>
      <p:sp>
        <p:nvSpPr>
          <p:cNvPr id="43" name="矩形 42"/>
          <p:cNvSpPr/>
          <p:nvPr/>
        </p:nvSpPr>
        <p:spPr>
          <a:xfrm>
            <a:off x="5004048" y="1624041"/>
            <a:ext cx="1728192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zxc@gmail.com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926076" y="1529175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/>
              <a:t>生日：</a:t>
            </a:r>
            <a:endParaRPr lang="zh-TW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7596336" y="1556792"/>
            <a:ext cx="949050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2017-12-12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76426" y="2050281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/>
              <a:t>註解</a:t>
            </a:r>
            <a:r>
              <a:rPr lang="zh-TW" altLang="en-US" sz="1200" dirty="0" smtClean="0"/>
              <a:t>：</a:t>
            </a:r>
            <a:endParaRPr lang="zh-TW" altLang="en-US" sz="1200" dirty="0"/>
          </a:p>
        </p:txBody>
      </p:sp>
      <p:sp>
        <p:nvSpPr>
          <p:cNvPr id="50" name="矩形 49"/>
          <p:cNvSpPr/>
          <p:nvPr/>
        </p:nvSpPr>
        <p:spPr>
          <a:xfrm>
            <a:off x="1246686" y="2057975"/>
            <a:ext cx="3757362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>
                    <a:lumMod val="50000"/>
                  </a:schemeClr>
                </a:solidFill>
              </a:rPr>
              <a:t>人不錯，客氣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133865" y="2071881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/>
              <a:t>註冊</a:t>
            </a:r>
            <a:r>
              <a:rPr lang="zh-TW" altLang="en-US" sz="1200" dirty="0" smtClean="0"/>
              <a:t>：</a:t>
            </a:r>
            <a:endParaRPr lang="zh-TW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5804125" y="2079575"/>
            <a:ext cx="949050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2017-12-12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950004" y="2068318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/>
              <a:t>紅利：</a:t>
            </a:r>
            <a:endParaRPr lang="zh-TW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7596336" y="2067067"/>
            <a:ext cx="949050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66</a:t>
            </a:r>
            <a:endParaRPr lang="en-US" altLang="zh-TW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179512" y="257593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協助新增商品</a:t>
            </a:r>
            <a:endParaRPr lang="zh-TW" altLang="en-US" sz="1200" dirty="0"/>
          </a:p>
        </p:txBody>
      </p:sp>
      <p:sp>
        <p:nvSpPr>
          <p:cNvPr id="73" name="圓角矩形 72"/>
          <p:cNvSpPr/>
          <p:nvPr/>
        </p:nvSpPr>
        <p:spPr>
          <a:xfrm>
            <a:off x="7462262" y="6237312"/>
            <a:ext cx="1085656" cy="25488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74" name="圓角矩形 73"/>
          <p:cNvSpPr/>
          <p:nvPr/>
        </p:nvSpPr>
        <p:spPr>
          <a:xfrm>
            <a:off x="6017696" y="6237312"/>
            <a:ext cx="1085656" cy="25488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985221"/>
              </p:ext>
            </p:extLst>
          </p:nvPr>
        </p:nvGraphicFramePr>
        <p:xfrm>
          <a:off x="683568" y="3097768"/>
          <a:ext cx="7848872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7162"/>
                <a:gridCol w="1262684"/>
                <a:gridCol w="2130780"/>
                <a:gridCol w="1214123"/>
                <a:gridCol w="12141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商品編號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小項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紅利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價位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功能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PD11111111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3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200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6" name="圓角矩形 45"/>
          <p:cNvSpPr/>
          <p:nvPr/>
        </p:nvSpPr>
        <p:spPr>
          <a:xfrm>
            <a:off x="7446784" y="2598047"/>
            <a:ext cx="1085656" cy="25488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新增商品</a:t>
            </a:r>
            <a:endParaRPr lang="zh-TW" altLang="en-US" sz="1100" dirty="0"/>
          </a:p>
        </p:txBody>
      </p:sp>
      <p:sp>
        <p:nvSpPr>
          <p:cNvPr id="47" name="圓角矩形 46"/>
          <p:cNvSpPr/>
          <p:nvPr/>
        </p:nvSpPr>
        <p:spPr>
          <a:xfrm>
            <a:off x="7665005" y="3502149"/>
            <a:ext cx="579403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9698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網站之直播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15197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直播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62074"/>
              </p:ext>
            </p:extLst>
          </p:nvPr>
        </p:nvGraphicFramePr>
        <p:xfrm>
          <a:off x="90612" y="836712"/>
          <a:ext cx="896277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8332"/>
                <a:gridCol w="1658446"/>
                <a:gridCol w="2798628"/>
                <a:gridCol w="20973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直播時間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標題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預約觀看人數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功能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AAAA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56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VVVV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1" name="直線接點 20"/>
          <p:cNvCxnSpPr/>
          <p:nvPr/>
        </p:nvCxnSpPr>
        <p:spPr>
          <a:xfrm>
            <a:off x="289798" y="378904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7092280" y="1271451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7767258" y="1271451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4" name="圓角矩形 23"/>
          <p:cNvSpPr/>
          <p:nvPr/>
        </p:nvSpPr>
        <p:spPr>
          <a:xfrm>
            <a:off x="7092280" y="1634182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7767258" y="1634182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666829" y="402458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圓角矩形 28"/>
          <p:cNvSpPr/>
          <p:nvPr/>
        </p:nvSpPr>
        <p:spPr>
          <a:xfrm>
            <a:off x="6240744" y="4007523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259632" y="455022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676972" y="4552255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4" name="圓角矩形 33"/>
          <p:cNvSpPr/>
          <p:nvPr/>
        </p:nvSpPr>
        <p:spPr>
          <a:xfrm>
            <a:off x="6777342" y="5805264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5" name="圓角矩形 34"/>
          <p:cNvSpPr/>
          <p:nvPr/>
        </p:nvSpPr>
        <p:spPr>
          <a:xfrm>
            <a:off x="7452320" y="5805264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1833546" y="4891807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140586" y="4016084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2652747" y="4005064"/>
            <a:ext cx="2366010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圓角矩形 44"/>
          <p:cNvSpPr/>
          <p:nvPr/>
        </p:nvSpPr>
        <p:spPr>
          <a:xfrm>
            <a:off x="8423714" y="127145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開啟</a:t>
            </a:r>
            <a:endParaRPr lang="zh-TW" altLang="en-US" sz="1100" dirty="0"/>
          </a:p>
        </p:txBody>
      </p:sp>
      <p:sp>
        <p:nvSpPr>
          <p:cNvPr id="46" name="圓角矩形 45"/>
          <p:cNvSpPr/>
          <p:nvPr/>
        </p:nvSpPr>
        <p:spPr>
          <a:xfrm>
            <a:off x="8423714" y="1634182"/>
            <a:ext cx="504056" cy="28803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關閉</a:t>
            </a:r>
          </a:p>
        </p:txBody>
      </p:sp>
      <p:sp>
        <p:nvSpPr>
          <p:cNvPr id="47" name="等腰三角形 46"/>
          <p:cNvSpPr/>
          <p:nvPr/>
        </p:nvSpPr>
        <p:spPr>
          <a:xfrm rot="10800000">
            <a:off x="1691679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16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直播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153779" y="290582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704240" y="2897121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84168" y="290070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658083" y="2883648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3778" y="346279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571118" y="3464827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727693" y="3804379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4" name="圓角矩形 33"/>
          <p:cNvSpPr/>
          <p:nvPr/>
        </p:nvSpPr>
        <p:spPr>
          <a:xfrm>
            <a:off x="6668978" y="4797152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2" name="矩形 1"/>
          <p:cNvSpPr/>
          <p:nvPr/>
        </p:nvSpPr>
        <p:spPr>
          <a:xfrm>
            <a:off x="2943610" y="205354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594426" y="2887052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預估人數：</a:t>
            </a:r>
            <a:endParaRPr lang="zh-TW" altLang="en-US" sz="105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427985" y="2878345"/>
            <a:ext cx="136680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333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04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網站之交易紀錄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334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交易紀錄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885818" y="863134"/>
            <a:ext cx="1962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抵達時間提早</a:t>
            </a:r>
            <a:r>
              <a:rPr lang="en-US" altLang="zh-TW" sz="1100" dirty="0" smtClean="0"/>
              <a:t>N</a:t>
            </a:r>
            <a:r>
              <a:rPr lang="zh-TW" altLang="en-US" sz="1100" dirty="0" smtClean="0"/>
              <a:t>天信箱提醒：</a:t>
            </a:r>
            <a:endParaRPr lang="zh-TW" altLang="en-US" sz="1100" dirty="0"/>
          </a:p>
        </p:txBody>
      </p:sp>
      <p:sp>
        <p:nvSpPr>
          <p:cNvPr id="11" name="矩形 10"/>
          <p:cNvSpPr/>
          <p:nvPr/>
        </p:nvSpPr>
        <p:spPr>
          <a:xfrm>
            <a:off x="7777520" y="863134"/>
            <a:ext cx="457398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3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8378720" y="863134"/>
            <a:ext cx="594207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修改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835106"/>
              </p:ext>
            </p:extLst>
          </p:nvPr>
        </p:nvGraphicFramePr>
        <p:xfrm>
          <a:off x="251520" y="1740521"/>
          <a:ext cx="8721414" cy="2301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0574"/>
                <a:gridCol w="864096"/>
                <a:gridCol w="880059"/>
                <a:gridCol w="1064157"/>
                <a:gridCol w="1160736"/>
                <a:gridCol w="865236"/>
                <a:gridCol w="865236"/>
                <a:gridCol w="18613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訂單編號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smtClean="0"/>
                        <a:t>會員編號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smtClean="0"/>
                        <a:t>商品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smtClean="0"/>
                        <a:t>交易狀態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smtClean="0"/>
                        <a:t>商品狀態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smtClean="0"/>
                        <a:t>訂購時間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smtClean="0"/>
                        <a:t>抵達時間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smtClean="0"/>
                        <a:t>功能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ORDER-000001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132503131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smtClean="0">
                          <a:solidFill>
                            <a:srgbClr val="00B050"/>
                          </a:solidFill>
                        </a:rPr>
                        <a:t>交易成功</a:t>
                      </a:r>
                      <a:endParaRPr lang="zh-TW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rgbClr val="00B050"/>
                          </a:solidFill>
                        </a:rPr>
                        <a:t>已出貨</a:t>
                      </a:r>
                      <a:endParaRPr lang="zh-TW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2017-12-22</a:t>
                      </a:r>
                      <a:endParaRPr lang="zh-TW" altLang="en-US" sz="1000" smtClean="0"/>
                    </a:p>
                    <a:p>
                      <a:pPr algn="ctr"/>
                      <a:r>
                        <a:rPr lang="en-US" altLang="zh-TW" sz="1000" smtClean="0"/>
                        <a:t>13.25.123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ORDER-000002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31215123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rgbClr val="FF0000"/>
                          </a:solidFill>
                        </a:rPr>
                        <a:t>交易失敗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rgbClr val="FF0000"/>
                          </a:solidFill>
                        </a:rPr>
                        <a:t>未出貨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smtClean="0"/>
                        <a:t>2017-12-22</a:t>
                      </a:r>
                      <a:endParaRPr lang="zh-TW" altLang="en-US" sz="100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smtClean="0"/>
                        <a:t>13.25.123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ORDER-000002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31215123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處理中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處理中</a:t>
                      </a:r>
                      <a:endParaRPr lang="zh-TW" altLang="en-US" sz="10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smtClean="0"/>
                        <a:t>2017-12-22</a:t>
                      </a:r>
                      <a:endParaRPr lang="zh-TW" altLang="en-US" sz="100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smtClean="0"/>
                        <a:t>13.25.123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處理中</a:t>
                      </a:r>
                      <a:endParaRPr lang="zh-TW" altLang="en-US" sz="10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圓角矩形 21"/>
          <p:cNvSpPr/>
          <p:nvPr/>
        </p:nvSpPr>
        <p:spPr>
          <a:xfrm>
            <a:off x="4050270" y="1340770"/>
            <a:ext cx="1224136" cy="23890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交易完成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5508104" y="1340769"/>
            <a:ext cx="1224136" cy="238907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未</a:t>
            </a:r>
            <a:r>
              <a:rPr lang="zh-TW" altLang="en-US" sz="900" dirty="0" smtClean="0">
                <a:solidFill>
                  <a:schemeClr val="bg1"/>
                </a:solidFill>
              </a:rPr>
              <a:t>出貨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8172400" y="2204864"/>
            <a:ext cx="657562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刪除</a:t>
            </a:r>
          </a:p>
        </p:txBody>
      </p:sp>
      <p:sp>
        <p:nvSpPr>
          <p:cNvPr id="26" name="圓角矩形 25"/>
          <p:cNvSpPr/>
          <p:nvPr/>
        </p:nvSpPr>
        <p:spPr>
          <a:xfrm>
            <a:off x="2643821" y="1340768"/>
            <a:ext cx="1152128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恢復全部顯示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7343912" y="2204864"/>
            <a:ext cx="684472" cy="23890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已出貨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8172400" y="2579955"/>
            <a:ext cx="657562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刪除</a:t>
            </a:r>
          </a:p>
        </p:txBody>
      </p:sp>
      <p:sp>
        <p:nvSpPr>
          <p:cNvPr id="31" name="圓角矩形 30"/>
          <p:cNvSpPr/>
          <p:nvPr/>
        </p:nvSpPr>
        <p:spPr>
          <a:xfrm>
            <a:off x="7343912" y="2579955"/>
            <a:ext cx="684472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通知</a:t>
            </a:r>
            <a:r>
              <a:rPr lang="zh-TW" altLang="en-US" sz="900" dirty="0">
                <a:solidFill>
                  <a:schemeClr val="bg1"/>
                </a:solidFill>
              </a:rPr>
              <a:t>出貨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2387774" y="2204864"/>
            <a:ext cx="60005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顯示</a:t>
            </a:r>
          </a:p>
        </p:txBody>
      </p:sp>
      <p:sp>
        <p:nvSpPr>
          <p:cNvPr id="32" name="圓角矩形 31"/>
          <p:cNvSpPr/>
          <p:nvPr/>
        </p:nvSpPr>
        <p:spPr>
          <a:xfrm>
            <a:off x="2387774" y="2589466"/>
            <a:ext cx="60005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2387774" y="2974069"/>
            <a:ext cx="60005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62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綠寵物首頁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63659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點擊率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>
            <a:off x="7236296" y="836712"/>
            <a:ext cx="0" cy="5832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36261"/>
              </p:ext>
            </p:extLst>
          </p:nvPr>
        </p:nvGraphicFramePr>
        <p:xfrm>
          <a:off x="7374714" y="836711"/>
          <a:ext cx="1678670" cy="2432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9335"/>
                <a:gridCol w="839335"/>
              </a:tblGrid>
              <a:tr h="405465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總量表</a:t>
                      </a:r>
                      <a:endParaRPr lang="zh-TW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用戶量</a:t>
                      </a:r>
                      <a:endParaRPr lang="zh-TW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下載量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/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粉絲團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/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部落格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/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購物車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444235"/>
              </p:ext>
            </p:extLst>
          </p:nvPr>
        </p:nvGraphicFramePr>
        <p:xfrm>
          <a:off x="251520" y="908720"/>
          <a:ext cx="67687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125"/>
                <a:gridCol w="1128125"/>
                <a:gridCol w="1128125"/>
                <a:gridCol w="1128125"/>
                <a:gridCol w="1128125"/>
                <a:gridCol w="11281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姓名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性別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粉絲團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部落格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購物車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註冊時間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鄒年寶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男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99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99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55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2017-12-44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高宇森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女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45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72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37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2016-12-44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….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22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綠寵物之通知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74447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通知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52892"/>
              </p:ext>
            </p:extLst>
          </p:nvPr>
        </p:nvGraphicFramePr>
        <p:xfrm>
          <a:off x="179513" y="836712"/>
          <a:ext cx="8856984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9877"/>
                <a:gridCol w="1079362"/>
                <a:gridCol w="1439149"/>
                <a:gridCol w="2428565"/>
                <a:gridCol w="18200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發送時間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屬性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標題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連結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功能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性別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AAAA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寵物名稱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VVVV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寵物類型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WWWWW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TTTTT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電話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7" name="直線接點 16"/>
          <p:cNvCxnSpPr/>
          <p:nvPr/>
        </p:nvCxnSpPr>
        <p:spPr>
          <a:xfrm>
            <a:off x="289798" y="378904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7569430" y="12660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8244408" y="1266069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0" name="圓角矩形 19"/>
          <p:cNvSpPr/>
          <p:nvPr/>
        </p:nvSpPr>
        <p:spPr>
          <a:xfrm>
            <a:off x="7569430" y="1628800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1" name="圓角矩形 20"/>
          <p:cNvSpPr/>
          <p:nvPr/>
        </p:nvSpPr>
        <p:spPr>
          <a:xfrm>
            <a:off x="8244408" y="1628800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582261" y="395608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手機：</a:t>
            </a:r>
            <a:endParaRPr lang="zh-TW" altLang="en-US" sz="105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112330" y="3948388"/>
            <a:ext cx="133999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580112" y="4369909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154027" y="4352851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259632" y="481569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676972" y="4817720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259632" y="612741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833546" y="6119718"/>
            <a:ext cx="482668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3" name="圓角矩形 32"/>
          <p:cNvSpPr/>
          <p:nvPr/>
        </p:nvSpPr>
        <p:spPr>
          <a:xfrm>
            <a:off x="6777342" y="6093296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7452320" y="609329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1763688" y="3944076"/>
            <a:ext cx="7773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發送屬性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7" name="圓角矩形 36"/>
          <p:cNvSpPr/>
          <p:nvPr/>
        </p:nvSpPr>
        <p:spPr>
          <a:xfrm>
            <a:off x="2566030" y="3933056"/>
            <a:ext cx="2366010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等腰三角形 37"/>
          <p:cNvSpPr/>
          <p:nvPr/>
        </p:nvSpPr>
        <p:spPr>
          <a:xfrm rot="10800000">
            <a:off x="4678936" y="4041066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1833546" y="5157272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2053869" y="436141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2" name="圓角矩形 41"/>
          <p:cNvSpPr/>
          <p:nvPr/>
        </p:nvSpPr>
        <p:spPr>
          <a:xfrm>
            <a:off x="2566030" y="4350392"/>
            <a:ext cx="2366010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等腰三角形 43"/>
          <p:cNvSpPr/>
          <p:nvPr/>
        </p:nvSpPr>
        <p:spPr>
          <a:xfrm rot="10800000">
            <a:off x="1619671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70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1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</a:t>
            </a:r>
            <a:r>
              <a:rPr lang="zh-TW" altLang="en-US" sz="2800" dirty="0"/>
              <a:t>數據中心</a:t>
            </a:r>
          </a:p>
        </p:txBody>
      </p:sp>
    </p:spTree>
    <p:extLst>
      <p:ext uri="{BB962C8B-B14F-4D97-AF65-F5344CB8AC3E}">
        <p14:creationId xmlns:p14="http://schemas.microsoft.com/office/powerpoint/2010/main" val="322293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通知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718799" y="2904815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4292714" y="2897121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95063" y="290070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668978" y="2883648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3778" y="331878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571118" y="3320811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727693" y="3660363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190134" y="475926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727694" y="4751566"/>
            <a:ext cx="470833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4" name="圓角矩形 33"/>
          <p:cNvSpPr/>
          <p:nvPr/>
        </p:nvSpPr>
        <p:spPr>
          <a:xfrm>
            <a:off x="6668978" y="4717836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153778" y="2892809"/>
            <a:ext cx="7773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發送屬性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" name="矩形 1"/>
          <p:cNvSpPr/>
          <p:nvPr/>
        </p:nvSpPr>
        <p:spPr>
          <a:xfrm>
            <a:off x="2943610" y="205354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72200" y="5026387"/>
            <a:ext cx="17281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100" dirty="0" smtClean="0">
                <a:solidFill>
                  <a:srgbClr val="FF0000"/>
                </a:solidFill>
              </a:rPr>
              <a:t>此修改不會再次發送通知</a:t>
            </a:r>
          </a:p>
        </p:txBody>
      </p:sp>
    </p:spTree>
    <p:extLst>
      <p:ext uri="{BB962C8B-B14F-4D97-AF65-F5344CB8AC3E}">
        <p14:creationId xmlns:p14="http://schemas.microsoft.com/office/powerpoint/2010/main" val="159779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綠寵物之部落格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63972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 </a:t>
            </a:r>
            <a:r>
              <a:rPr lang="zh-TW" altLang="en-US" sz="900" dirty="0" smtClean="0">
                <a:solidFill>
                  <a:schemeClr val="tx1"/>
                </a:solidFill>
              </a:rPr>
              <a:t>部落格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404264"/>
              </p:ext>
            </p:extLst>
          </p:nvPr>
        </p:nvGraphicFramePr>
        <p:xfrm>
          <a:off x="90612" y="836712"/>
          <a:ext cx="8962771" cy="273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3076"/>
                <a:gridCol w="864096"/>
                <a:gridCol w="1152128"/>
                <a:gridCol w="1872208"/>
                <a:gridCol w="1944216"/>
                <a:gridCol w="14570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發送時間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屬性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標題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喜愛人數</a:t>
                      </a:r>
                      <a:r>
                        <a:rPr lang="en-US" altLang="zh-TW" sz="1200" dirty="0" smtClean="0"/>
                        <a:t>/</a:t>
                      </a:r>
                      <a:r>
                        <a:rPr lang="zh-TW" altLang="en-US" sz="1200" dirty="0" smtClean="0"/>
                        <a:t>會員總數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連結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功能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AAAA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22/500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VVVV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22/500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WWWWW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...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TTTTT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...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7" name="直線接點 16"/>
          <p:cNvCxnSpPr/>
          <p:nvPr/>
        </p:nvCxnSpPr>
        <p:spPr>
          <a:xfrm>
            <a:off x="289798" y="414908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7740352" y="12660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8415330" y="1266069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0" name="圓角矩形 19"/>
          <p:cNvSpPr/>
          <p:nvPr/>
        </p:nvSpPr>
        <p:spPr>
          <a:xfrm>
            <a:off x="7740352" y="1628800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1" name="圓角矩形 20"/>
          <p:cNvSpPr/>
          <p:nvPr/>
        </p:nvSpPr>
        <p:spPr>
          <a:xfrm>
            <a:off x="8415330" y="1628800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824653" y="437401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4398568" y="4366324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200917" y="4369909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774832" y="4352851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259632" y="481569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676972" y="4817720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259632" y="612741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833546" y="6119718"/>
            <a:ext cx="482668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3" name="圓角矩形 32"/>
          <p:cNvSpPr/>
          <p:nvPr/>
        </p:nvSpPr>
        <p:spPr>
          <a:xfrm>
            <a:off x="6777342" y="6093296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7452320" y="609329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1259632" y="4362012"/>
            <a:ext cx="7773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發送屬性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833546" y="5157272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0" name="圓角矩形 29"/>
          <p:cNvSpPr/>
          <p:nvPr/>
        </p:nvSpPr>
        <p:spPr>
          <a:xfrm>
            <a:off x="2052874" y="4350992"/>
            <a:ext cx="1631222" cy="2649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050" dirty="0" smtClean="0">
                <a:solidFill>
                  <a:schemeClr val="bg1">
                    <a:lumMod val="50000"/>
                  </a:schemeClr>
                </a:solidFill>
              </a:rPr>
              <a:t>全體</a:t>
            </a:r>
            <a:endParaRPr lang="zh-TW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等腰三角形 35"/>
          <p:cNvSpPr/>
          <p:nvPr/>
        </p:nvSpPr>
        <p:spPr>
          <a:xfrm rot="10800000">
            <a:off x="1304739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部落格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718799" y="2904815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4292714" y="2897121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95063" y="290070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668978" y="2883648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3778" y="331878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571118" y="3320811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727693" y="3660363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190134" y="475926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727694" y="4751566"/>
            <a:ext cx="470833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4" name="圓角矩形 33"/>
          <p:cNvSpPr/>
          <p:nvPr/>
        </p:nvSpPr>
        <p:spPr>
          <a:xfrm>
            <a:off x="6668978" y="4717836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153778" y="2892809"/>
            <a:ext cx="7773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發送屬性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7" name="圓角矩形 36"/>
          <p:cNvSpPr/>
          <p:nvPr/>
        </p:nvSpPr>
        <p:spPr>
          <a:xfrm>
            <a:off x="1956120" y="2881789"/>
            <a:ext cx="1631222" cy="2649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050" dirty="0" smtClean="0">
                <a:solidFill>
                  <a:schemeClr val="bg1">
                    <a:lumMod val="50000"/>
                  </a:schemeClr>
                </a:solidFill>
              </a:rPr>
              <a:t>全體</a:t>
            </a:r>
            <a:endParaRPr lang="zh-TW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43610" y="205354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72200" y="5026387"/>
            <a:ext cx="17281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100" dirty="0" smtClean="0">
                <a:solidFill>
                  <a:srgbClr val="FF0000"/>
                </a:solidFill>
              </a:rPr>
              <a:t>此修改不會再次發送通知</a:t>
            </a:r>
          </a:p>
        </p:txBody>
      </p:sp>
    </p:spTree>
    <p:extLst>
      <p:ext uri="{BB962C8B-B14F-4D97-AF65-F5344CB8AC3E}">
        <p14:creationId xmlns:p14="http://schemas.microsoft.com/office/powerpoint/2010/main" val="1981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綠寵物之固定群組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86372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固定群組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974802"/>
              </p:ext>
            </p:extLst>
          </p:nvPr>
        </p:nvGraphicFramePr>
        <p:xfrm>
          <a:off x="90612" y="836712"/>
          <a:ext cx="8962771" cy="1857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3076"/>
                <a:gridCol w="1368152"/>
                <a:gridCol w="2520280"/>
                <a:gridCol w="1944216"/>
                <a:gridCol w="14570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固定發送時間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標題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群組成員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連結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功能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01-11:</a:t>
                      </a:r>
                      <a:r>
                        <a:rPr lang="en-US" altLang="zh-TW" sz="1200" baseline="0" dirty="0" smtClean="0"/>
                        <a:t>13:30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2.14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情人節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男性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女性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https://123123123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12-21</a:t>
                      </a:r>
                      <a:r>
                        <a:rPr lang="en-US" altLang="zh-TW" sz="1200" baseline="0" dirty="0" smtClean="0"/>
                        <a:t>:18:10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秋天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https://123123123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夏天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B,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https://123123123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410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7" name="直線接點 16"/>
          <p:cNvCxnSpPr/>
          <p:nvPr/>
        </p:nvCxnSpPr>
        <p:spPr>
          <a:xfrm>
            <a:off x="289798" y="3212976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7740352" y="12660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8415330" y="1266069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0" name="圓角矩形 19"/>
          <p:cNvSpPr/>
          <p:nvPr/>
        </p:nvSpPr>
        <p:spPr>
          <a:xfrm>
            <a:off x="7740352" y="1628800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1" name="圓角矩形 20"/>
          <p:cNvSpPr/>
          <p:nvPr/>
        </p:nvSpPr>
        <p:spPr>
          <a:xfrm>
            <a:off x="8415330" y="1628800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259632" y="3738199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833547" y="3730505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100" dirty="0"/>
              <a:t>夏天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3563888" y="373409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4137803" y="3717032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259632" y="423567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676972" y="4237707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259632" y="5619407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833546" y="5611713"/>
            <a:ext cx="17820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3" name="圓角矩形 32"/>
          <p:cNvSpPr/>
          <p:nvPr/>
        </p:nvSpPr>
        <p:spPr>
          <a:xfrm>
            <a:off x="6777342" y="5585291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7452320" y="558529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1833546" y="4577259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700534" y="5619407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固定發送時間</a:t>
            </a:r>
            <a:r>
              <a:rPr lang="zh-TW" altLang="en-US" sz="1050" dirty="0"/>
              <a:t>：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4788024" y="5615662"/>
            <a:ext cx="17820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2017-12-31:13:30</a:t>
            </a:r>
            <a:endParaRPr lang="zh-TW" altLang="en-US" sz="11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533970" y="3744313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群組：</a:t>
            </a:r>
            <a:endParaRPr lang="zh-TW" altLang="en-US" sz="105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6107884" y="3734352"/>
            <a:ext cx="18785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 altLang="en-US" sz="1100" dirty="0"/>
              <a:t>寵物</a:t>
            </a:r>
            <a:r>
              <a:rPr lang="en-US" altLang="zh-TW" sz="1100" dirty="0"/>
              <a:t>A,</a:t>
            </a:r>
            <a:r>
              <a:rPr lang="zh-TW" altLang="en-US" sz="1100" dirty="0"/>
              <a:t>寵物</a:t>
            </a:r>
            <a:r>
              <a:rPr lang="en-US" altLang="zh-TW" sz="1100" dirty="0"/>
              <a:t>B,</a:t>
            </a:r>
            <a:r>
              <a:rPr lang="zh-TW" altLang="en-US" sz="1100" dirty="0"/>
              <a:t>寵物</a:t>
            </a:r>
            <a:r>
              <a:rPr lang="en-US" altLang="zh-TW" sz="1100" dirty="0"/>
              <a:t>C</a:t>
            </a:r>
            <a:endParaRPr lang="zh-TW" altLang="en-US" sz="1100" dirty="0"/>
          </a:p>
        </p:txBody>
      </p:sp>
      <p:sp>
        <p:nvSpPr>
          <p:cNvPr id="41" name="等腰三角形 40"/>
          <p:cNvSpPr/>
          <p:nvPr/>
        </p:nvSpPr>
        <p:spPr>
          <a:xfrm rot="10800000">
            <a:off x="1475655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等腰三角形 41"/>
          <p:cNvSpPr/>
          <p:nvPr/>
        </p:nvSpPr>
        <p:spPr>
          <a:xfrm rot="10800000">
            <a:off x="7713453" y="3817264"/>
            <a:ext cx="170915" cy="1080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58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固定群組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43610" y="205354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178563" y="2730087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68" name="文字方塊 67"/>
          <p:cNvSpPr txBox="1"/>
          <p:nvPr/>
        </p:nvSpPr>
        <p:spPr>
          <a:xfrm>
            <a:off x="1752478" y="2722393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100" dirty="0"/>
              <a:t>夏天</a:t>
            </a:r>
          </a:p>
        </p:txBody>
      </p:sp>
      <p:sp>
        <p:nvSpPr>
          <p:cNvPr id="69" name="文字方塊 68"/>
          <p:cNvSpPr txBox="1"/>
          <p:nvPr/>
        </p:nvSpPr>
        <p:spPr>
          <a:xfrm>
            <a:off x="3482819" y="272597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70" name="圓角矩形 69"/>
          <p:cNvSpPr/>
          <p:nvPr/>
        </p:nvSpPr>
        <p:spPr>
          <a:xfrm>
            <a:off x="4056734" y="2708920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1178563" y="322756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1595903" y="3229595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1178563" y="4611295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1752477" y="4603601"/>
            <a:ext cx="17820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1752477" y="3569147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619465" y="4611295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固定發送時間</a:t>
            </a:r>
            <a:r>
              <a:rPr lang="zh-TW" altLang="en-US" sz="1050" dirty="0"/>
              <a:t>：</a:t>
            </a:r>
          </a:p>
        </p:txBody>
      </p:sp>
      <p:sp>
        <p:nvSpPr>
          <p:cNvPr id="79" name="文字方塊 78"/>
          <p:cNvSpPr txBox="1"/>
          <p:nvPr/>
        </p:nvSpPr>
        <p:spPr>
          <a:xfrm>
            <a:off x="4706955" y="4607550"/>
            <a:ext cx="17820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01-11:13:30</a:t>
            </a:r>
            <a:endParaRPr lang="zh-TW" altLang="en-US" sz="11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5452901" y="273620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群組：</a:t>
            </a:r>
            <a:endParaRPr lang="zh-TW" altLang="en-US" sz="105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6026815" y="2726240"/>
            <a:ext cx="18785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 altLang="en-US" sz="1100" dirty="0"/>
              <a:t>寵物</a:t>
            </a:r>
            <a:r>
              <a:rPr lang="en-US" altLang="zh-TW" sz="1100" dirty="0"/>
              <a:t>A,</a:t>
            </a:r>
            <a:r>
              <a:rPr lang="zh-TW" altLang="en-US" sz="1100" dirty="0"/>
              <a:t>寵物</a:t>
            </a:r>
            <a:r>
              <a:rPr lang="en-US" altLang="zh-TW" sz="1100" dirty="0"/>
              <a:t>B,</a:t>
            </a:r>
            <a:r>
              <a:rPr lang="zh-TW" altLang="en-US" sz="1100" dirty="0"/>
              <a:t>寵物</a:t>
            </a:r>
            <a:r>
              <a:rPr lang="en-US" altLang="zh-TW" sz="1100" dirty="0"/>
              <a:t>C</a:t>
            </a:r>
            <a:endParaRPr lang="zh-TW" altLang="en-US" sz="1100" dirty="0"/>
          </a:p>
        </p:txBody>
      </p:sp>
      <p:sp>
        <p:nvSpPr>
          <p:cNvPr id="82" name="等腰三角形 81"/>
          <p:cNvSpPr/>
          <p:nvPr/>
        </p:nvSpPr>
        <p:spPr>
          <a:xfrm rot="10800000">
            <a:off x="7632384" y="2809152"/>
            <a:ext cx="170915" cy="1080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圓角矩形 82"/>
          <p:cNvSpPr/>
          <p:nvPr/>
        </p:nvSpPr>
        <p:spPr>
          <a:xfrm>
            <a:off x="6689948" y="4553089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8947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綠寵物之姓名與類型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9406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25630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名稱與類型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>
            <a:off x="4499992" y="806840"/>
            <a:ext cx="0" cy="5764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018864"/>
              </p:ext>
            </p:extLst>
          </p:nvPr>
        </p:nvGraphicFramePr>
        <p:xfrm>
          <a:off x="323528" y="836712"/>
          <a:ext cx="3960440" cy="23575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0220"/>
                <a:gridCol w="1980220"/>
              </a:tblGrid>
              <a:tr h="2351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寵物名稱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功能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84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寵物名稱</a:t>
                      </a:r>
                      <a:endParaRPr lang="zh-TW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12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AAAAAA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7" name="圓角矩形 36"/>
          <p:cNvSpPr/>
          <p:nvPr/>
        </p:nvSpPr>
        <p:spPr>
          <a:xfrm>
            <a:off x="2419902" y="1283559"/>
            <a:ext cx="1700220" cy="26447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bg1"/>
                </a:solidFill>
              </a:rPr>
              <a:t>新增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2419902" y="1728881"/>
            <a:ext cx="783946" cy="264479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修改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3375988" y="1728880"/>
            <a:ext cx="744134" cy="26447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刪除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833163" y="777920"/>
            <a:ext cx="1632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dirty="0" smtClean="0"/>
              <a:t>選擇寵物名稱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42" name="圓角矩形 41"/>
          <p:cNvSpPr/>
          <p:nvPr/>
        </p:nvSpPr>
        <p:spPr>
          <a:xfrm>
            <a:off x="6469493" y="806460"/>
            <a:ext cx="2062947" cy="31225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等腰三角形 42"/>
          <p:cNvSpPr/>
          <p:nvPr/>
        </p:nvSpPr>
        <p:spPr>
          <a:xfrm rot="10800000">
            <a:off x="8244408" y="908577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接點 44"/>
          <p:cNvCxnSpPr/>
          <p:nvPr/>
        </p:nvCxnSpPr>
        <p:spPr>
          <a:xfrm>
            <a:off x="4761818" y="1209968"/>
            <a:ext cx="4054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777660"/>
              </p:ext>
            </p:extLst>
          </p:nvPr>
        </p:nvGraphicFramePr>
        <p:xfrm>
          <a:off x="4761816" y="1306890"/>
          <a:ext cx="4126114" cy="22661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3057"/>
                <a:gridCol w="2063057"/>
              </a:tblGrid>
              <a:tr h="2351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寵物類型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功能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84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寵物名稱</a:t>
                      </a:r>
                      <a:endParaRPr lang="zh-TW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12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BBBBB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8" name="圓角矩形 47"/>
          <p:cNvSpPr/>
          <p:nvPr/>
        </p:nvSpPr>
        <p:spPr>
          <a:xfrm>
            <a:off x="6895912" y="1701581"/>
            <a:ext cx="1700220" cy="26447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bg1"/>
                </a:solidFill>
              </a:rPr>
              <a:t>新增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49" name="圓角矩形 48"/>
          <p:cNvSpPr/>
          <p:nvPr/>
        </p:nvSpPr>
        <p:spPr>
          <a:xfrm>
            <a:off x="6911112" y="2102627"/>
            <a:ext cx="783946" cy="264479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修改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圓角矩形 49"/>
          <p:cNvSpPr/>
          <p:nvPr/>
        </p:nvSpPr>
        <p:spPr>
          <a:xfrm>
            <a:off x="7867198" y="2112906"/>
            <a:ext cx="744134" cy="26447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刪除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81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凱特圖庫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18546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數據中心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123728" y="87730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網站人數</a:t>
            </a:r>
            <a:r>
              <a:rPr lang="zh-TW" altLang="en-US" sz="1400" dirty="0"/>
              <a:t>：</a:t>
            </a:r>
          </a:p>
        </p:txBody>
      </p:sp>
      <p:sp>
        <p:nvSpPr>
          <p:cNvPr id="45" name="圓角矩形 44"/>
          <p:cNvSpPr/>
          <p:nvPr/>
        </p:nvSpPr>
        <p:spPr>
          <a:xfrm>
            <a:off x="3206076" y="881404"/>
            <a:ext cx="429820" cy="30515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天</a:t>
            </a:r>
            <a:endParaRPr lang="zh-TW" altLang="en-US" sz="1100" dirty="0"/>
          </a:p>
        </p:txBody>
      </p:sp>
      <p:sp>
        <p:nvSpPr>
          <p:cNvPr id="46" name="圓角矩形 45"/>
          <p:cNvSpPr/>
          <p:nvPr/>
        </p:nvSpPr>
        <p:spPr>
          <a:xfrm>
            <a:off x="3779912" y="881404"/>
            <a:ext cx="504056" cy="30515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小時</a:t>
            </a:r>
            <a:endParaRPr lang="zh-TW" altLang="en-US" sz="11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4772858" y="875811"/>
            <a:ext cx="2319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男女比例：男 </a:t>
            </a:r>
            <a:r>
              <a:rPr lang="en-US" altLang="zh-TW" sz="1400" dirty="0" smtClean="0"/>
              <a:t>50%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|</a:t>
            </a:r>
            <a:r>
              <a:rPr lang="zh-TW" altLang="en-US" sz="1400" dirty="0" smtClean="0"/>
              <a:t> 女</a:t>
            </a:r>
            <a:r>
              <a:rPr lang="en-US" altLang="zh-TW" sz="1400" dirty="0" smtClean="0"/>
              <a:t>:50%</a:t>
            </a:r>
            <a:endParaRPr lang="zh-TW" altLang="en-US" sz="1400" dirty="0"/>
          </a:p>
        </p:txBody>
      </p:sp>
      <p:cxnSp>
        <p:nvCxnSpPr>
          <p:cNvPr id="51" name="直線接點 50"/>
          <p:cNvCxnSpPr/>
          <p:nvPr/>
        </p:nvCxnSpPr>
        <p:spPr>
          <a:xfrm>
            <a:off x="4572000" y="872716"/>
            <a:ext cx="0" cy="32403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465316" y="153704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管理者資料</a:t>
            </a:r>
            <a:endParaRPr lang="en-US" altLang="zh-TW" sz="1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7" name="直線接點 56"/>
          <p:cNvCxnSpPr/>
          <p:nvPr/>
        </p:nvCxnSpPr>
        <p:spPr>
          <a:xfrm flipH="1">
            <a:off x="332626" y="1412776"/>
            <a:ext cx="8487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1043608" y="1889732"/>
            <a:ext cx="9959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100" dirty="0" smtClean="0"/>
              <a:t>信箱</a:t>
            </a:r>
            <a:r>
              <a:rPr lang="zh-TW" altLang="en-US" sz="1100" dirty="0"/>
              <a:t>：</a:t>
            </a:r>
          </a:p>
        </p:txBody>
      </p:sp>
      <p:sp>
        <p:nvSpPr>
          <p:cNvPr id="62" name="文字方塊 61"/>
          <p:cNvSpPr txBox="1"/>
          <p:nvPr/>
        </p:nvSpPr>
        <p:spPr>
          <a:xfrm>
            <a:off x="5259572" y="1883538"/>
            <a:ext cx="1190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100" dirty="0" smtClean="0"/>
              <a:t>剩餘簡訊數量：</a:t>
            </a:r>
            <a:endParaRPr lang="zh-TW" altLang="en-US" sz="1100" dirty="0"/>
          </a:p>
        </p:txBody>
      </p:sp>
      <p:sp>
        <p:nvSpPr>
          <p:cNvPr id="67" name="矩形 66"/>
          <p:cNvSpPr/>
          <p:nvPr/>
        </p:nvSpPr>
        <p:spPr>
          <a:xfrm>
            <a:off x="2030456" y="1889732"/>
            <a:ext cx="1351644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6425401" y="1871246"/>
            <a:ext cx="1257860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/>
          <p:cNvSpPr txBox="1"/>
          <p:nvPr/>
        </p:nvSpPr>
        <p:spPr>
          <a:xfrm>
            <a:off x="3454600" y="1890084"/>
            <a:ext cx="547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100" dirty="0" smtClean="0"/>
              <a:t>手機：</a:t>
            </a:r>
            <a:endParaRPr lang="zh-TW" altLang="en-US" sz="1100" dirty="0"/>
          </a:p>
        </p:txBody>
      </p:sp>
      <p:sp>
        <p:nvSpPr>
          <p:cNvPr id="73" name="矩形 72"/>
          <p:cNvSpPr/>
          <p:nvPr/>
        </p:nvSpPr>
        <p:spPr>
          <a:xfrm>
            <a:off x="4007449" y="1890084"/>
            <a:ext cx="1146462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7" name="直線接點 76"/>
          <p:cNvCxnSpPr/>
          <p:nvPr/>
        </p:nvCxnSpPr>
        <p:spPr>
          <a:xfrm flipH="1">
            <a:off x="332626" y="2852936"/>
            <a:ext cx="8487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/>
          <p:cNvSpPr txBox="1"/>
          <p:nvPr/>
        </p:nvSpPr>
        <p:spPr>
          <a:xfrm>
            <a:off x="465316" y="304921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會員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新增</a:t>
            </a:r>
            <a:endParaRPr lang="en-US" altLang="zh-TW" sz="1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1" name="圓角矩形 80"/>
          <p:cNvSpPr/>
          <p:nvPr/>
        </p:nvSpPr>
        <p:spPr>
          <a:xfrm>
            <a:off x="6948264" y="3051835"/>
            <a:ext cx="936104" cy="30515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bg1"/>
                </a:solidFill>
              </a:rPr>
              <a:t>匯入 </a:t>
            </a:r>
            <a:r>
              <a:rPr lang="en-US" altLang="zh-TW" sz="1100" dirty="0" smtClean="0">
                <a:solidFill>
                  <a:schemeClr val="bg1"/>
                </a:solidFill>
              </a:rPr>
              <a:t>Excel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90" name="表格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157579"/>
              </p:ext>
            </p:extLst>
          </p:nvPr>
        </p:nvGraphicFramePr>
        <p:xfrm>
          <a:off x="332626" y="3585552"/>
          <a:ext cx="8570248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8974"/>
                <a:gridCol w="936104"/>
                <a:gridCol w="720080"/>
                <a:gridCol w="1224136"/>
                <a:gridCol w="936104"/>
                <a:gridCol w="1224136"/>
                <a:gridCol w="1440160"/>
                <a:gridCol w="14505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姓名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電話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密碼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信箱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生日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註解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註冊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功能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鄒年寶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0123456789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3213131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123@gmail.com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2017-10-31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人不錯</a:t>
                      </a:r>
                      <a:r>
                        <a:rPr lang="en-US" altLang="zh-TW" sz="1100" dirty="0" smtClean="0"/>
                        <a:t>,</a:t>
                      </a:r>
                      <a:r>
                        <a:rPr lang="zh-TW" altLang="en-US" sz="1100" dirty="0" smtClean="0"/>
                        <a:t>很好</a:t>
                      </a:r>
                      <a:r>
                        <a:rPr lang="en-US" altLang="zh-TW" sz="1100" dirty="0" smtClean="0"/>
                        <a:t>….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2017-11-10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…</a:t>
                      </a:r>
                      <a:endParaRPr lang="zh-TW" altLang="en-US" sz="11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…</a:t>
                      </a:r>
                      <a:endParaRPr lang="zh-TW" altLang="en-US" sz="11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…</a:t>
                      </a:r>
                      <a:endParaRPr lang="zh-TW" altLang="en-US" sz="11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…</a:t>
                      </a:r>
                      <a:endParaRPr lang="zh-TW" altLang="en-US" sz="11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2" name="圓角矩形 91"/>
          <p:cNvSpPr/>
          <p:nvPr/>
        </p:nvSpPr>
        <p:spPr>
          <a:xfrm>
            <a:off x="8275241" y="4005064"/>
            <a:ext cx="552370" cy="21620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修改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93" name="圓角矩形 92"/>
          <p:cNvSpPr/>
          <p:nvPr/>
        </p:nvSpPr>
        <p:spPr>
          <a:xfrm>
            <a:off x="7524327" y="4005064"/>
            <a:ext cx="594207" cy="21620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刪除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007835" y="3068960"/>
            <a:ext cx="553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100" dirty="0"/>
              <a:t>特搜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33" name="矩形 32"/>
          <p:cNvSpPr/>
          <p:nvPr/>
        </p:nvSpPr>
        <p:spPr>
          <a:xfrm>
            <a:off x="4613460" y="3068960"/>
            <a:ext cx="1460320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rgbClr val="FF0000"/>
                </a:solidFill>
              </a:rPr>
              <a:t>輸入姓名、電話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6217796" y="3046219"/>
            <a:ext cx="576064" cy="30515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查詢</a:t>
            </a:r>
            <a:endParaRPr lang="zh-TW" altLang="en-US" sz="1100" dirty="0"/>
          </a:p>
        </p:txBody>
      </p:sp>
      <p:sp>
        <p:nvSpPr>
          <p:cNvPr id="37" name="圓角矩形 36"/>
          <p:cNvSpPr/>
          <p:nvPr/>
        </p:nvSpPr>
        <p:spPr>
          <a:xfrm>
            <a:off x="6289804" y="2349687"/>
            <a:ext cx="1162516" cy="305157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bg1"/>
                </a:solidFill>
              </a:rPr>
              <a:t>修改資料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7629525" y="2349687"/>
            <a:ext cx="1190945" cy="305157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bg1"/>
                </a:solidFill>
              </a:rPr>
              <a:t>修改密碼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8028385" y="3046219"/>
            <a:ext cx="859546" cy="30515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單</a:t>
            </a:r>
            <a:r>
              <a:rPr lang="zh-TW" altLang="en-US" sz="1100" dirty="0" smtClean="0"/>
              <a:t>筆新增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3334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>
                <a:solidFill>
                  <a:schemeClr val="tx1"/>
                </a:solidFill>
              </a:rPr>
              <a:t>網站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凱</a:t>
            </a:r>
            <a:r>
              <a:rPr lang="zh-TW" altLang="en-US" sz="900" dirty="0">
                <a:solidFill>
                  <a:schemeClr val="tx1"/>
                </a:solidFill>
              </a:rPr>
              <a:t>特圖庫</a:t>
            </a:r>
            <a:endParaRPr lang="en-US" altLang="zh-TW" sz="9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0614" y="980728"/>
            <a:ext cx="8962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/>
              <a:t>凱特圖庫</a:t>
            </a: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433202"/>
              </p:ext>
            </p:extLst>
          </p:nvPr>
        </p:nvGraphicFramePr>
        <p:xfrm>
          <a:off x="90615" y="2147270"/>
          <a:ext cx="8962769" cy="3014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3144"/>
                <a:gridCol w="1287837"/>
                <a:gridCol w="1766246"/>
                <a:gridCol w="1766246"/>
                <a:gridCol w="2016224"/>
                <a:gridCol w="864096"/>
                <a:gridCol w="808976"/>
              </a:tblGrid>
              <a:tr h="3768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chemeClr val="bg1"/>
                          </a:solidFill>
                        </a:rPr>
                        <a:t>排序</a:t>
                      </a:r>
                      <a:endParaRPr lang="zh-TW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chemeClr val="bg1"/>
                          </a:solidFill>
                        </a:rPr>
                        <a:t>標題</a:t>
                      </a:r>
                      <a:endParaRPr lang="zh-TW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chemeClr val="bg1"/>
                          </a:solidFill>
                        </a:rPr>
                        <a:t>照片類型</a:t>
                      </a:r>
                      <a:endParaRPr lang="zh-TW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chemeClr val="bg1"/>
                          </a:solidFill>
                        </a:rPr>
                        <a:t>照片位置</a:t>
                      </a:r>
                      <a:endParaRPr lang="zh-TW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chemeClr val="bg1"/>
                          </a:solidFill>
                        </a:rPr>
                        <a:t>照片</a:t>
                      </a:r>
                      <a:endParaRPr lang="zh-TW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chemeClr val="bg1"/>
                          </a:solidFill>
                        </a:rPr>
                        <a:t>時間</a:t>
                      </a:r>
                      <a:endParaRPr lang="zh-TW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chemeClr val="bg1"/>
                          </a:solidFill>
                        </a:rPr>
                        <a:t>功能</a:t>
                      </a:r>
                      <a:endParaRPr lang="zh-TW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1130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25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封面照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商品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/</a:t>
                      </a:r>
                      <a:r>
                        <a:rPr lang="en-US" altLang="zh-TW" sz="1200" dirty="0" err="1" smtClean="0"/>
                        <a:t>abc</a:t>
                      </a:r>
                      <a:r>
                        <a:rPr lang="en-US" altLang="zh-TW" sz="1200" dirty="0" smtClean="0"/>
                        <a:t>/123.jpg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2017-12-12</a:t>
                      </a:r>
                    </a:p>
                    <a:p>
                      <a:pPr algn="ctr"/>
                      <a:r>
                        <a:rPr lang="en-US" altLang="zh-TW" sz="1200" dirty="0" smtClean="0"/>
                        <a:t>13:15.123</a:t>
                      </a:r>
                      <a:endParaRPr lang="zh-TW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68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一般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68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68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68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8" name="圓角矩形 27"/>
          <p:cNvSpPr/>
          <p:nvPr/>
        </p:nvSpPr>
        <p:spPr>
          <a:xfrm>
            <a:off x="1331640" y="1743211"/>
            <a:ext cx="864096" cy="25488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dirty="0">
                <a:solidFill>
                  <a:schemeClr val="bg1"/>
                </a:solidFill>
              </a:rPr>
              <a:t>單筆</a:t>
            </a:r>
            <a:r>
              <a:rPr lang="zh-TW" altLang="en-US" sz="1050" dirty="0" smtClean="0">
                <a:solidFill>
                  <a:schemeClr val="bg1"/>
                </a:solidFill>
              </a:rPr>
              <a:t>新增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457798" y="1727230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100" dirty="0" smtClean="0"/>
              <a:t>標題特搜：</a:t>
            </a:r>
            <a:endParaRPr lang="zh-TW" altLang="en-US" sz="1100" dirty="0"/>
          </a:p>
        </p:txBody>
      </p:sp>
      <p:sp>
        <p:nvSpPr>
          <p:cNvPr id="31" name="矩形 30"/>
          <p:cNvSpPr/>
          <p:nvPr/>
        </p:nvSpPr>
        <p:spPr>
          <a:xfrm>
            <a:off x="6366467" y="1727230"/>
            <a:ext cx="18779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rgbClr val="FF0000"/>
                </a:solidFill>
              </a:rPr>
              <a:t>輸入標題、照片類型</a:t>
            </a:r>
            <a:endParaRPr lang="en-US" altLang="zh-TW" sz="900" dirty="0">
              <a:solidFill>
                <a:srgbClr val="FF0000"/>
              </a:solidFill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8338857" y="1727229"/>
            <a:ext cx="697639" cy="25488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搜尋</a:t>
            </a:r>
            <a:endParaRPr lang="zh-TW" altLang="en-US" sz="1100" dirty="0"/>
          </a:p>
        </p:txBody>
      </p:sp>
      <p:sp>
        <p:nvSpPr>
          <p:cNvPr id="35" name="圓角矩形 34"/>
          <p:cNvSpPr/>
          <p:nvPr/>
        </p:nvSpPr>
        <p:spPr>
          <a:xfrm>
            <a:off x="90614" y="1743211"/>
            <a:ext cx="1097010" cy="23890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匯出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148" y="2564904"/>
            <a:ext cx="1879290" cy="998000"/>
          </a:xfrm>
          <a:prstGeom prst="rect">
            <a:avLst/>
          </a:prstGeom>
        </p:spPr>
      </p:pic>
      <p:sp>
        <p:nvSpPr>
          <p:cNvPr id="52" name="圓角矩形 51"/>
          <p:cNvSpPr/>
          <p:nvPr/>
        </p:nvSpPr>
        <p:spPr>
          <a:xfrm>
            <a:off x="8338857" y="2708920"/>
            <a:ext cx="603038" cy="25488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dirty="0" smtClean="0">
                <a:solidFill>
                  <a:schemeClr val="bg1"/>
                </a:solidFill>
              </a:rPr>
              <a:t>修改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8338857" y="3116209"/>
            <a:ext cx="603038" cy="25488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dirty="0" smtClean="0">
                <a:solidFill>
                  <a:schemeClr val="bg1"/>
                </a:solidFill>
              </a:rPr>
              <a:t>清除</a:t>
            </a:r>
            <a:endParaRPr lang="zh-TW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75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網站之客戶聲音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5236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客戶聲音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664453" y="2447310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1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21" name="圓角矩形 20"/>
          <p:cNvSpPr/>
          <p:nvPr/>
        </p:nvSpPr>
        <p:spPr>
          <a:xfrm>
            <a:off x="1600557" y="243002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51520" y="764704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3616781" y="2447310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/>
              <a:t>2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57" name="圓角矩形 56"/>
          <p:cNvSpPr/>
          <p:nvPr/>
        </p:nvSpPr>
        <p:spPr>
          <a:xfrm>
            <a:off x="4552885" y="243002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203848" y="764704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6636568" y="2447310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3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60" name="圓角矩形 59"/>
          <p:cNvSpPr/>
          <p:nvPr/>
        </p:nvSpPr>
        <p:spPr>
          <a:xfrm>
            <a:off x="7572672" y="243002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223635" y="764704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664453" y="4463534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4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63" name="圓角矩形 62"/>
          <p:cNvSpPr/>
          <p:nvPr/>
        </p:nvSpPr>
        <p:spPr>
          <a:xfrm>
            <a:off x="1600557" y="4446252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51520" y="2780928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3616781" y="4463534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5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66" name="圓角矩形 65"/>
          <p:cNvSpPr/>
          <p:nvPr/>
        </p:nvSpPr>
        <p:spPr>
          <a:xfrm>
            <a:off x="4552885" y="4446252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203848" y="2780928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6636568" y="4463534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6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69" name="圓角矩形 68"/>
          <p:cNvSpPr/>
          <p:nvPr/>
        </p:nvSpPr>
        <p:spPr>
          <a:xfrm>
            <a:off x="7572672" y="4446252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223635" y="2780928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/>
          <p:cNvSpPr txBox="1"/>
          <p:nvPr/>
        </p:nvSpPr>
        <p:spPr>
          <a:xfrm>
            <a:off x="664453" y="6479758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7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72" name="圓角矩形 71"/>
          <p:cNvSpPr/>
          <p:nvPr/>
        </p:nvSpPr>
        <p:spPr>
          <a:xfrm>
            <a:off x="1600557" y="6462476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51520" y="4797152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文字方塊 73"/>
          <p:cNvSpPr txBox="1"/>
          <p:nvPr/>
        </p:nvSpPr>
        <p:spPr>
          <a:xfrm>
            <a:off x="3616781" y="6479758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/>
              <a:t>8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75" name="圓角矩形 74"/>
          <p:cNvSpPr/>
          <p:nvPr/>
        </p:nvSpPr>
        <p:spPr>
          <a:xfrm>
            <a:off x="4552885" y="6462476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203848" y="4797152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6636568" y="6479758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9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78" name="圓角矩形 77"/>
          <p:cNvSpPr/>
          <p:nvPr/>
        </p:nvSpPr>
        <p:spPr>
          <a:xfrm>
            <a:off x="7572672" y="6462476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223635" y="4797152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67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網站之輪播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幻燈片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164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輪播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幻燈片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475656" y="325668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輪播</a:t>
            </a:r>
            <a:r>
              <a:rPr lang="en-US" altLang="zh-TW" sz="1100" dirty="0" smtClean="0"/>
              <a:t>1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11" name="圓角矩形 10"/>
          <p:cNvSpPr/>
          <p:nvPr/>
        </p:nvSpPr>
        <p:spPr>
          <a:xfrm>
            <a:off x="2123728" y="323939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382176" y="3259704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輪播</a:t>
            </a:r>
            <a:r>
              <a:rPr lang="en-US" altLang="zh-TW" sz="1100" dirty="0" smtClean="0"/>
              <a:t>2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13" name="圓角矩形 12"/>
          <p:cNvSpPr/>
          <p:nvPr/>
        </p:nvSpPr>
        <p:spPr>
          <a:xfrm>
            <a:off x="7030248" y="3242422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475656" y="604771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輪播</a:t>
            </a:r>
            <a:r>
              <a:rPr lang="en-US" altLang="zh-TW" sz="1100" dirty="0" smtClean="0"/>
              <a:t>3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16" name="圓角矩形 15"/>
          <p:cNvSpPr/>
          <p:nvPr/>
        </p:nvSpPr>
        <p:spPr>
          <a:xfrm>
            <a:off x="2123728" y="603042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382176" y="604771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輪播</a:t>
            </a:r>
            <a:r>
              <a:rPr lang="en-US" altLang="zh-TW" sz="1100" dirty="0" smtClean="0"/>
              <a:t>4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18" name="圓角矩形 17"/>
          <p:cNvSpPr/>
          <p:nvPr/>
        </p:nvSpPr>
        <p:spPr>
          <a:xfrm>
            <a:off x="7030248" y="6045364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196752"/>
            <a:ext cx="3312368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5281372" y="1196752"/>
            <a:ext cx="3312368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827584" y="3861048"/>
            <a:ext cx="3312368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5281372" y="3861048"/>
            <a:ext cx="3312368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67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4196</TotalTime>
  <Words>2633</Words>
  <Application>Microsoft Office PowerPoint</Application>
  <PresentationFormat>如螢幕大小 (4:3)</PresentationFormat>
  <Paragraphs>1462</Paragraphs>
  <Slides>50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51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Nian</dc:creator>
  <cp:lastModifiedBy>Nian</cp:lastModifiedBy>
  <cp:revision>187</cp:revision>
  <dcterms:created xsi:type="dcterms:W3CDTF">2018-02-27T04:43:59Z</dcterms:created>
  <dcterms:modified xsi:type="dcterms:W3CDTF">2018-03-10T15:38:44Z</dcterms:modified>
</cp:coreProperties>
</file>