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8" r:id="rId3"/>
    <p:sldId id="280" r:id="rId4"/>
    <p:sldId id="281" r:id="rId5"/>
    <p:sldId id="260" r:id="rId6"/>
    <p:sldId id="285" r:id="rId7"/>
    <p:sldId id="283" r:id="rId8"/>
    <p:sldId id="286" r:id="rId9"/>
    <p:sldId id="284" r:id="rId10"/>
    <p:sldId id="289" r:id="rId11"/>
    <p:sldId id="290" r:id="rId12"/>
    <p:sldId id="261" r:id="rId13"/>
    <p:sldId id="294" r:id="rId14"/>
    <p:sldId id="295" r:id="rId15"/>
    <p:sldId id="262" r:id="rId16"/>
    <p:sldId id="291" r:id="rId17"/>
    <p:sldId id="292" r:id="rId18"/>
    <p:sldId id="263" r:id="rId19"/>
    <p:sldId id="300" r:id="rId20"/>
    <p:sldId id="303" r:id="rId21"/>
    <p:sldId id="306" r:id="rId22"/>
    <p:sldId id="297" r:id="rId23"/>
    <p:sldId id="301" r:id="rId24"/>
    <p:sldId id="282" r:id="rId25"/>
    <p:sldId id="287" r:id="rId26"/>
    <p:sldId id="288" r:id="rId27"/>
    <p:sldId id="264" r:id="rId28"/>
    <p:sldId id="293" r:id="rId29"/>
    <p:sldId id="266" r:id="rId30"/>
    <p:sldId id="267" r:id="rId31"/>
    <p:sldId id="277" r:id="rId32"/>
    <p:sldId id="273" r:id="rId33"/>
    <p:sldId id="274" r:id="rId34"/>
    <p:sldId id="269" r:id="rId35"/>
    <p:sldId id="275" r:id="rId36"/>
    <p:sldId id="276" r:id="rId37"/>
    <p:sldId id="270" r:id="rId38"/>
    <p:sldId id="278" r:id="rId39"/>
    <p:sldId id="279" r:id="rId40"/>
    <p:sldId id="271" r:id="rId41"/>
    <p:sldId id="272" r:id="rId4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7"/>
    <p:restoredTop sz="94671"/>
  </p:normalViewPr>
  <p:slideViewPr>
    <p:cSldViewPr>
      <p:cViewPr>
        <p:scale>
          <a:sx n="100" d="100"/>
          <a:sy n="100" d="100"/>
        </p:scale>
        <p:origin x="1472" y="2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7E2CB3-FB49-4A01-81E1-3659A5B32BCB}" type="datetimeFigureOut">
              <a:rPr lang="zh-TW" altLang="en-US" smtClean="0"/>
              <a:t>2018/2/28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A7C2D-109B-4F4B-8092-93D7DAC1D7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3443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A7C2D-109B-4F4B-8092-93D7DAC1D7D7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4007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A7C2D-109B-4F4B-8092-93D7DAC1D7D7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4007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01BD-E351-4F5F-8165-26DB1071D336}" type="datetimeFigureOut">
              <a:rPr lang="zh-TW" altLang="en-US" smtClean="0"/>
              <a:t>2018/2/28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7AE1-3909-4929-A1BD-9618274C0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616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01BD-E351-4F5F-8165-26DB1071D336}" type="datetimeFigureOut">
              <a:rPr lang="zh-TW" altLang="en-US" smtClean="0"/>
              <a:t>2018/2/28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7AE1-3909-4929-A1BD-9618274C0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7348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01BD-E351-4F5F-8165-26DB1071D336}" type="datetimeFigureOut">
              <a:rPr lang="zh-TW" altLang="en-US" smtClean="0"/>
              <a:t>2018/2/28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7AE1-3909-4929-A1BD-9618274C0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6482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01BD-E351-4F5F-8165-26DB1071D336}" type="datetimeFigureOut">
              <a:rPr lang="zh-TW" altLang="en-US" smtClean="0"/>
              <a:t>2018/2/28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7AE1-3909-4929-A1BD-9618274C0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1377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01BD-E351-4F5F-8165-26DB1071D336}" type="datetimeFigureOut">
              <a:rPr lang="zh-TW" altLang="en-US" smtClean="0"/>
              <a:t>2018/2/28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7AE1-3909-4929-A1BD-9618274C0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876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01BD-E351-4F5F-8165-26DB1071D336}" type="datetimeFigureOut">
              <a:rPr lang="zh-TW" altLang="en-US" smtClean="0"/>
              <a:t>2018/2/28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7AE1-3909-4929-A1BD-9618274C0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9966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01BD-E351-4F5F-8165-26DB1071D336}" type="datetimeFigureOut">
              <a:rPr lang="zh-TW" altLang="en-US" smtClean="0"/>
              <a:t>2018/2/28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7AE1-3909-4929-A1BD-9618274C0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7005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01BD-E351-4F5F-8165-26DB1071D336}" type="datetimeFigureOut">
              <a:rPr lang="zh-TW" altLang="en-US" smtClean="0"/>
              <a:t>2018/2/28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7AE1-3909-4929-A1BD-9618274C0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3430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01BD-E351-4F5F-8165-26DB1071D336}" type="datetimeFigureOut">
              <a:rPr lang="zh-TW" altLang="en-US" smtClean="0"/>
              <a:t>2018/2/28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7AE1-3909-4929-A1BD-9618274C0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362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01BD-E351-4F5F-8165-26DB1071D336}" type="datetimeFigureOut">
              <a:rPr lang="zh-TW" altLang="en-US" smtClean="0"/>
              <a:t>2018/2/28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7AE1-3909-4929-A1BD-9618274C0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076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01BD-E351-4F5F-8165-26DB1071D336}" type="datetimeFigureOut">
              <a:rPr lang="zh-TW" altLang="en-US" smtClean="0"/>
              <a:t>2018/2/28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7AE1-3909-4929-A1BD-9618274C0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306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01BD-E351-4F5F-8165-26DB1071D336}" type="datetimeFigureOut">
              <a:rPr lang="zh-TW" altLang="en-US" smtClean="0"/>
              <a:t>2018/2/28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47AE1-3909-4929-A1BD-9618274C0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7190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1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網站首頁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1579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網站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文章</a:t>
            </a:r>
            <a:endParaRPr lang="en-US" altLang="zh-TW" sz="9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376772"/>
              </p:ext>
            </p:extLst>
          </p:nvPr>
        </p:nvGraphicFramePr>
        <p:xfrm>
          <a:off x="90612" y="836712"/>
          <a:ext cx="8962772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8332"/>
                <a:gridCol w="1658446"/>
                <a:gridCol w="2798628"/>
                <a:gridCol w="209736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時間</a:t>
                      </a:r>
                      <a:endParaRPr lang="zh-TW" altLang="en-US" sz="12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標題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觀看人數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功能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2017-01-11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: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13:25.315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AAAA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321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2015-12-21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: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18:11.644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VVVV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222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21" name="直線接點 20"/>
          <p:cNvCxnSpPr/>
          <p:nvPr/>
        </p:nvCxnSpPr>
        <p:spPr>
          <a:xfrm>
            <a:off x="289798" y="3789040"/>
            <a:ext cx="85644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7425414" y="1266069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23" name="圓角矩形 22"/>
          <p:cNvSpPr/>
          <p:nvPr/>
        </p:nvSpPr>
        <p:spPr>
          <a:xfrm>
            <a:off x="8100392" y="1266069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4" name="圓角矩形 23"/>
          <p:cNvSpPr/>
          <p:nvPr/>
        </p:nvSpPr>
        <p:spPr>
          <a:xfrm>
            <a:off x="7425414" y="1628800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25" name="圓角矩形 24"/>
          <p:cNvSpPr/>
          <p:nvPr/>
        </p:nvSpPr>
        <p:spPr>
          <a:xfrm>
            <a:off x="8100392" y="1628800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666829" y="4024581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9" name="圓角矩形 28"/>
          <p:cNvSpPr/>
          <p:nvPr/>
        </p:nvSpPr>
        <p:spPr>
          <a:xfrm>
            <a:off x="6240744" y="4007523"/>
            <a:ext cx="121157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選擇檔案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259632" y="4550226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內文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34" name="圓角矩形 33"/>
          <p:cNvSpPr/>
          <p:nvPr/>
        </p:nvSpPr>
        <p:spPr>
          <a:xfrm>
            <a:off x="6777342" y="5805264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清除</a:t>
            </a:r>
          </a:p>
        </p:txBody>
      </p:sp>
      <p:sp>
        <p:nvSpPr>
          <p:cNvPr id="35" name="圓角矩形 34"/>
          <p:cNvSpPr/>
          <p:nvPr/>
        </p:nvSpPr>
        <p:spPr>
          <a:xfrm>
            <a:off x="7452320" y="5805264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送出</a:t>
            </a:r>
          </a:p>
        </p:txBody>
      </p:sp>
      <p:sp>
        <p:nvSpPr>
          <p:cNvPr id="39" name="文字方塊 38"/>
          <p:cNvSpPr txBox="1"/>
          <p:nvPr/>
        </p:nvSpPr>
        <p:spPr>
          <a:xfrm>
            <a:off x="1833546" y="4891807"/>
            <a:ext cx="6152861" cy="7694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140586" y="4016084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41" name="圓角矩形 40"/>
          <p:cNvSpPr/>
          <p:nvPr/>
        </p:nvSpPr>
        <p:spPr>
          <a:xfrm>
            <a:off x="2652747" y="4005064"/>
            <a:ext cx="2366010" cy="2649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等腰三角形 46"/>
          <p:cNvSpPr/>
          <p:nvPr/>
        </p:nvSpPr>
        <p:spPr>
          <a:xfrm rot="10800000">
            <a:off x="1691679" y="980724"/>
            <a:ext cx="72009" cy="9830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647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文章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2017-01-11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sz="900" dirty="0">
                <a:solidFill>
                  <a:schemeClr val="tx1"/>
                </a:solidFill>
              </a:rPr>
              <a:t> 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(</a:t>
            </a:r>
            <a:r>
              <a:rPr lang="zh-TW" altLang="en-US" sz="900" dirty="0" smtClean="0">
                <a:solidFill>
                  <a:schemeClr val="tx1"/>
                </a:solidFill>
              </a:rPr>
              <a:t>  修改 </a:t>
            </a:r>
            <a:r>
              <a:rPr lang="en-US" altLang="zh-TW" sz="900" dirty="0" smtClean="0">
                <a:solidFill>
                  <a:schemeClr val="tx1"/>
                </a:solidFill>
              </a:rPr>
              <a:t>)</a:t>
            </a:r>
            <a:endParaRPr lang="zh-TW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153779" y="2769120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1704240" y="2760413"/>
            <a:ext cx="164990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 123</a:t>
            </a:r>
            <a:endParaRPr lang="zh-TW" altLang="en-US" sz="11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6084168" y="2763998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6" name="圓角矩形 25"/>
          <p:cNvSpPr/>
          <p:nvPr/>
        </p:nvSpPr>
        <p:spPr>
          <a:xfrm>
            <a:off x="6658083" y="2746940"/>
            <a:ext cx="121157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顯示照片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153778" y="3326090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內文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1727693" y="3667671"/>
            <a:ext cx="6152861" cy="14465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</p:txBody>
      </p:sp>
      <p:sp>
        <p:nvSpPr>
          <p:cNvPr id="34" name="圓角矩形 33"/>
          <p:cNvSpPr/>
          <p:nvPr/>
        </p:nvSpPr>
        <p:spPr>
          <a:xfrm>
            <a:off x="6668978" y="5308516"/>
            <a:ext cx="1215390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確定修改</a:t>
            </a:r>
            <a:endParaRPr lang="zh-TW" altLang="en-US" sz="1100" dirty="0"/>
          </a:p>
        </p:txBody>
      </p:sp>
      <p:sp>
        <p:nvSpPr>
          <p:cNvPr id="2" name="矩形 1"/>
          <p:cNvSpPr/>
          <p:nvPr/>
        </p:nvSpPr>
        <p:spPr>
          <a:xfrm>
            <a:off x="2943610" y="1916832"/>
            <a:ext cx="3236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2017-01-11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dirty="0" smtClean="0">
                <a:solidFill>
                  <a:schemeClr val="tx1"/>
                </a:solidFill>
              </a:rPr>
              <a:t>  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  修改 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3594426" y="2750344"/>
            <a:ext cx="8335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/>
              <a:t>觀看</a:t>
            </a:r>
            <a:r>
              <a:rPr lang="zh-TW" altLang="en-US" sz="1050" dirty="0" smtClean="0"/>
              <a:t>人數</a:t>
            </a:r>
            <a:r>
              <a:rPr lang="en-US" altLang="zh-TW" sz="1050" dirty="0" smtClean="0"/>
              <a:t>:</a:t>
            </a:r>
            <a:endParaRPr lang="zh-TW" altLang="en-US" sz="105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4427985" y="2741637"/>
            <a:ext cx="1366806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 smtClean="0">
                <a:solidFill>
                  <a:schemeClr val="bg1">
                    <a:lumMod val="50000"/>
                  </a:schemeClr>
                </a:solidFill>
              </a:rPr>
              <a:t>333</a:t>
            </a:r>
            <a:endParaRPr lang="zh-TW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46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網站之課程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42120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網站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課程</a:t>
            </a:r>
            <a:endParaRPr lang="en-US" altLang="zh-TW" sz="9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851523"/>
              </p:ext>
            </p:extLst>
          </p:nvPr>
        </p:nvGraphicFramePr>
        <p:xfrm>
          <a:off x="90612" y="836712"/>
          <a:ext cx="8962773" cy="190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7052"/>
                <a:gridCol w="2880320"/>
                <a:gridCol w="1872208"/>
                <a:gridCol w="720080"/>
                <a:gridCol w="20331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時間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標題</a:t>
                      </a:r>
                      <a:endParaRPr lang="zh-TW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課程檔期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價位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功能</a:t>
                      </a:r>
                      <a:endParaRPr lang="zh-TW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2017-01-11</a:t>
                      </a:r>
                      <a:endParaRPr lang="zh-TW" altLang="en-US" sz="1000" baseline="0" dirty="0" smtClean="0"/>
                    </a:p>
                    <a:p>
                      <a:pPr algn="ctr"/>
                      <a:r>
                        <a:rPr lang="en-US" altLang="zh-TW" sz="1000" baseline="0" dirty="0" smtClean="0"/>
                        <a:t>13:25.315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AAAA</a:t>
                      </a:r>
                      <a:endParaRPr lang="zh-TW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3000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2015-12-21</a:t>
                      </a:r>
                      <a:endParaRPr lang="zh-TW" altLang="en-US" sz="10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aseline="0" dirty="0" smtClean="0"/>
                        <a:t>18:11.644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VVVV</a:t>
                      </a:r>
                      <a:endParaRPr lang="zh-TW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3000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...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...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21" name="直線接點 20"/>
          <p:cNvCxnSpPr/>
          <p:nvPr/>
        </p:nvCxnSpPr>
        <p:spPr>
          <a:xfrm>
            <a:off x="289798" y="3284984"/>
            <a:ext cx="85644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7425414" y="1266069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23" name="圓角矩形 22"/>
          <p:cNvSpPr/>
          <p:nvPr/>
        </p:nvSpPr>
        <p:spPr>
          <a:xfrm>
            <a:off x="8100392" y="1266069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4" name="圓角矩形 23"/>
          <p:cNvSpPr/>
          <p:nvPr/>
        </p:nvSpPr>
        <p:spPr>
          <a:xfrm>
            <a:off x="7425414" y="1652907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25" name="圓角矩形 24"/>
          <p:cNvSpPr/>
          <p:nvPr/>
        </p:nvSpPr>
        <p:spPr>
          <a:xfrm>
            <a:off x="8100392" y="1652907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621710" y="3736548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9" name="圓角矩形 28"/>
          <p:cNvSpPr/>
          <p:nvPr/>
        </p:nvSpPr>
        <p:spPr>
          <a:xfrm>
            <a:off x="6225878" y="3719490"/>
            <a:ext cx="180250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選擇檔案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333789" y="4622234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內文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34" name="圓角矩形 33"/>
          <p:cNvSpPr/>
          <p:nvPr/>
        </p:nvSpPr>
        <p:spPr>
          <a:xfrm>
            <a:off x="6849350" y="5661248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清除</a:t>
            </a:r>
          </a:p>
        </p:txBody>
      </p:sp>
      <p:sp>
        <p:nvSpPr>
          <p:cNvPr id="35" name="圓角矩形 34"/>
          <p:cNvSpPr/>
          <p:nvPr/>
        </p:nvSpPr>
        <p:spPr>
          <a:xfrm>
            <a:off x="7524328" y="5661248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送出</a:t>
            </a:r>
          </a:p>
        </p:txBody>
      </p:sp>
      <p:sp>
        <p:nvSpPr>
          <p:cNvPr id="39" name="文字方塊 38"/>
          <p:cNvSpPr txBox="1"/>
          <p:nvPr/>
        </p:nvSpPr>
        <p:spPr>
          <a:xfrm>
            <a:off x="1907704" y="4622234"/>
            <a:ext cx="6152861" cy="7694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1338045" y="3728052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41" name="圓角矩形 40"/>
          <p:cNvSpPr/>
          <p:nvPr/>
        </p:nvSpPr>
        <p:spPr>
          <a:xfrm>
            <a:off x="1922213" y="3717031"/>
            <a:ext cx="3699497" cy="27343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等腰三角形 46"/>
          <p:cNvSpPr/>
          <p:nvPr/>
        </p:nvSpPr>
        <p:spPr>
          <a:xfrm rot="10800000">
            <a:off x="1043607" y="980728"/>
            <a:ext cx="72009" cy="9830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圓角矩形 25"/>
          <p:cNvSpPr/>
          <p:nvPr/>
        </p:nvSpPr>
        <p:spPr>
          <a:xfrm>
            <a:off x="4567969" y="1257954"/>
            <a:ext cx="1588207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顯示檔期</a:t>
            </a:r>
            <a:endParaRPr lang="zh-TW" altLang="en-US" sz="1100" dirty="0"/>
          </a:p>
        </p:txBody>
      </p:sp>
      <p:sp>
        <p:nvSpPr>
          <p:cNvPr id="27" name="圓角矩形 26"/>
          <p:cNvSpPr/>
          <p:nvPr/>
        </p:nvSpPr>
        <p:spPr>
          <a:xfrm>
            <a:off x="4567969" y="1652907"/>
            <a:ext cx="1588207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顯示檔期</a:t>
            </a:r>
            <a:endParaRPr lang="zh-TW" altLang="en-US" sz="11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5641709" y="4155501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價位：</a:t>
            </a:r>
            <a:endParaRPr lang="zh-TW" altLang="en-US" sz="1050" dirty="0"/>
          </a:p>
        </p:txBody>
      </p:sp>
      <p:sp>
        <p:nvSpPr>
          <p:cNvPr id="32" name="圓角矩形 31"/>
          <p:cNvSpPr/>
          <p:nvPr/>
        </p:nvSpPr>
        <p:spPr>
          <a:xfrm>
            <a:off x="6225878" y="4144480"/>
            <a:ext cx="1802506" cy="27343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4000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1115616" y="4133453"/>
            <a:ext cx="7984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課程檔期：</a:t>
            </a:r>
            <a:endParaRPr lang="zh-TW" altLang="en-US" sz="1050" dirty="0"/>
          </a:p>
        </p:txBody>
      </p:sp>
      <p:sp>
        <p:nvSpPr>
          <p:cNvPr id="36" name="圓角矩形 35"/>
          <p:cNvSpPr/>
          <p:nvPr/>
        </p:nvSpPr>
        <p:spPr>
          <a:xfrm>
            <a:off x="1914108" y="4133453"/>
            <a:ext cx="3707601" cy="27596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等腰三角形 37"/>
          <p:cNvSpPr/>
          <p:nvPr/>
        </p:nvSpPr>
        <p:spPr>
          <a:xfrm rot="10800000">
            <a:off x="5364089" y="4229430"/>
            <a:ext cx="144016" cy="1080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679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課程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2017-01-11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sz="900" dirty="0">
                <a:solidFill>
                  <a:schemeClr val="tx1"/>
                </a:solidFill>
              </a:rPr>
              <a:t> 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(</a:t>
            </a:r>
            <a:r>
              <a:rPr lang="zh-TW" altLang="en-US" sz="900" dirty="0" smtClean="0">
                <a:solidFill>
                  <a:schemeClr val="tx1"/>
                </a:solidFill>
              </a:rPr>
              <a:t>  修改 </a:t>
            </a:r>
            <a:r>
              <a:rPr lang="en-US" altLang="zh-TW" sz="900" dirty="0" smtClean="0">
                <a:solidFill>
                  <a:schemeClr val="tx1"/>
                </a:solidFill>
              </a:rPr>
              <a:t>)</a:t>
            </a:r>
            <a:endParaRPr lang="zh-TW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7236296" y="4582020"/>
            <a:ext cx="888468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確定修改</a:t>
            </a:r>
            <a:endParaRPr lang="zh-TW" altLang="en-US" sz="1100" dirty="0"/>
          </a:p>
        </p:txBody>
      </p:sp>
      <p:sp>
        <p:nvSpPr>
          <p:cNvPr id="2" name="矩形 1"/>
          <p:cNvSpPr/>
          <p:nvPr/>
        </p:nvSpPr>
        <p:spPr>
          <a:xfrm>
            <a:off x="2943610" y="1916832"/>
            <a:ext cx="3236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2017-01-11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dirty="0" smtClean="0">
                <a:solidFill>
                  <a:schemeClr val="tx1"/>
                </a:solidFill>
              </a:rPr>
              <a:t>  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  修改 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5685909" y="2656429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41" name="圓角矩形 40"/>
          <p:cNvSpPr/>
          <p:nvPr/>
        </p:nvSpPr>
        <p:spPr>
          <a:xfrm>
            <a:off x="6290077" y="2639371"/>
            <a:ext cx="180250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顯示照片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1397988" y="3595663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內文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1971903" y="3595663"/>
            <a:ext cx="6152861" cy="7694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1402244" y="2647933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47" name="圓角矩形 46"/>
          <p:cNvSpPr/>
          <p:nvPr/>
        </p:nvSpPr>
        <p:spPr>
          <a:xfrm>
            <a:off x="1986412" y="2636912"/>
            <a:ext cx="3699497" cy="27343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5705908" y="3091008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價位：</a:t>
            </a:r>
            <a:endParaRPr lang="zh-TW" altLang="en-US" sz="1050" dirty="0"/>
          </a:p>
        </p:txBody>
      </p:sp>
      <p:sp>
        <p:nvSpPr>
          <p:cNvPr id="49" name="圓角矩形 48"/>
          <p:cNvSpPr/>
          <p:nvPr/>
        </p:nvSpPr>
        <p:spPr>
          <a:xfrm>
            <a:off x="6290077" y="3079987"/>
            <a:ext cx="1802506" cy="27343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4000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1179815" y="3068960"/>
            <a:ext cx="7984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課程檔期：</a:t>
            </a:r>
            <a:endParaRPr lang="zh-TW" altLang="en-US" sz="1050" dirty="0"/>
          </a:p>
        </p:txBody>
      </p:sp>
      <p:sp>
        <p:nvSpPr>
          <p:cNvPr id="51" name="圓角矩形 50"/>
          <p:cNvSpPr/>
          <p:nvPr/>
        </p:nvSpPr>
        <p:spPr>
          <a:xfrm>
            <a:off x="1978307" y="3068960"/>
            <a:ext cx="3707601" cy="27596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等腰三角形 37"/>
          <p:cNvSpPr/>
          <p:nvPr/>
        </p:nvSpPr>
        <p:spPr>
          <a:xfrm rot="10800000">
            <a:off x="5428288" y="3164937"/>
            <a:ext cx="144016" cy="1080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圓角矩形 52"/>
          <p:cNvSpPr/>
          <p:nvPr/>
        </p:nvSpPr>
        <p:spPr>
          <a:xfrm>
            <a:off x="6316351" y="4583920"/>
            <a:ext cx="775929" cy="288032"/>
          </a:xfrm>
          <a:prstGeom prst="round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取消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59895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網站之新聞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124253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網站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新聞</a:t>
            </a:r>
            <a:endParaRPr lang="en-US" altLang="zh-TW" sz="9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749279"/>
              </p:ext>
            </p:extLst>
          </p:nvPr>
        </p:nvGraphicFramePr>
        <p:xfrm>
          <a:off x="90612" y="836712"/>
          <a:ext cx="8962772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8332"/>
                <a:gridCol w="1658446"/>
                <a:gridCol w="2798628"/>
                <a:gridCol w="209736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時間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標題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觀看人數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功能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2017-01-11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: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13:25.315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AAAA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321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2015-12-21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: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18:11.644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VVVV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222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21" name="直線接點 20"/>
          <p:cNvCxnSpPr/>
          <p:nvPr/>
        </p:nvCxnSpPr>
        <p:spPr>
          <a:xfrm>
            <a:off x="289798" y="3789040"/>
            <a:ext cx="85644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7425414" y="1196752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23" name="圓角矩形 22"/>
          <p:cNvSpPr/>
          <p:nvPr/>
        </p:nvSpPr>
        <p:spPr>
          <a:xfrm>
            <a:off x="8100392" y="1196752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4" name="圓角矩形 23"/>
          <p:cNvSpPr/>
          <p:nvPr/>
        </p:nvSpPr>
        <p:spPr>
          <a:xfrm>
            <a:off x="7425414" y="1559483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25" name="圓角矩形 24"/>
          <p:cNvSpPr/>
          <p:nvPr/>
        </p:nvSpPr>
        <p:spPr>
          <a:xfrm>
            <a:off x="8100392" y="1559483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364088" y="4024581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9" name="圓角矩形 28"/>
          <p:cNvSpPr/>
          <p:nvPr/>
        </p:nvSpPr>
        <p:spPr>
          <a:xfrm>
            <a:off x="5938003" y="4007523"/>
            <a:ext cx="121157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選擇檔案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6876256" y="4653136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清除</a:t>
            </a:r>
          </a:p>
        </p:txBody>
      </p:sp>
      <p:sp>
        <p:nvSpPr>
          <p:cNvPr id="35" name="圓角矩形 34"/>
          <p:cNvSpPr/>
          <p:nvPr/>
        </p:nvSpPr>
        <p:spPr>
          <a:xfrm>
            <a:off x="7551234" y="4653136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送出</a:t>
            </a:r>
          </a:p>
        </p:txBody>
      </p:sp>
      <p:sp>
        <p:nvSpPr>
          <p:cNvPr id="40" name="文字方塊 39"/>
          <p:cNvSpPr txBox="1"/>
          <p:nvPr/>
        </p:nvSpPr>
        <p:spPr>
          <a:xfrm>
            <a:off x="2213608" y="4024581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41" name="圓角矩形 40"/>
          <p:cNvSpPr/>
          <p:nvPr/>
        </p:nvSpPr>
        <p:spPr>
          <a:xfrm>
            <a:off x="2725769" y="4013561"/>
            <a:ext cx="2366010" cy="2649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等腰三角形 46"/>
          <p:cNvSpPr/>
          <p:nvPr/>
        </p:nvSpPr>
        <p:spPr>
          <a:xfrm rot="10800000">
            <a:off x="1691679" y="980724"/>
            <a:ext cx="72009" cy="9830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40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新聞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2017-01-11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sz="900" dirty="0">
                <a:solidFill>
                  <a:schemeClr val="tx1"/>
                </a:solidFill>
              </a:rPr>
              <a:t> 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(</a:t>
            </a:r>
            <a:r>
              <a:rPr lang="zh-TW" altLang="en-US" sz="900" dirty="0" smtClean="0">
                <a:solidFill>
                  <a:schemeClr val="tx1"/>
                </a:solidFill>
              </a:rPr>
              <a:t>  修改 </a:t>
            </a:r>
            <a:r>
              <a:rPr lang="en-US" altLang="zh-TW" sz="900" dirty="0" smtClean="0">
                <a:solidFill>
                  <a:schemeClr val="tx1"/>
                </a:solidFill>
              </a:rPr>
              <a:t>)</a:t>
            </a:r>
            <a:endParaRPr lang="zh-TW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153779" y="3607132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1704240" y="3598425"/>
            <a:ext cx="164990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 123</a:t>
            </a:r>
            <a:endParaRPr lang="zh-TW" altLang="en-US" sz="11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6084168" y="3602010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6" name="圓角矩形 25"/>
          <p:cNvSpPr/>
          <p:nvPr/>
        </p:nvSpPr>
        <p:spPr>
          <a:xfrm>
            <a:off x="6658083" y="3584952"/>
            <a:ext cx="121157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顯示照片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6658083" y="4581128"/>
            <a:ext cx="121157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確定修改</a:t>
            </a:r>
            <a:endParaRPr lang="zh-TW" altLang="en-US" sz="1100" dirty="0"/>
          </a:p>
        </p:txBody>
      </p:sp>
      <p:sp>
        <p:nvSpPr>
          <p:cNvPr id="2" name="矩形 1"/>
          <p:cNvSpPr/>
          <p:nvPr/>
        </p:nvSpPr>
        <p:spPr>
          <a:xfrm>
            <a:off x="2943610" y="2754844"/>
            <a:ext cx="3236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2017-01-11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dirty="0" smtClean="0">
                <a:solidFill>
                  <a:schemeClr val="tx1"/>
                </a:solidFill>
              </a:rPr>
              <a:t>  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  修改 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3594426" y="3588356"/>
            <a:ext cx="8335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/>
              <a:t>觀看</a:t>
            </a:r>
            <a:r>
              <a:rPr lang="zh-TW" altLang="en-US" sz="1050" dirty="0" smtClean="0"/>
              <a:t>人數</a:t>
            </a:r>
            <a:r>
              <a:rPr lang="en-US" altLang="zh-TW" sz="1050" dirty="0" smtClean="0"/>
              <a:t>:</a:t>
            </a:r>
            <a:endParaRPr lang="zh-TW" altLang="en-US" sz="105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4427985" y="3579649"/>
            <a:ext cx="1366806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 smtClean="0">
                <a:solidFill>
                  <a:schemeClr val="bg1">
                    <a:lumMod val="50000"/>
                  </a:schemeClr>
                </a:solidFill>
              </a:rPr>
              <a:t>333</a:t>
            </a:r>
            <a:endParaRPr lang="zh-TW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72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網站之</a:t>
            </a:r>
            <a:r>
              <a:rPr lang="zh-TW" altLang="en-US" sz="2800" dirty="0"/>
              <a:t>商店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347698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網站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商</a:t>
            </a:r>
            <a:r>
              <a:rPr lang="zh-TW" altLang="en-US" sz="900" dirty="0">
                <a:solidFill>
                  <a:schemeClr val="tx1"/>
                </a:solidFill>
              </a:rPr>
              <a:t>店</a:t>
            </a:r>
            <a:endParaRPr lang="en-US" altLang="zh-TW" sz="900" dirty="0" smtClean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899592" y="849002"/>
            <a:ext cx="8899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100" dirty="0" smtClean="0"/>
              <a:t>全館折扣</a:t>
            </a:r>
            <a:r>
              <a:rPr lang="zh-TW" altLang="en-US" sz="1100" dirty="0"/>
              <a:t>：</a:t>
            </a:r>
          </a:p>
        </p:txBody>
      </p:sp>
      <p:sp>
        <p:nvSpPr>
          <p:cNvPr id="3" name="矩形 2"/>
          <p:cNvSpPr/>
          <p:nvPr/>
        </p:nvSpPr>
        <p:spPr>
          <a:xfrm>
            <a:off x="1719047" y="849002"/>
            <a:ext cx="40320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>
                <a:solidFill>
                  <a:sysClr val="windowText" lastClr="000000"/>
                </a:solidFill>
              </a:rPr>
              <a:t>9</a:t>
            </a:r>
            <a:endParaRPr lang="zh-TW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2266267" y="822580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948229"/>
              </p:ext>
            </p:extLst>
          </p:nvPr>
        </p:nvGraphicFramePr>
        <p:xfrm>
          <a:off x="90612" y="1700808"/>
          <a:ext cx="8877120" cy="4462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0988"/>
                <a:gridCol w="504056"/>
                <a:gridCol w="576064"/>
                <a:gridCol w="720080"/>
                <a:gridCol w="648072"/>
                <a:gridCol w="648072"/>
                <a:gridCol w="648072"/>
                <a:gridCol w="720080"/>
                <a:gridCol w="648072"/>
                <a:gridCol w="504056"/>
                <a:gridCol w="477268"/>
                <a:gridCol w="890884"/>
                <a:gridCol w="432048"/>
                <a:gridCol w="5793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編號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大項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小項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/>
                        <a:t>名稱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/>
                        <a:t>照片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小提示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加購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/>
                        <a:t>分類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敘述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價位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紅利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上架時間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庫存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/>
                        <a:t>功能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0693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PD1233548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FFFF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SSSSS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AAAAAA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2580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2017-12-14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13:00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4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7" name="圓角矩形 36"/>
          <p:cNvSpPr/>
          <p:nvPr/>
        </p:nvSpPr>
        <p:spPr>
          <a:xfrm>
            <a:off x="8415330" y="2502039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38" name="圓角矩形 37"/>
          <p:cNvSpPr/>
          <p:nvPr/>
        </p:nvSpPr>
        <p:spPr>
          <a:xfrm>
            <a:off x="8415330" y="2843186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39" name="圓角矩形 38"/>
          <p:cNvSpPr/>
          <p:nvPr/>
        </p:nvSpPr>
        <p:spPr>
          <a:xfrm>
            <a:off x="8415330" y="2156400"/>
            <a:ext cx="504056" cy="288032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下架</a:t>
            </a:r>
            <a:endParaRPr lang="zh-TW" altLang="en-US" sz="1100" dirty="0"/>
          </a:p>
        </p:txBody>
      </p:sp>
      <p:sp>
        <p:nvSpPr>
          <p:cNvPr id="42" name="圓角矩形 41"/>
          <p:cNvSpPr/>
          <p:nvPr/>
        </p:nvSpPr>
        <p:spPr>
          <a:xfrm>
            <a:off x="7800880" y="1268760"/>
            <a:ext cx="1170840" cy="267979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新增商品</a:t>
            </a:r>
            <a:endParaRPr lang="zh-TW" altLang="en-US" sz="1100" dirty="0"/>
          </a:p>
        </p:txBody>
      </p:sp>
      <p:sp>
        <p:nvSpPr>
          <p:cNvPr id="43" name="圓角矩形 42"/>
          <p:cNvSpPr/>
          <p:nvPr/>
        </p:nvSpPr>
        <p:spPr>
          <a:xfrm>
            <a:off x="4789009" y="2536386"/>
            <a:ext cx="564502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顯示</a:t>
            </a:r>
          </a:p>
        </p:txBody>
      </p:sp>
      <p:sp>
        <p:nvSpPr>
          <p:cNvPr id="44" name="圓角矩形 43"/>
          <p:cNvSpPr/>
          <p:nvPr/>
        </p:nvSpPr>
        <p:spPr>
          <a:xfrm>
            <a:off x="4140249" y="2528651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顯示</a:t>
            </a:r>
          </a:p>
        </p:txBody>
      </p:sp>
      <p:sp>
        <p:nvSpPr>
          <p:cNvPr id="45" name="圓角矩形 44"/>
          <p:cNvSpPr/>
          <p:nvPr/>
        </p:nvSpPr>
        <p:spPr>
          <a:xfrm>
            <a:off x="3492177" y="2528651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顯示</a:t>
            </a:r>
          </a:p>
        </p:txBody>
      </p:sp>
      <p:sp>
        <p:nvSpPr>
          <p:cNvPr id="46" name="圓角矩形 45"/>
          <p:cNvSpPr/>
          <p:nvPr/>
        </p:nvSpPr>
        <p:spPr>
          <a:xfrm>
            <a:off x="2844105" y="2528651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顯示</a:t>
            </a:r>
          </a:p>
        </p:txBody>
      </p:sp>
      <p:sp>
        <p:nvSpPr>
          <p:cNvPr id="48" name="矩形 47"/>
          <p:cNvSpPr/>
          <p:nvPr/>
        </p:nvSpPr>
        <p:spPr>
          <a:xfrm>
            <a:off x="106765" y="1268761"/>
            <a:ext cx="8899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100" dirty="0" smtClean="0"/>
              <a:t>商品特搜：</a:t>
            </a:r>
            <a:endParaRPr lang="zh-TW" altLang="en-US" sz="1100" dirty="0"/>
          </a:p>
        </p:txBody>
      </p:sp>
      <p:sp>
        <p:nvSpPr>
          <p:cNvPr id="49" name="矩形 48"/>
          <p:cNvSpPr/>
          <p:nvPr/>
        </p:nvSpPr>
        <p:spPr>
          <a:xfrm>
            <a:off x="926218" y="1268761"/>
            <a:ext cx="187794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rgbClr val="FF0000"/>
                </a:solidFill>
              </a:rPr>
              <a:t>輸入</a:t>
            </a:r>
            <a:r>
              <a:rPr lang="zh-TW" altLang="en-US" sz="900" dirty="0" smtClean="0">
                <a:solidFill>
                  <a:srgbClr val="FF0000"/>
                </a:solidFill>
              </a:rPr>
              <a:t>商品名稱、</a:t>
            </a:r>
            <a:r>
              <a:rPr lang="zh-TW" altLang="en-US" sz="900" dirty="0">
                <a:solidFill>
                  <a:srgbClr val="FF0000"/>
                </a:solidFill>
              </a:rPr>
              <a:t>編號</a:t>
            </a:r>
            <a:endParaRPr lang="en-US" altLang="zh-TW" sz="900" dirty="0">
              <a:solidFill>
                <a:srgbClr val="FF0000"/>
              </a:solidFill>
            </a:endParaRPr>
          </a:p>
        </p:txBody>
      </p:sp>
      <p:sp>
        <p:nvSpPr>
          <p:cNvPr id="50" name="圓角矩形 49"/>
          <p:cNvSpPr/>
          <p:nvPr/>
        </p:nvSpPr>
        <p:spPr>
          <a:xfrm>
            <a:off x="2987824" y="1268760"/>
            <a:ext cx="697639" cy="254889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搜尋</a:t>
            </a:r>
            <a:endParaRPr lang="zh-TW" altLang="en-US" sz="1100" dirty="0"/>
          </a:p>
        </p:txBody>
      </p:sp>
      <p:sp>
        <p:nvSpPr>
          <p:cNvPr id="27" name="矩形 26"/>
          <p:cNvSpPr/>
          <p:nvPr/>
        </p:nvSpPr>
        <p:spPr>
          <a:xfrm>
            <a:off x="3059832" y="835791"/>
            <a:ext cx="77136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100" dirty="0" smtClean="0"/>
              <a:t>2</a:t>
            </a:r>
            <a:r>
              <a:rPr lang="zh-TW" altLang="en-US" sz="1100" dirty="0" smtClean="0"/>
              <a:t>件</a:t>
            </a:r>
            <a:r>
              <a:rPr lang="en-US" altLang="zh-TW" sz="1100" dirty="0" smtClean="0"/>
              <a:t>N</a:t>
            </a:r>
            <a:r>
              <a:rPr lang="zh-TW" altLang="en-US" sz="1100" dirty="0" smtClean="0"/>
              <a:t>折：</a:t>
            </a:r>
            <a:endParaRPr lang="zh-TW" altLang="en-US" sz="1100" dirty="0"/>
          </a:p>
        </p:txBody>
      </p:sp>
      <p:sp>
        <p:nvSpPr>
          <p:cNvPr id="28" name="矩形 27"/>
          <p:cNvSpPr/>
          <p:nvPr/>
        </p:nvSpPr>
        <p:spPr>
          <a:xfrm>
            <a:off x="3808756" y="835791"/>
            <a:ext cx="40320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>
                <a:solidFill>
                  <a:sysClr val="windowText" lastClr="000000"/>
                </a:solidFill>
              </a:rPr>
              <a:t>9</a:t>
            </a:r>
            <a:endParaRPr lang="zh-TW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9" name="圓角矩形 28"/>
          <p:cNvSpPr/>
          <p:nvPr/>
        </p:nvSpPr>
        <p:spPr>
          <a:xfrm>
            <a:off x="4355976" y="809369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30" name="矩形 29"/>
          <p:cNvSpPr/>
          <p:nvPr/>
        </p:nvSpPr>
        <p:spPr>
          <a:xfrm>
            <a:off x="5146335" y="822580"/>
            <a:ext cx="8963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100" dirty="0" smtClean="0"/>
              <a:t>買</a:t>
            </a:r>
            <a:r>
              <a:rPr lang="en-US" altLang="zh-TW" sz="1100" dirty="0" smtClean="0"/>
              <a:t>2000</a:t>
            </a:r>
            <a:r>
              <a:rPr lang="zh-TW" altLang="en-US" sz="1100" dirty="0" smtClean="0"/>
              <a:t>折：</a:t>
            </a:r>
            <a:endParaRPr lang="zh-TW" altLang="en-US" sz="1100" dirty="0"/>
          </a:p>
        </p:txBody>
      </p:sp>
      <p:sp>
        <p:nvSpPr>
          <p:cNvPr id="31" name="矩形 30"/>
          <p:cNvSpPr/>
          <p:nvPr/>
        </p:nvSpPr>
        <p:spPr>
          <a:xfrm>
            <a:off x="5968996" y="822580"/>
            <a:ext cx="40320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>
                <a:solidFill>
                  <a:sysClr val="windowText" lastClr="000000"/>
                </a:solidFill>
              </a:rPr>
              <a:t>9</a:t>
            </a:r>
            <a:endParaRPr lang="zh-TW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32" name="圓角矩形 31"/>
          <p:cNvSpPr/>
          <p:nvPr/>
        </p:nvSpPr>
        <p:spPr>
          <a:xfrm>
            <a:off x="6516216" y="796158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cxnSp>
        <p:nvCxnSpPr>
          <p:cNvPr id="11" name="直線接點 10"/>
          <p:cNvCxnSpPr/>
          <p:nvPr/>
        </p:nvCxnSpPr>
        <p:spPr>
          <a:xfrm>
            <a:off x="2960587" y="796158"/>
            <a:ext cx="0" cy="36770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5071260" y="764704"/>
            <a:ext cx="0" cy="36770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圓角矩形 32"/>
          <p:cNvSpPr/>
          <p:nvPr/>
        </p:nvSpPr>
        <p:spPr>
          <a:xfrm>
            <a:off x="5472827" y="2522621"/>
            <a:ext cx="551584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顯示</a:t>
            </a:r>
          </a:p>
        </p:txBody>
      </p:sp>
      <p:sp>
        <p:nvSpPr>
          <p:cNvPr id="35" name="矩形 34"/>
          <p:cNvSpPr/>
          <p:nvPr/>
        </p:nvSpPr>
        <p:spPr>
          <a:xfrm>
            <a:off x="7282518" y="835791"/>
            <a:ext cx="11779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100" dirty="0" smtClean="0"/>
              <a:t>100</a:t>
            </a:r>
            <a:r>
              <a:rPr lang="zh-TW" altLang="en-US" sz="1100" dirty="0" smtClean="0"/>
              <a:t>元：</a:t>
            </a:r>
            <a:r>
              <a:rPr lang="en-US" altLang="zh-TW" sz="1100" dirty="0" smtClean="0"/>
              <a:t>1</a:t>
            </a:r>
            <a:r>
              <a:rPr lang="zh-TW" altLang="en-US" sz="1100" dirty="0" smtClean="0"/>
              <a:t>紅利</a:t>
            </a:r>
            <a:endParaRPr lang="zh-TW" altLang="en-US" sz="1100" dirty="0"/>
          </a:p>
        </p:txBody>
      </p:sp>
      <p:cxnSp>
        <p:nvCxnSpPr>
          <p:cNvPr id="47" name="直線接點 46"/>
          <p:cNvCxnSpPr/>
          <p:nvPr/>
        </p:nvCxnSpPr>
        <p:spPr>
          <a:xfrm>
            <a:off x="7236296" y="777915"/>
            <a:ext cx="0" cy="36770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83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網站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交易紀錄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5885818" y="863134"/>
            <a:ext cx="19629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抵達時間提早</a:t>
            </a:r>
            <a:r>
              <a:rPr lang="en-US" altLang="zh-TW" sz="1100" dirty="0" smtClean="0"/>
              <a:t>N</a:t>
            </a:r>
            <a:r>
              <a:rPr lang="zh-TW" altLang="en-US" sz="1100" dirty="0" smtClean="0"/>
              <a:t>天信箱提醒：</a:t>
            </a:r>
            <a:endParaRPr lang="zh-TW" altLang="en-US" sz="1100" dirty="0"/>
          </a:p>
        </p:txBody>
      </p:sp>
      <p:sp>
        <p:nvSpPr>
          <p:cNvPr id="11" name="矩形 10"/>
          <p:cNvSpPr/>
          <p:nvPr/>
        </p:nvSpPr>
        <p:spPr>
          <a:xfrm>
            <a:off x="7777520" y="863134"/>
            <a:ext cx="457398" cy="26161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3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8378720" y="863134"/>
            <a:ext cx="594207" cy="23890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修改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612430"/>
              </p:ext>
            </p:extLst>
          </p:nvPr>
        </p:nvGraphicFramePr>
        <p:xfrm>
          <a:off x="251512" y="1740521"/>
          <a:ext cx="8721414" cy="2301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28"/>
                <a:gridCol w="864096"/>
                <a:gridCol w="1440160"/>
                <a:gridCol w="1152128"/>
                <a:gridCol w="1008112"/>
                <a:gridCol w="1008112"/>
                <a:gridCol w="21686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訂單編號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會員編號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商品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交易狀態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訂購時間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抵達時間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功能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ORDER-000001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132503131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>
                          <a:solidFill>
                            <a:srgbClr val="00B050"/>
                          </a:solidFill>
                        </a:rPr>
                        <a:t>交易成功</a:t>
                      </a:r>
                      <a:endParaRPr lang="zh-TW" altLang="en-US" sz="10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2017-12-22</a:t>
                      </a:r>
                      <a:endParaRPr lang="zh-TW" altLang="en-US" sz="1000" dirty="0" smtClean="0"/>
                    </a:p>
                    <a:p>
                      <a:pPr algn="ctr"/>
                      <a:r>
                        <a:rPr lang="en-US" altLang="zh-TW" sz="1000" dirty="0" smtClean="0"/>
                        <a:t>13.25.123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2017-12-22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ORDER-000002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31215123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dirty="0" smtClean="0">
                          <a:solidFill>
                            <a:srgbClr val="FF0000"/>
                          </a:solidFill>
                        </a:rPr>
                        <a:t>交易失敗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2017-12-22</a:t>
                      </a:r>
                      <a:endParaRPr lang="zh-TW" altLang="en-US" sz="10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13.25.123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2017-12-22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ORDER-000002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31215123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處理中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2017-12-22</a:t>
                      </a:r>
                      <a:endParaRPr lang="zh-TW" altLang="en-US" sz="10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13.25.123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2017-12-22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處理中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2" name="圓角矩形 21"/>
          <p:cNvSpPr/>
          <p:nvPr/>
        </p:nvSpPr>
        <p:spPr>
          <a:xfrm>
            <a:off x="3203848" y="1340770"/>
            <a:ext cx="1224136" cy="238907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交易完成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4661682" y="1340769"/>
            <a:ext cx="1224136" cy="238907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尚未完成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24" name="圓角矩形 23"/>
          <p:cNvSpPr/>
          <p:nvPr/>
        </p:nvSpPr>
        <p:spPr>
          <a:xfrm>
            <a:off x="7955743" y="2204864"/>
            <a:ext cx="792721" cy="23890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chemeClr val="bg1"/>
                </a:solidFill>
              </a:rPr>
              <a:t>刪除</a:t>
            </a:r>
          </a:p>
        </p:txBody>
      </p:sp>
      <p:sp>
        <p:nvSpPr>
          <p:cNvPr id="26" name="圓角矩形 25"/>
          <p:cNvSpPr/>
          <p:nvPr/>
        </p:nvSpPr>
        <p:spPr>
          <a:xfrm>
            <a:off x="1797399" y="1340768"/>
            <a:ext cx="1152128" cy="23890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恢復顯示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27" name="圓角矩形 26"/>
          <p:cNvSpPr/>
          <p:nvPr/>
        </p:nvSpPr>
        <p:spPr>
          <a:xfrm>
            <a:off x="2373463" y="2204864"/>
            <a:ext cx="1080120" cy="23890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chemeClr val="bg1"/>
                </a:solidFill>
              </a:rPr>
              <a:t>顯示</a:t>
            </a:r>
          </a:p>
        </p:txBody>
      </p:sp>
      <p:sp>
        <p:nvSpPr>
          <p:cNvPr id="28" name="圓角矩形 27"/>
          <p:cNvSpPr/>
          <p:nvPr/>
        </p:nvSpPr>
        <p:spPr>
          <a:xfrm>
            <a:off x="6948264" y="2204864"/>
            <a:ext cx="828488" cy="238907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已出貨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29" name="圓角矩形 28"/>
          <p:cNvSpPr/>
          <p:nvPr/>
        </p:nvSpPr>
        <p:spPr>
          <a:xfrm>
            <a:off x="7955743" y="2579955"/>
            <a:ext cx="792721" cy="23890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chemeClr val="bg1"/>
                </a:solidFill>
              </a:rPr>
              <a:t>刪除</a:t>
            </a:r>
          </a:p>
        </p:txBody>
      </p:sp>
      <p:sp>
        <p:nvSpPr>
          <p:cNvPr id="30" name="圓角矩形 29"/>
          <p:cNvSpPr/>
          <p:nvPr/>
        </p:nvSpPr>
        <p:spPr>
          <a:xfrm>
            <a:off x="2373463" y="2589466"/>
            <a:ext cx="1080120" cy="23890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顯示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31" name="圓角矩形 30"/>
          <p:cNvSpPr/>
          <p:nvPr/>
        </p:nvSpPr>
        <p:spPr>
          <a:xfrm>
            <a:off x="6948264" y="2579955"/>
            <a:ext cx="828488" cy="23890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通知</a:t>
            </a:r>
            <a:r>
              <a:rPr lang="zh-TW" altLang="en-US" sz="900" dirty="0">
                <a:solidFill>
                  <a:schemeClr val="bg1"/>
                </a:solidFill>
              </a:rPr>
              <a:t>出貨</a:t>
            </a:r>
          </a:p>
        </p:txBody>
      </p:sp>
      <p:sp>
        <p:nvSpPr>
          <p:cNvPr id="33" name="圓角矩形 32"/>
          <p:cNvSpPr/>
          <p:nvPr/>
        </p:nvSpPr>
        <p:spPr>
          <a:xfrm>
            <a:off x="2373463" y="2974069"/>
            <a:ext cx="1080120" cy="23890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顯示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6119855" y="1341066"/>
            <a:ext cx="1260457" cy="23890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取消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95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7213" y="85219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30846" y="85218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579076" y="85213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31457" y="8521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/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商店 </a:t>
            </a:r>
            <a:r>
              <a:rPr lang="en-US" altLang="zh-TW" sz="900" dirty="0" smtClean="0">
                <a:solidFill>
                  <a:schemeClr val="tx1"/>
                </a:solidFill>
              </a:rPr>
              <a:t>&gt; PD1233548 – FFFF – SSSSS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>
                <a:solidFill>
                  <a:schemeClr val="tx1"/>
                </a:solidFill>
              </a:rPr>
              <a:t>–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AAAAAA (</a:t>
            </a:r>
            <a:r>
              <a:rPr lang="zh-TW" altLang="en-US" sz="900" dirty="0" smtClean="0">
                <a:solidFill>
                  <a:schemeClr val="tx1"/>
                </a:solidFill>
              </a:rPr>
              <a:t> 修改 </a:t>
            </a:r>
            <a:r>
              <a:rPr lang="en-US" altLang="zh-TW" sz="900" dirty="0" smtClean="0">
                <a:solidFill>
                  <a:schemeClr val="tx1"/>
                </a:solidFill>
              </a:rPr>
              <a:t>)</a:t>
            </a:r>
            <a:endParaRPr lang="zh-TW" altLang="zh-TW" sz="900" dirty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83768" y="836712"/>
            <a:ext cx="4608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zh-TW" dirty="0" smtClean="0"/>
              <a:t>PD1233548 </a:t>
            </a:r>
            <a:r>
              <a:rPr lang="en-US" altLang="zh-TW" dirty="0"/>
              <a:t>– FFFF – SSSSS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AAAAAA (</a:t>
            </a:r>
            <a:r>
              <a:rPr lang="zh-TW" altLang="en-US" dirty="0"/>
              <a:t> 修改 </a:t>
            </a:r>
            <a:r>
              <a:rPr lang="en-US" altLang="zh-TW" dirty="0"/>
              <a:t>)</a:t>
            </a:r>
            <a:endParaRPr lang="zh-TW" altLang="zh-TW" dirty="0"/>
          </a:p>
        </p:txBody>
      </p:sp>
      <p:sp>
        <p:nvSpPr>
          <p:cNvPr id="117" name="矩形 116"/>
          <p:cNvSpPr/>
          <p:nvPr/>
        </p:nvSpPr>
        <p:spPr>
          <a:xfrm>
            <a:off x="0" y="862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文字方塊 117"/>
          <p:cNvSpPr txBox="1"/>
          <p:nvPr/>
        </p:nvSpPr>
        <p:spPr>
          <a:xfrm>
            <a:off x="73725" y="5783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0" name="文字方塊 119"/>
          <p:cNvSpPr txBox="1"/>
          <p:nvPr/>
        </p:nvSpPr>
        <p:spPr>
          <a:xfrm>
            <a:off x="8667358" y="5783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4" name="文字方塊 123"/>
          <p:cNvSpPr txBox="1"/>
          <p:nvPr/>
        </p:nvSpPr>
        <p:spPr>
          <a:xfrm>
            <a:off x="3615588" y="5782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7" name="文字方塊 126"/>
          <p:cNvSpPr txBox="1"/>
          <p:nvPr/>
        </p:nvSpPr>
        <p:spPr>
          <a:xfrm>
            <a:off x="4567969" y="5782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6026160" y="1268760"/>
            <a:ext cx="3041226" cy="229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文字方塊 129"/>
          <p:cNvSpPr txBox="1"/>
          <p:nvPr/>
        </p:nvSpPr>
        <p:spPr>
          <a:xfrm>
            <a:off x="6285689" y="174756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修改標題：</a:t>
            </a:r>
            <a:endParaRPr lang="zh-TW" altLang="en-US" sz="1400" dirty="0"/>
          </a:p>
        </p:txBody>
      </p:sp>
      <p:cxnSp>
        <p:nvCxnSpPr>
          <p:cNvPr id="134" name="直線接點 133"/>
          <p:cNvCxnSpPr/>
          <p:nvPr/>
        </p:nvCxnSpPr>
        <p:spPr>
          <a:xfrm>
            <a:off x="161545" y="1268760"/>
            <a:ext cx="886409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矩形 136"/>
          <p:cNvSpPr/>
          <p:nvPr/>
        </p:nvSpPr>
        <p:spPr>
          <a:xfrm>
            <a:off x="7341422" y="1747568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100" dirty="0">
                <a:solidFill>
                  <a:schemeClr val="bg1">
                    <a:lumMod val="50000"/>
                  </a:schemeClr>
                </a:solidFill>
              </a:rPr>
              <a:t>名稱</a:t>
            </a:r>
          </a:p>
        </p:txBody>
      </p:sp>
      <p:sp>
        <p:nvSpPr>
          <p:cNvPr id="138" name="文字方塊 137"/>
          <p:cNvSpPr txBox="1"/>
          <p:nvPr/>
        </p:nvSpPr>
        <p:spPr>
          <a:xfrm>
            <a:off x="6115058" y="2197807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修改前參數：</a:t>
            </a:r>
            <a:endParaRPr lang="zh-TW" altLang="en-US" sz="1400" dirty="0"/>
          </a:p>
        </p:txBody>
      </p:sp>
      <p:sp>
        <p:nvSpPr>
          <p:cNvPr id="155" name="矩形 154"/>
          <p:cNvSpPr/>
          <p:nvPr/>
        </p:nvSpPr>
        <p:spPr>
          <a:xfrm>
            <a:off x="7341422" y="2197807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TW" sz="900" dirty="0" smtClean="0">
                <a:solidFill>
                  <a:schemeClr val="bg1">
                    <a:lumMod val="50000"/>
                  </a:schemeClr>
                </a:solidFill>
              </a:rPr>
              <a:t>AAAAAAAA</a:t>
            </a:r>
            <a:endParaRPr lang="zh-TW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6" name="文字方塊 155"/>
          <p:cNvSpPr txBox="1"/>
          <p:nvPr/>
        </p:nvSpPr>
        <p:spPr>
          <a:xfrm>
            <a:off x="6115058" y="264417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修改後參數：</a:t>
            </a:r>
            <a:endParaRPr lang="zh-TW" altLang="en-US" sz="1400" dirty="0"/>
          </a:p>
        </p:txBody>
      </p:sp>
      <p:sp>
        <p:nvSpPr>
          <p:cNvPr id="157" name="矩形 156"/>
          <p:cNvSpPr/>
          <p:nvPr/>
        </p:nvSpPr>
        <p:spPr>
          <a:xfrm>
            <a:off x="7341422" y="2644173"/>
            <a:ext cx="153878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TW" sz="1100" dirty="0" smtClean="0">
                <a:solidFill>
                  <a:schemeClr val="tx1"/>
                </a:solidFill>
              </a:rPr>
              <a:t>BBBBBB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6341897" y="1374628"/>
            <a:ext cx="245909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1050" dirty="0" smtClean="0">
                <a:solidFill>
                  <a:srgbClr val="FF0000"/>
                </a:solidFill>
              </a:rPr>
              <a:t>名稱</a:t>
            </a:r>
            <a:endParaRPr lang="zh-TW" altLang="en-US" sz="1050" dirty="0">
              <a:solidFill>
                <a:srgbClr val="FF0000"/>
              </a:solidFill>
            </a:endParaRPr>
          </a:p>
        </p:txBody>
      </p:sp>
      <p:sp>
        <p:nvSpPr>
          <p:cNvPr id="159" name="圓角矩形 158"/>
          <p:cNvSpPr/>
          <p:nvPr/>
        </p:nvSpPr>
        <p:spPr>
          <a:xfrm>
            <a:off x="8376149" y="3115720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</a:t>
            </a:r>
            <a:endParaRPr lang="zh-TW" altLang="en-US" sz="1100" dirty="0"/>
          </a:p>
        </p:txBody>
      </p:sp>
      <p:sp>
        <p:nvSpPr>
          <p:cNvPr id="160" name="圓角矩形 159"/>
          <p:cNvSpPr/>
          <p:nvPr/>
        </p:nvSpPr>
        <p:spPr>
          <a:xfrm>
            <a:off x="7728077" y="3115720"/>
            <a:ext cx="537046" cy="28803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取消</a:t>
            </a:r>
            <a:endParaRPr lang="zh-TW" altLang="en-US" sz="1100" dirty="0"/>
          </a:p>
        </p:txBody>
      </p:sp>
      <p:sp>
        <p:nvSpPr>
          <p:cNvPr id="161" name="矩形 160"/>
          <p:cNvSpPr/>
          <p:nvPr/>
        </p:nvSpPr>
        <p:spPr>
          <a:xfrm>
            <a:off x="3098504" y="1268760"/>
            <a:ext cx="2944546" cy="229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2" name="矩形 161"/>
          <p:cNvSpPr/>
          <p:nvPr/>
        </p:nvSpPr>
        <p:spPr>
          <a:xfrm>
            <a:off x="57278" y="1268760"/>
            <a:ext cx="3041226" cy="229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文字方塊 162"/>
          <p:cNvSpPr txBox="1"/>
          <p:nvPr/>
        </p:nvSpPr>
        <p:spPr>
          <a:xfrm>
            <a:off x="304384" y="178094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修改標題：</a:t>
            </a:r>
            <a:endParaRPr lang="zh-TW" altLang="en-US" sz="1400" dirty="0"/>
          </a:p>
        </p:txBody>
      </p:sp>
      <p:sp>
        <p:nvSpPr>
          <p:cNvPr id="164" name="矩形 163"/>
          <p:cNvSpPr/>
          <p:nvPr/>
        </p:nvSpPr>
        <p:spPr>
          <a:xfrm>
            <a:off x="1338143" y="1780944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100" dirty="0" smtClean="0">
                <a:solidFill>
                  <a:schemeClr val="bg1">
                    <a:lumMod val="50000"/>
                  </a:schemeClr>
                </a:solidFill>
              </a:rPr>
              <a:t>大項</a:t>
            </a:r>
            <a:endParaRPr lang="zh-TW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5" name="文字方塊 164"/>
          <p:cNvSpPr txBox="1"/>
          <p:nvPr/>
        </p:nvSpPr>
        <p:spPr>
          <a:xfrm>
            <a:off x="161545" y="2674686"/>
            <a:ext cx="1200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修改</a:t>
            </a:r>
            <a:r>
              <a:rPr lang="zh-TW" altLang="en-US" sz="1400" dirty="0" smtClean="0"/>
              <a:t>後</a:t>
            </a:r>
            <a:r>
              <a:rPr lang="zh-TW" altLang="en-US" sz="1400" dirty="0" smtClean="0"/>
              <a:t>參數</a:t>
            </a:r>
            <a:r>
              <a:rPr lang="zh-TW" altLang="en-US" sz="1400" dirty="0"/>
              <a:t>：</a:t>
            </a:r>
            <a:endParaRPr lang="zh-TW" altLang="en-US" sz="1400" dirty="0"/>
          </a:p>
        </p:txBody>
      </p:sp>
      <p:sp>
        <p:nvSpPr>
          <p:cNvPr id="166" name="矩形 165"/>
          <p:cNvSpPr/>
          <p:nvPr/>
        </p:nvSpPr>
        <p:spPr>
          <a:xfrm>
            <a:off x="338618" y="1408004"/>
            <a:ext cx="245909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1050" dirty="0" smtClean="0">
                <a:solidFill>
                  <a:srgbClr val="FF0000"/>
                </a:solidFill>
              </a:rPr>
              <a:t>大項</a:t>
            </a:r>
            <a:endParaRPr lang="zh-TW" altLang="en-US" sz="1050" dirty="0">
              <a:solidFill>
                <a:srgbClr val="FF0000"/>
              </a:solidFill>
            </a:endParaRPr>
          </a:p>
        </p:txBody>
      </p:sp>
      <p:sp>
        <p:nvSpPr>
          <p:cNvPr id="167" name="圓角矩形 166"/>
          <p:cNvSpPr/>
          <p:nvPr/>
        </p:nvSpPr>
        <p:spPr>
          <a:xfrm>
            <a:off x="2372870" y="3108459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</a:t>
            </a:r>
            <a:endParaRPr lang="zh-TW" altLang="en-US" sz="1100" dirty="0"/>
          </a:p>
        </p:txBody>
      </p:sp>
      <p:sp>
        <p:nvSpPr>
          <p:cNvPr id="168" name="圓角矩形 167"/>
          <p:cNvSpPr/>
          <p:nvPr/>
        </p:nvSpPr>
        <p:spPr>
          <a:xfrm>
            <a:off x="1724798" y="3108459"/>
            <a:ext cx="537046" cy="28803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取消</a:t>
            </a:r>
            <a:endParaRPr lang="zh-TW" altLang="en-US" sz="1100" dirty="0"/>
          </a:p>
        </p:txBody>
      </p:sp>
      <p:sp>
        <p:nvSpPr>
          <p:cNvPr id="169" name="文字方塊 168"/>
          <p:cNvSpPr txBox="1"/>
          <p:nvPr/>
        </p:nvSpPr>
        <p:spPr>
          <a:xfrm>
            <a:off x="3286207" y="174708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修改標題：</a:t>
            </a:r>
            <a:endParaRPr lang="zh-TW" altLang="en-US" sz="1400" dirty="0"/>
          </a:p>
        </p:txBody>
      </p:sp>
      <p:sp>
        <p:nvSpPr>
          <p:cNvPr id="170" name="矩形 169"/>
          <p:cNvSpPr/>
          <p:nvPr/>
        </p:nvSpPr>
        <p:spPr>
          <a:xfrm>
            <a:off x="4341940" y="1747084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100" dirty="0" smtClean="0">
                <a:solidFill>
                  <a:schemeClr val="bg1">
                    <a:lumMod val="50000"/>
                  </a:schemeClr>
                </a:solidFill>
              </a:rPr>
              <a:t>小項</a:t>
            </a:r>
            <a:endParaRPr lang="zh-TW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1" name="文字方塊 170"/>
          <p:cNvSpPr txBox="1"/>
          <p:nvPr/>
        </p:nvSpPr>
        <p:spPr>
          <a:xfrm>
            <a:off x="3118708" y="2660284"/>
            <a:ext cx="1175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修改後參數：</a:t>
            </a:r>
            <a:endParaRPr lang="zh-TW" altLang="en-US" sz="1400" dirty="0"/>
          </a:p>
        </p:txBody>
      </p:sp>
      <p:sp>
        <p:nvSpPr>
          <p:cNvPr id="172" name="矩形 171"/>
          <p:cNvSpPr/>
          <p:nvPr/>
        </p:nvSpPr>
        <p:spPr>
          <a:xfrm>
            <a:off x="3342415" y="1374144"/>
            <a:ext cx="245909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1050" dirty="0" smtClean="0">
                <a:solidFill>
                  <a:srgbClr val="FF0000"/>
                </a:solidFill>
              </a:rPr>
              <a:t>小項</a:t>
            </a:r>
            <a:endParaRPr lang="zh-TW" altLang="en-US" sz="1050" dirty="0">
              <a:solidFill>
                <a:srgbClr val="FF0000"/>
              </a:solidFill>
            </a:endParaRPr>
          </a:p>
        </p:txBody>
      </p:sp>
      <p:sp>
        <p:nvSpPr>
          <p:cNvPr id="173" name="圓角矩形 172"/>
          <p:cNvSpPr/>
          <p:nvPr/>
        </p:nvSpPr>
        <p:spPr>
          <a:xfrm>
            <a:off x="5376667" y="3108459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</a:t>
            </a:r>
            <a:endParaRPr lang="zh-TW" altLang="en-US" sz="1100" dirty="0"/>
          </a:p>
        </p:txBody>
      </p:sp>
      <p:sp>
        <p:nvSpPr>
          <p:cNvPr id="174" name="圓角矩形 173"/>
          <p:cNvSpPr/>
          <p:nvPr/>
        </p:nvSpPr>
        <p:spPr>
          <a:xfrm>
            <a:off x="4728595" y="3108459"/>
            <a:ext cx="537046" cy="28803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取消</a:t>
            </a:r>
            <a:endParaRPr lang="zh-TW" altLang="en-US" sz="1100" dirty="0"/>
          </a:p>
        </p:txBody>
      </p:sp>
      <p:sp>
        <p:nvSpPr>
          <p:cNvPr id="175" name="文字方塊 174"/>
          <p:cNvSpPr txBox="1"/>
          <p:nvPr/>
        </p:nvSpPr>
        <p:spPr>
          <a:xfrm>
            <a:off x="138394" y="2204864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修改前參數：</a:t>
            </a:r>
            <a:endParaRPr lang="zh-TW" altLang="en-US" sz="1400" dirty="0"/>
          </a:p>
        </p:txBody>
      </p:sp>
      <p:sp>
        <p:nvSpPr>
          <p:cNvPr id="176" name="矩形 175"/>
          <p:cNvSpPr/>
          <p:nvPr/>
        </p:nvSpPr>
        <p:spPr>
          <a:xfrm>
            <a:off x="1342281" y="2204864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TW" sz="900" dirty="0" smtClean="0">
                <a:solidFill>
                  <a:schemeClr val="bg1">
                    <a:lumMod val="50000"/>
                  </a:schemeClr>
                </a:solidFill>
              </a:rPr>
              <a:t>FFFFFF</a:t>
            </a:r>
            <a:endParaRPr lang="zh-TW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7" name="文字方塊 176"/>
          <p:cNvSpPr txBox="1"/>
          <p:nvPr/>
        </p:nvSpPr>
        <p:spPr>
          <a:xfrm>
            <a:off x="3124982" y="2195052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修改前參數：</a:t>
            </a:r>
            <a:endParaRPr lang="zh-TW" altLang="en-US" sz="1400" dirty="0"/>
          </a:p>
        </p:txBody>
      </p:sp>
      <p:sp>
        <p:nvSpPr>
          <p:cNvPr id="178" name="矩形 177"/>
          <p:cNvSpPr/>
          <p:nvPr/>
        </p:nvSpPr>
        <p:spPr>
          <a:xfrm>
            <a:off x="4341940" y="2195052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TW" sz="900" dirty="0" smtClean="0">
                <a:solidFill>
                  <a:schemeClr val="bg1">
                    <a:lumMod val="50000"/>
                  </a:schemeClr>
                </a:solidFill>
              </a:rPr>
              <a:t>SSSS</a:t>
            </a:r>
            <a:endParaRPr lang="zh-TW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9" name="圓角矩形 178"/>
          <p:cNvSpPr/>
          <p:nvPr/>
        </p:nvSpPr>
        <p:spPr>
          <a:xfrm>
            <a:off x="1337997" y="2631394"/>
            <a:ext cx="1572804" cy="36555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80" name="等腰三角形 37"/>
          <p:cNvSpPr/>
          <p:nvPr/>
        </p:nvSpPr>
        <p:spPr>
          <a:xfrm rot="10800000">
            <a:off x="2658675" y="2766439"/>
            <a:ext cx="144016" cy="1080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1" name="圓角矩形 180"/>
          <p:cNvSpPr/>
          <p:nvPr/>
        </p:nvSpPr>
        <p:spPr>
          <a:xfrm>
            <a:off x="4337335" y="2622865"/>
            <a:ext cx="1572804" cy="36555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82" name="等腰三角形 37"/>
          <p:cNvSpPr/>
          <p:nvPr/>
        </p:nvSpPr>
        <p:spPr>
          <a:xfrm rot="10800000">
            <a:off x="5658013" y="2757910"/>
            <a:ext cx="144016" cy="1080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3" name="矩形 182"/>
          <p:cNvSpPr/>
          <p:nvPr/>
        </p:nvSpPr>
        <p:spPr>
          <a:xfrm>
            <a:off x="6026160" y="3573939"/>
            <a:ext cx="3041226" cy="229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4" name="文字方塊 183"/>
          <p:cNvSpPr txBox="1"/>
          <p:nvPr/>
        </p:nvSpPr>
        <p:spPr>
          <a:xfrm>
            <a:off x="6285689" y="405274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修改標題：</a:t>
            </a:r>
            <a:endParaRPr lang="zh-TW" altLang="en-US" sz="1400" dirty="0"/>
          </a:p>
        </p:txBody>
      </p:sp>
      <p:cxnSp>
        <p:nvCxnSpPr>
          <p:cNvPr id="185" name="直線接點 184"/>
          <p:cNvCxnSpPr/>
          <p:nvPr/>
        </p:nvCxnSpPr>
        <p:spPr>
          <a:xfrm>
            <a:off x="161545" y="3573939"/>
            <a:ext cx="886409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矩形 185"/>
          <p:cNvSpPr/>
          <p:nvPr/>
        </p:nvSpPr>
        <p:spPr>
          <a:xfrm>
            <a:off x="7341422" y="4052747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100" dirty="0" smtClean="0">
                <a:solidFill>
                  <a:schemeClr val="bg1">
                    <a:lumMod val="50000"/>
                  </a:schemeClr>
                </a:solidFill>
              </a:rPr>
              <a:t>庫存</a:t>
            </a:r>
            <a:endParaRPr lang="zh-TW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7" name="文字方塊 186"/>
          <p:cNvSpPr txBox="1"/>
          <p:nvPr/>
        </p:nvSpPr>
        <p:spPr>
          <a:xfrm>
            <a:off x="6115058" y="450298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修改前參數：</a:t>
            </a:r>
            <a:endParaRPr lang="zh-TW" altLang="en-US" sz="1400" dirty="0"/>
          </a:p>
        </p:txBody>
      </p:sp>
      <p:sp>
        <p:nvSpPr>
          <p:cNvPr id="188" name="矩形 187"/>
          <p:cNvSpPr/>
          <p:nvPr/>
        </p:nvSpPr>
        <p:spPr>
          <a:xfrm>
            <a:off x="7341422" y="4502986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TW" sz="900" dirty="0" smtClean="0">
                <a:solidFill>
                  <a:schemeClr val="bg1">
                    <a:lumMod val="50000"/>
                  </a:schemeClr>
                </a:solidFill>
              </a:rPr>
              <a:t>AAAAAAAA</a:t>
            </a:r>
            <a:endParaRPr lang="zh-TW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9" name="文字方塊 188"/>
          <p:cNvSpPr txBox="1"/>
          <p:nvPr/>
        </p:nvSpPr>
        <p:spPr>
          <a:xfrm>
            <a:off x="6115058" y="4949352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修改後參數：</a:t>
            </a:r>
            <a:endParaRPr lang="zh-TW" altLang="en-US" sz="1400" dirty="0"/>
          </a:p>
        </p:txBody>
      </p:sp>
      <p:sp>
        <p:nvSpPr>
          <p:cNvPr id="190" name="矩形 189"/>
          <p:cNvSpPr/>
          <p:nvPr/>
        </p:nvSpPr>
        <p:spPr>
          <a:xfrm>
            <a:off x="7341422" y="4949352"/>
            <a:ext cx="153878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TW" sz="1100" dirty="0" smtClean="0">
                <a:solidFill>
                  <a:schemeClr val="tx1"/>
                </a:solidFill>
              </a:rPr>
              <a:t>BBBBBB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191" name="矩形 190"/>
          <p:cNvSpPr/>
          <p:nvPr/>
        </p:nvSpPr>
        <p:spPr>
          <a:xfrm>
            <a:off x="6341897" y="3679807"/>
            <a:ext cx="245909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1050" dirty="0">
                <a:solidFill>
                  <a:srgbClr val="FF0000"/>
                </a:solidFill>
              </a:rPr>
              <a:t>庫存</a:t>
            </a:r>
            <a:endParaRPr lang="zh-TW" altLang="en-US" sz="1050" dirty="0">
              <a:solidFill>
                <a:srgbClr val="FF0000"/>
              </a:solidFill>
            </a:endParaRPr>
          </a:p>
        </p:txBody>
      </p:sp>
      <p:sp>
        <p:nvSpPr>
          <p:cNvPr id="192" name="圓角矩形 191"/>
          <p:cNvSpPr/>
          <p:nvPr/>
        </p:nvSpPr>
        <p:spPr>
          <a:xfrm>
            <a:off x="8376149" y="5420899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</a:t>
            </a:r>
            <a:endParaRPr lang="zh-TW" altLang="en-US" sz="1100" dirty="0"/>
          </a:p>
        </p:txBody>
      </p:sp>
      <p:sp>
        <p:nvSpPr>
          <p:cNvPr id="193" name="圓角矩形 192"/>
          <p:cNvSpPr/>
          <p:nvPr/>
        </p:nvSpPr>
        <p:spPr>
          <a:xfrm>
            <a:off x="7728077" y="5420899"/>
            <a:ext cx="537046" cy="28803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取消</a:t>
            </a:r>
            <a:endParaRPr lang="zh-TW" altLang="en-US" sz="1100" dirty="0"/>
          </a:p>
        </p:txBody>
      </p:sp>
      <p:sp>
        <p:nvSpPr>
          <p:cNvPr id="194" name="矩形 193"/>
          <p:cNvSpPr/>
          <p:nvPr/>
        </p:nvSpPr>
        <p:spPr>
          <a:xfrm>
            <a:off x="3098504" y="3573939"/>
            <a:ext cx="2944546" cy="229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5" name="矩形 194"/>
          <p:cNvSpPr/>
          <p:nvPr/>
        </p:nvSpPr>
        <p:spPr>
          <a:xfrm>
            <a:off x="57278" y="3573939"/>
            <a:ext cx="3041226" cy="229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6" name="文字方塊 195"/>
          <p:cNvSpPr txBox="1"/>
          <p:nvPr/>
        </p:nvSpPr>
        <p:spPr>
          <a:xfrm>
            <a:off x="304384" y="4086123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修改標題：</a:t>
            </a:r>
            <a:endParaRPr lang="zh-TW" altLang="en-US" sz="1400" dirty="0"/>
          </a:p>
        </p:txBody>
      </p:sp>
      <p:sp>
        <p:nvSpPr>
          <p:cNvPr id="197" name="矩形 196"/>
          <p:cNvSpPr/>
          <p:nvPr/>
        </p:nvSpPr>
        <p:spPr>
          <a:xfrm>
            <a:off x="1338143" y="4086123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100" dirty="0" smtClean="0">
                <a:solidFill>
                  <a:schemeClr val="bg1">
                    <a:lumMod val="50000"/>
                  </a:schemeClr>
                </a:solidFill>
              </a:rPr>
              <a:t>價位</a:t>
            </a:r>
            <a:endParaRPr lang="zh-TW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8" name="文字方塊 197"/>
          <p:cNvSpPr txBox="1"/>
          <p:nvPr/>
        </p:nvSpPr>
        <p:spPr>
          <a:xfrm>
            <a:off x="161545" y="4979865"/>
            <a:ext cx="1200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修改</a:t>
            </a:r>
            <a:r>
              <a:rPr lang="zh-TW" altLang="en-US" sz="1400" dirty="0" smtClean="0"/>
              <a:t>後</a:t>
            </a:r>
            <a:r>
              <a:rPr lang="zh-TW" altLang="en-US" sz="1400" dirty="0" smtClean="0"/>
              <a:t>參數</a:t>
            </a:r>
            <a:r>
              <a:rPr lang="zh-TW" altLang="en-US" sz="1400" dirty="0"/>
              <a:t>：</a:t>
            </a:r>
            <a:endParaRPr lang="zh-TW" altLang="en-US" sz="1400" dirty="0"/>
          </a:p>
        </p:txBody>
      </p:sp>
      <p:sp>
        <p:nvSpPr>
          <p:cNvPr id="199" name="矩形 198"/>
          <p:cNvSpPr/>
          <p:nvPr/>
        </p:nvSpPr>
        <p:spPr>
          <a:xfrm>
            <a:off x="338618" y="3713183"/>
            <a:ext cx="245909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1050" dirty="0">
                <a:solidFill>
                  <a:srgbClr val="FF0000"/>
                </a:solidFill>
              </a:rPr>
              <a:t>價位</a:t>
            </a:r>
            <a:endParaRPr lang="zh-TW" altLang="en-US" sz="1050" dirty="0">
              <a:solidFill>
                <a:srgbClr val="FF0000"/>
              </a:solidFill>
            </a:endParaRPr>
          </a:p>
        </p:txBody>
      </p:sp>
      <p:sp>
        <p:nvSpPr>
          <p:cNvPr id="200" name="圓角矩形 199"/>
          <p:cNvSpPr/>
          <p:nvPr/>
        </p:nvSpPr>
        <p:spPr>
          <a:xfrm>
            <a:off x="2372870" y="5413638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</a:t>
            </a:r>
            <a:endParaRPr lang="zh-TW" altLang="en-US" sz="1100" dirty="0"/>
          </a:p>
        </p:txBody>
      </p:sp>
      <p:sp>
        <p:nvSpPr>
          <p:cNvPr id="201" name="圓角矩形 200"/>
          <p:cNvSpPr/>
          <p:nvPr/>
        </p:nvSpPr>
        <p:spPr>
          <a:xfrm>
            <a:off x="1724798" y="5413638"/>
            <a:ext cx="537046" cy="28803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取消</a:t>
            </a:r>
            <a:endParaRPr lang="zh-TW" altLang="en-US" sz="1100" dirty="0"/>
          </a:p>
        </p:txBody>
      </p:sp>
      <p:sp>
        <p:nvSpPr>
          <p:cNvPr id="202" name="文字方塊 201"/>
          <p:cNvSpPr txBox="1"/>
          <p:nvPr/>
        </p:nvSpPr>
        <p:spPr>
          <a:xfrm>
            <a:off x="3286207" y="4052263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修改標題：</a:t>
            </a:r>
            <a:endParaRPr lang="zh-TW" altLang="en-US" sz="1400" dirty="0"/>
          </a:p>
        </p:txBody>
      </p:sp>
      <p:sp>
        <p:nvSpPr>
          <p:cNvPr id="203" name="矩形 202"/>
          <p:cNvSpPr/>
          <p:nvPr/>
        </p:nvSpPr>
        <p:spPr>
          <a:xfrm>
            <a:off x="4341940" y="4052263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100" dirty="0" smtClean="0">
                <a:solidFill>
                  <a:schemeClr val="bg1">
                    <a:lumMod val="50000"/>
                  </a:schemeClr>
                </a:solidFill>
              </a:rPr>
              <a:t>紅利</a:t>
            </a:r>
            <a:endParaRPr lang="zh-TW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4" name="文字方塊 203"/>
          <p:cNvSpPr txBox="1"/>
          <p:nvPr/>
        </p:nvSpPr>
        <p:spPr>
          <a:xfrm>
            <a:off x="3118708" y="4965463"/>
            <a:ext cx="1175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修改後參數：</a:t>
            </a:r>
            <a:endParaRPr lang="zh-TW" altLang="en-US" sz="1400" dirty="0"/>
          </a:p>
        </p:txBody>
      </p:sp>
      <p:sp>
        <p:nvSpPr>
          <p:cNvPr id="205" name="矩形 204"/>
          <p:cNvSpPr/>
          <p:nvPr/>
        </p:nvSpPr>
        <p:spPr>
          <a:xfrm>
            <a:off x="3342415" y="3679323"/>
            <a:ext cx="245909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1050" dirty="0">
                <a:solidFill>
                  <a:srgbClr val="FF0000"/>
                </a:solidFill>
              </a:rPr>
              <a:t>紅利</a:t>
            </a:r>
            <a:endParaRPr lang="zh-TW" altLang="en-US" sz="1050" dirty="0">
              <a:solidFill>
                <a:srgbClr val="FF0000"/>
              </a:solidFill>
            </a:endParaRPr>
          </a:p>
        </p:txBody>
      </p:sp>
      <p:sp>
        <p:nvSpPr>
          <p:cNvPr id="206" name="圓角矩形 205"/>
          <p:cNvSpPr/>
          <p:nvPr/>
        </p:nvSpPr>
        <p:spPr>
          <a:xfrm>
            <a:off x="5376667" y="5413638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</a:t>
            </a:r>
            <a:endParaRPr lang="zh-TW" altLang="en-US" sz="1100" dirty="0"/>
          </a:p>
        </p:txBody>
      </p:sp>
      <p:sp>
        <p:nvSpPr>
          <p:cNvPr id="207" name="圓角矩形 206"/>
          <p:cNvSpPr/>
          <p:nvPr/>
        </p:nvSpPr>
        <p:spPr>
          <a:xfrm>
            <a:off x="4728595" y="5413638"/>
            <a:ext cx="537046" cy="28803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取消</a:t>
            </a:r>
            <a:endParaRPr lang="zh-TW" altLang="en-US" sz="1100" dirty="0"/>
          </a:p>
        </p:txBody>
      </p:sp>
      <p:sp>
        <p:nvSpPr>
          <p:cNvPr id="208" name="文字方塊 207"/>
          <p:cNvSpPr txBox="1"/>
          <p:nvPr/>
        </p:nvSpPr>
        <p:spPr>
          <a:xfrm>
            <a:off x="138394" y="451004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修改前參數：</a:t>
            </a:r>
            <a:endParaRPr lang="zh-TW" altLang="en-US" sz="1400" dirty="0"/>
          </a:p>
        </p:txBody>
      </p:sp>
      <p:sp>
        <p:nvSpPr>
          <p:cNvPr id="209" name="矩形 208"/>
          <p:cNvSpPr/>
          <p:nvPr/>
        </p:nvSpPr>
        <p:spPr>
          <a:xfrm>
            <a:off x="1342281" y="4510043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TW" sz="900" dirty="0" smtClean="0">
                <a:solidFill>
                  <a:schemeClr val="bg1">
                    <a:lumMod val="50000"/>
                  </a:schemeClr>
                </a:solidFill>
              </a:rPr>
              <a:t>FFFFFF</a:t>
            </a:r>
            <a:endParaRPr lang="zh-TW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0" name="文字方塊 209"/>
          <p:cNvSpPr txBox="1"/>
          <p:nvPr/>
        </p:nvSpPr>
        <p:spPr>
          <a:xfrm>
            <a:off x="3124982" y="4500231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修改前參數：</a:t>
            </a:r>
            <a:endParaRPr lang="zh-TW" altLang="en-US" sz="1400" dirty="0"/>
          </a:p>
        </p:txBody>
      </p:sp>
      <p:sp>
        <p:nvSpPr>
          <p:cNvPr id="211" name="矩形 210"/>
          <p:cNvSpPr/>
          <p:nvPr/>
        </p:nvSpPr>
        <p:spPr>
          <a:xfrm>
            <a:off x="4341940" y="4500231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TW" sz="900" dirty="0" smtClean="0">
                <a:solidFill>
                  <a:schemeClr val="bg1">
                    <a:lumMod val="50000"/>
                  </a:schemeClr>
                </a:solidFill>
              </a:rPr>
              <a:t>SSSS</a:t>
            </a:r>
            <a:endParaRPr lang="zh-TW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2" name="圓角矩形 211"/>
          <p:cNvSpPr/>
          <p:nvPr/>
        </p:nvSpPr>
        <p:spPr>
          <a:xfrm>
            <a:off x="1337997" y="4936573"/>
            <a:ext cx="1572804" cy="36555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13" name="等腰三角形 37"/>
          <p:cNvSpPr/>
          <p:nvPr/>
        </p:nvSpPr>
        <p:spPr>
          <a:xfrm rot="10800000">
            <a:off x="2658675" y="5071618"/>
            <a:ext cx="144016" cy="1080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4" name="圓角矩形 213"/>
          <p:cNvSpPr/>
          <p:nvPr/>
        </p:nvSpPr>
        <p:spPr>
          <a:xfrm>
            <a:off x="4337335" y="4928044"/>
            <a:ext cx="1572804" cy="36555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15" name="等腰三角形 37"/>
          <p:cNvSpPr/>
          <p:nvPr/>
        </p:nvSpPr>
        <p:spPr>
          <a:xfrm rot="10800000">
            <a:off x="5658013" y="5063089"/>
            <a:ext cx="144016" cy="1080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6" name="文字方塊 215"/>
          <p:cNvSpPr txBox="1"/>
          <p:nvPr/>
        </p:nvSpPr>
        <p:spPr>
          <a:xfrm>
            <a:off x="3415610" y="5949280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4000" smtClean="0"/>
              <a:t>連下</a:t>
            </a:r>
            <a:r>
              <a:rPr kumimoji="1" lang="zh-TW" altLang="en-US" sz="4000" dirty="0" smtClean="0"/>
              <a:t>一頁</a:t>
            </a:r>
            <a:endParaRPr kumimoji="1"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08220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7948" y="2996952"/>
            <a:ext cx="2944546" cy="2952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076722" y="2996952"/>
            <a:ext cx="3041226" cy="2952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5496" y="2996952"/>
            <a:ext cx="3041226" cy="2952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66182" y="343075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修改標題：</a:t>
            </a:r>
            <a:endParaRPr lang="zh-TW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1321915" y="3430757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100" dirty="0">
                <a:solidFill>
                  <a:schemeClr val="bg1">
                    <a:lumMod val="50000"/>
                  </a:schemeClr>
                </a:solidFill>
              </a:rPr>
              <a:t>加購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625255" y="477740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修改：</a:t>
            </a:r>
            <a:endParaRPr lang="zh-TW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322390" y="3057817"/>
            <a:ext cx="245909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1050" dirty="0" smtClean="0">
                <a:solidFill>
                  <a:srgbClr val="FF0000"/>
                </a:solidFill>
              </a:rPr>
              <a:t>加購</a:t>
            </a:r>
            <a:endParaRPr lang="zh-TW" altLang="en-US" sz="1050" dirty="0">
              <a:solidFill>
                <a:srgbClr val="FF0000"/>
              </a:solidFill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2356642" y="5373216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</a:t>
            </a:r>
            <a:endParaRPr lang="zh-TW" altLang="en-US" sz="1100" dirty="0"/>
          </a:p>
        </p:txBody>
      </p:sp>
      <p:sp>
        <p:nvSpPr>
          <p:cNvPr id="12" name="圓角矩形 11"/>
          <p:cNvSpPr/>
          <p:nvPr/>
        </p:nvSpPr>
        <p:spPr>
          <a:xfrm>
            <a:off x="1708570" y="5373216"/>
            <a:ext cx="537046" cy="28803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取消</a:t>
            </a:r>
            <a:endParaRPr lang="zh-TW" altLang="en-US" sz="11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3306692" y="339689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修改標題：</a:t>
            </a:r>
            <a:endParaRPr lang="zh-TW" altLang="en-US" sz="1400" dirty="0"/>
          </a:p>
        </p:txBody>
      </p:sp>
      <p:sp>
        <p:nvSpPr>
          <p:cNvPr id="14" name="矩形 13"/>
          <p:cNvSpPr/>
          <p:nvPr/>
        </p:nvSpPr>
        <p:spPr>
          <a:xfrm>
            <a:off x="4362425" y="3396897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100" dirty="0" smtClean="0">
                <a:solidFill>
                  <a:schemeClr val="bg1">
                    <a:lumMod val="50000"/>
                  </a:schemeClr>
                </a:solidFill>
              </a:rPr>
              <a:t>分類</a:t>
            </a:r>
            <a:endParaRPr lang="zh-TW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362900" y="3068960"/>
            <a:ext cx="245909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1050" dirty="0">
                <a:solidFill>
                  <a:srgbClr val="FF0000"/>
                </a:solidFill>
              </a:rPr>
              <a:t>分類</a:t>
            </a:r>
          </a:p>
        </p:txBody>
      </p:sp>
      <p:sp>
        <p:nvSpPr>
          <p:cNvPr id="17" name="圓角矩形 16"/>
          <p:cNvSpPr/>
          <p:nvPr/>
        </p:nvSpPr>
        <p:spPr>
          <a:xfrm>
            <a:off x="5397152" y="5373216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</a:t>
            </a:r>
            <a:endParaRPr lang="zh-TW" altLang="en-US" sz="1100" dirty="0"/>
          </a:p>
        </p:txBody>
      </p:sp>
      <p:sp>
        <p:nvSpPr>
          <p:cNvPr id="18" name="圓角矩形 17"/>
          <p:cNvSpPr/>
          <p:nvPr/>
        </p:nvSpPr>
        <p:spPr>
          <a:xfrm>
            <a:off x="4749080" y="5373216"/>
            <a:ext cx="537046" cy="28803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取消</a:t>
            </a:r>
            <a:endParaRPr lang="zh-TW" altLang="en-US" sz="11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6343697" y="333659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修改標題：</a:t>
            </a:r>
            <a:endParaRPr lang="zh-TW" altLang="en-US" sz="1400" dirty="0"/>
          </a:p>
        </p:txBody>
      </p:sp>
      <p:sp>
        <p:nvSpPr>
          <p:cNvPr id="20" name="矩形 19"/>
          <p:cNvSpPr/>
          <p:nvPr/>
        </p:nvSpPr>
        <p:spPr>
          <a:xfrm>
            <a:off x="7399430" y="3336590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100" dirty="0">
                <a:solidFill>
                  <a:schemeClr val="bg1">
                    <a:lumMod val="50000"/>
                  </a:schemeClr>
                </a:solidFill>
              </a:rPr>
              <a:t>敘述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6677122" y="480991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修改：</a:t>
            </a:r>
            <a:endParaRPr lang="zh-TW" altLang="en-US" sz="1400" dirty="0"/>
          </a:p>
        </p:txBody>
      </p:sp>
      <p:sp>
        <p:nvSpPr>
          <p:cNvPr id="23" name="矩形 22"/>
          <p:cNvSpPr/>
          <p:nvPr/>
        </p:nvSpPr>
        <p:spPr>
          <a:xfrm>
            <a:off x="6399905" y="3031068"/>
            <a:ext cx="245909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1050" dirty="0">
                <a:solidFill>
                  <a:srgbClr val="FF0000"/>
                </a:solidFill>
              </a:rPr>
              <a:t>敘述</a:t>
            </a:r>
          </a:p>
        </p:txBody>
      </p:sp>
      <p:sp>
        <p:nvSpPr>
          <p:cNvPr id="24" name="圓角矩形 23"/>
          <p:cNvSpPr/>
          <p:nvPr/>
        </p:nvSpPr>
        <p:spPr>
          <a:xfrm>
            <a:off x="8434157" y="5373216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</a:t>
            </a:r>
            <a:endParaRPr lang="zh-TW" altLang="en-US" sz="1100" dirty="0"/>
          </a:p>
        </p:txBody>
      </p:sp>
      <p:sp>
        <p:nvSpPr>
          <p:cNvPr id="25" name="圓角矩形 24"/>
          <p:cNvSpPr/>
          <p:nvPr/>
        </p:nvSpPr>
        <p:spPr>
          <a:xfrm>
            <a:off x="7786085" y="5373216"/>
            <a:ext cx="537046" cy="28803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取消</a:t>
            </a:r>
            <a:endParaRPr lang="zh-TW" altLang="en-US" sz="1100" dirty="0"/>
          </a:p>
        </p:txBody>
      </p:sp>
      <p:cxnSp>
        <p:nvCxnSpPr>
          <p:cNvPr id="26" name="直線接點 25"/>
          <p:cNvCxnSpPr/>
          <p:nvPr/>
        </p:nvCxnSpPr>
        <p:spPr>
          <a:xfrm>
            <a:off x="117286" y="2996952"/>
            <a:ext cx="886409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圓角矩形 26"/>
          <p:cNvSpPr/>
          <p:nvPr/>
        </p:nvSpPr>
        <p:spPr>
          <a:xfrm>
            <a:off x="1321915" y="4748240"/>
            <a:ext cx="1551362" cy="33694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等腰三角形 37"/>
          <p:cNvSpPr/>
          <p:nvPr/>
        </p:nvSpPr>
        <p:spPr>
          <a:xfrm rot="10800000">
            <a:off x="2644674" y="4869160"/>
            <a:ext cx="144016" cy="1080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445719" y="412933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</a:t>
            </a:r>
            <a:r>
              <a:rPr lang="zh-TW" altLang="en-US" sz="1400" dirty="0" smtClean="0"/>
              <a:t>前：</a:t>
            </a:r>
            <a:endParaRPr lang="zh-TW" altLang="en-US" sz="1400" dirty="0"/>
          </a:p>
        </p:txBody>
      </p:sp>
      <p:sp>
        <p:nvSpPr>
          <p:cNvPr id="32" name="矩形 31"/>
          <p:cNvSpPr/>
          <p:nvPr/>
        </p:nvSpPr>
        <p:spPr>
          <a:xfrm>
            <a:off x="1334494" y="4129335"/>
            <a:ext cx="1538783" cy="3077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</a:rPr>
              <a:t>顯示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3487286" y="412933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</a:t>
            </a:r>
            <a:r>
              <a:rPr lang="zh-TW" altLang="en-US" sz="1400" dirty="0" smtClean="0"/>
              <a:t>前：</a:t>
            </a:r>
            <a:endParaRPr lang="zh-TW" altLang="en-US" sz="1400" dirty="0"/>
          </a:p>
        </p:txBody>
      </p:sp>
      <p:sp>
        <p:nvSpPr>
          <p:cNvPr id="36" name="矩形 35"/>
          <p:cNvSpPr/>
          <p:nvPr/>
        </p:nvSpPr>
        <p:spPr>
          <a:xfrm>
            <a:off x="4376061" y="4129335"/>
            <a:ext cx="1538783" cy="3077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</a:rPr>
              <a:t>顯示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6525711" y="412966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</a:t>
            </a:r>
            <a:r>
              <a:rPr lang="zh-TW" altLang="en-US" sz="1400" dirty="0" smtClean="0"/>
              <a:t>前：</a:t>
            </a:r>
            <a:endParaRPr lang="zh-TW" altLang="en-US" sz="1400" dirty="0"/>
          </a:p>
        </p:txBody>
      </p:sp>
      <p:sp>
        <p:nvSpPr>
          <p:cNvPr id="38" name="矩形 37"/>
          <p:cNvSpPr/>
          <p:nvPr/>
        </p:nvSpPr>
        <p:spPr>
          <a:xfrm>
            <a:off x="7414486" y="4129663"/>
            <a:ext cx="1538783" cy="3077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</a:rPr>
              <a:t>顯示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3660923" y="477740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修改：</a:t>
            </a:r>
            <a:endParaRPr lang="zh-TW" altLang="en-US" sz="1400" dirty="0"/>
          </a:p>
        </p:txBody>
      </p:sp>
      <p:sp>
        <p:nvSpPr>
          <p:cNvPr id="40" name="圓角矩形 39"/>
          <p:cNvSpPr/>
          <p:nvPr/>
        </p:nvSpPr>
        <p:spPr>
          <a:xfrm>
            <a:off x="4357583" y="4748240"/>
            <a:ext cx="1556920" cy="33694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等腰三角形 37"/>
          <p:cNvSpPr/>
          <p:nvPr/>
        </p:nvSpPr>
        <p:spPr>
          <a:xfrm rot="10800000">
            <a:off x="5680342" y="4869160"/>
            <a:ext cx="144016" cy="1080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7414092" y="4823284"/>
            <a:ext cx="1533926" cy="3077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100" dirty="0" smtClean="0">
                <a:solidFill>
                  <a:schemeClr val="bg1"/>
                </a:solidFill>
              </a:rPr>
              <a:t>按鈕輸入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cxnSp>
        <p:nvCxnSpPr>
          <p:cNvPr id="43" name="直線接點 42"/>
          <p:cNvCxnSpPr/>
          <p:nvPr/>
        </p:nvCxnSpPr>
        <p:spPr>
          <a:xfrm>
            <a:off x="139763" y="42706"/>
            <a:ext cx="886409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35496" y="42705"/>
            <a:ext cx="3041226" cy="2954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文字方塊 44"/>
          <p:cNvSpPr txBox="1"/>
          <p:nvPr/>
        </p:nvSpPr>
        <p:spPr>
          <a:xfrm>
            <a:off x="282602" y="55489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修改標題：</a:t>
            </a:r>
            <a:endParaRPr lang="zh-TW" altLang="en-US" sz="1400" dirty="0"/>
          </a:p>
        </p:txBody>
      </p:sp>
      <p:sp>
        <p:nvSpPr>
          <p:cNvPr id="46" name="矩形 45"/>
          <p:cNvSpPr/>
          <p:nvPr/>
        </p:nvSpPr>
        <p:spPr>
          <a:xfrm>
            <a:off x="1316361" y="554890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100" dirty="0">
                <a:solidFill>
                  <a:schemeClr val="bg1">
                    <a:lumMod val="65000"/>
                  </a:schemeClr>
                </a:solidFill>
              </a:rPr>
              <a:t>上架時間</a:t>
            </a:r>
            <a:endParaRPr lang="zh-TW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93554" y="1448852"/>
            <a:ext cx="1200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/>
              <a:t>修改</a:t>
            </a:r>
            <a:r>
              <a:rPr lang="zh-TW" altLang="en-US" sz="1200" dirty="0" smtClean="0"/>
              <a:t>後年月日</a:t>
            </a:r>
            <a:r>
              <a:rPr lang="zh-TW" altLang="en-US" sz="1200" dirty="0" smtClean="0"/>
              <a:t>：</a:t>
            </a:r>
            <a:endParaRPr lang="zh-TW" altLang="en-US" sz="1200" dirty="0"/>
          </a:p>
        </p:txBody>
      </p:sp>
      <p:sp>
        <p:nvSpPr>
          <p:cNvPr id="48" name="矩形 47"/>
          <p:cNvSpPr/>
          <p:nvPr/>
        </p:nvSpPr>
        <p:spPr>
          <a:xfrm>
            <a:off x="316836" y="181950"/>
            <a:ext cx="24590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1050" dirty="0">
                <a:solidFill>
                  <a:srgbClr val="FF0000"/>
                </a:solidFill>
              </a:rPr>
              <a:t>上架時間</a:t>
            </a:r>
            <a:endParaRPr lang="zh-TW" altLang="en-US" sz="1050" dirty="0">
              <a:solidFill>
                <a:srgbClr val="FF0000"/>
              </a:solidFill>
            </a:endParaRPr>
          </a:p>
        </p:txBody>
      </p:sp>
      <p:sp>
        <p:nvSpPr>
          <p:cNvPr id="49" name="圓角矩形 48"/>
          <p:cNvSpPr/>
          <p:nvPr/>
        </p:nvSpPr>
        <p:spPr>
          <a:xfrm>
            <a:off x="2351088" y="2348881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1703016" y="2348881"/>
            <a:ext cx="537046" cy="28803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取消</a:t>
            </a:r>
            <a:endParaRPr lang="zh-TW" altLang="en-US" sz="11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116612" y="978810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</a:t>
            </a:r>
            <a:r>
              <a:rPr lang="zh-TW" altLang="en-US" sz="1400" dirty="0" smtClean="0"/>
              <a:t>前</a:t>
            </a:r>
            <a:r>
              <a:rPr lang="zh-TW" altLang="en-US" sz="1400" dirty="0" smtClean="0"/>
              <a:t>時間</a:t>
            </a:r>
            <a:r>
              <a:rPr lang="zh-TW" altLang="en-US" sz="1400" dirty="0" smtClean="0"/>
              <a:t>：</a:t>
            </a:r>
            <a:endParaRPr lang="zh-TW" altLang="en-US" sz="1400" dirty="0"/>
          </a:p>
        </p:txBody>
      </p:sp>
      <p:sp>
        <p:nvSpPr>
          <p:cNvPr id="52" name="矩形 51"/>
          <p:cNvSpPr/>
          <p:nvPr/>
        </p:nvSpPr>
        <p:spPr>
          <a:xfrm>
            <a:off x="1320499" y="978810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>
                <a:solidFill>
                  <a:schemeClr val="bg1">
                    <a:lumMod val="65000"/>
                  </a:schemeClr>
                </a:solidFill>
              </a:rPr>
              <a:t>2017-12-14</a:t>
            </a:r>
            <a:r>
              <a:rPr lang="zh-TW" altLang="en-US" sz="9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algn="ctr"/>
            <a:r>
              <a:rPr lang="en-US" altLang="zh-TW" sz="900" dirty="0" smtClean="0">
                <a:solidFill>
                  <a:schemeClr val="bg1">
                    <a:lumMod val="65000"/>
                  </a:schemeClr>
                </a:solidFill>
              </a:rPr>
              <a:t>13:00</a:t>
            </a:r>
            <a:endParaRPr lang="zh-TW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3" name="圓角矩形 52"/>
          <p:cNvSpPr/>
          <p:nvPr/>
        </p:nvSpPr>
        <p:spPr>
          <a:xfrm>
            <a:off x="1316215" y="1405340"/>
            <a:ext cx="1572804" cy="36555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等腰三角形 37"/>
          <p:cNvSpPr/>
          <p:nvPr/>
        </p:nvSpPr>
        <p:spPr>
          <a:xfrm rot="10800000">
            <a:off x="2636893" y="1540385"/>
            <a:ext cx="144016" cy="1080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文字方塊 54"/>
          <p:cNvSpPr txBox="1"/>
          <p:nvPr/>
        </p:nvSpPr>
        <p:spPr>
          <a:xfrm>
            <a:off x="144778" y="1897088"/>
            <a:ext cx="1200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修改</a:t>
            </a:r>
            <a:r>
              <a:rPr lang="zh-TW" altLang="en-US" sz="1400" dirty="0" smtClean="0"/>
              <a:t>後時分</a:t>
            </a:r>
            <a:r>
              <a:rPr lang="zh-TW" altLang="en-US" sz="1400" dirty="0" smtClean="0"/>
              <a:t>：</a:t>
            </a:r>
            <a:endParaRPr lang="zh-TW" altLang="en-US" sz="1400" dirty="0"/>
          </a:p>
        </p:txBody>
      </p:sp>
      <p:sp>
        <p:nvSpPr>
          <p:cNvPr id="56" name="圓角矩形 55"/>
          <p:cNvSpPr/>
          <p:nvPr/>
        </p:nvSpPr>
        <p:spPr>
          <a:xfrm>
            <a:off x="1321230" y="1844825"/>
            <a:ext cx="1572804" cy="36555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等腰三角形 37"/>
          <p:cNvSpPr/>
          <p:nvPr/>
        </p:nvSpPr>
        <p:spPr>
          <a:xfrm rot="10800000">
            <a:off x="2641908" y="1979870"/>
            <a:ext cx="144016" cy="1080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/>
          <p:cNvSpPr/>
          <p:nvPr/>
        </p:nvSpPr>
        <p:spPr>
          <a:xfrm>
            <a:off x="6112468" y="44997"/>
            <a:ext cx="2950026" cy="2951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/>
          <p:cNvSpPr/>
          <p:nvPr/>
        </p:nvSpPr>
        <p:spPr>
          <a:xfrm>
            <a:off x="3071240" y="44996"/>
            <a:ext cx="3041227" cy="29519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文字方塊 59"/>
          <p:cNvSpPr txBox="1"/>
          <p:nvPr/>
        </p:nvSpPr>
        <p:spPr>
          <a:xfrm>
            <a:off x="3254074" y="557181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修改標題：</a:t>
            </a:r>
            <a:endParaRPr lang="zh-TW" altLang="en-US" sz="1400" dirty="0"/>
          </a:p>
        </p:txBody>
      </p:sp>
      <p:sp>
        <p:nvSpPr>
          <p:cNvPr id="61" name="矩形 60"/>
          <p:cNvSpPr/>
          <p:nvPr/>
        </p:nvSpPr>
        <p:spPr>
          <a:xfrm>
            <a:off x="4309807" y="557181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100" dirty="0">
                <a:solidFill>
                  <a:schemeClr val="bg1">
                    <a:lumMod val="50000"/>
                  </a:schemeClr>
                </a:solidFill>
              </a:rPr>
              <a:t>照片</a:t>
            </a:r>
          </a:p>
        </p:txBody>
      </p:sp>
      <p:sp>
        <p:nvSpPr>
          <p:cNvPr id="62" name="文字方塊 61"/>
          <p:cNvSpPr txBox="1"/>
          <p:nvPr/>
        </p:nvSpPr>
        <p:spPr>
          <a:xfrm>
            <a:off x="3447505" y="1805326"/>
            <a:ext cx="824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修改</a:t>
            </a:r>
            <a:r>
              <a:rPr lang="zh-TW" altLang="en-US" sz="1400" dirty="0" smtClean="0"/>
              <a:t>後</a:t>
            </a:r>
            <a:r>
              <a:rPr lang="zh-TW" altLang="en-US" sz="1400" dirty="0" smtClean="0"/>
              <a:t>：</a:t>
            </a:r>
            <a:endParaRPr lang="zh-TW" altLang="en-US" sz="1400" dirty="0"/>
          </a:p>
        </p:txBody>
      </p:sp>
      <p:sp>
        <p:nvSpPr>
          <p:cNvPr id="63" name="矩形 62"/>
          <p:cNvSpPr/>
          <p:nvPr/>
        </p:nvSpPr>
        <p:spPr>
          <a:xfrm>
            <a:off x="4309807" y="1785581"/>
            <a:ext cx="1538783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100" dirty="0" smtClean="0">
                <a:solidFill>
                  <a:schemeClr val="tx1"/>
                </a:solidFill>
              </a:rPr>
              <a:t>選擇檔案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310282" y="184241"/>
            <a:ext cx="245909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1050" dirty="0" smtClean="0">
                <a:solidFill>
                  <a:srgbClr val="FF0000"/>
                </a:solidFill>
              </a:rPr>
              <a:t>照片</a:t>
            </a:r>
            <a:endParaRPr lang="zh-TW" altLang="en-US" sz="1050" dirty="0">
              <a:solidFill>
                <a:srgbClr val="FF0000"/>
              </a:solidFill>
            </a:endParaRPr>
          </a:p>
        </p:txBody>
      </p:sp>
      <p:sp>
        <p:nvSpPr>
          <p:cNvPr id="65" name="圓角矩形 64"/>
          <p:cNvSpPr/>
          <p:nvPr/>
        </p:nvSpPr>
        <p:spPr>
          <a:xfrm>
            <a:off x="5344534" y="2348881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</a:t>
            </a:r>
            <a:endParaRPr lang="zh-TW" altLang="en-US" sz="1100" dirty="0"/>
          </a:p>
        </p:txBody>
      </p:sp>
      <p:sp>
        <p:nvSpPr>
          <p:cNvPr id="66" name="圓角矩形 65"/>
          <p:cNvSpPr/>
          <p:nvPr/>
        </p:nvSpPr>
        <p:spPr>
          <a:xfrm>
            <a:off x="4696462" y="2348881"/>
            <a:ext cx="537046" cy="28803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取消</a:t>
            </a:r>
            <a:endParaRPr lang="zh-TW" altLang="en-US" sz="1100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6257871" y="523321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修改標題：</a:t>
            </a:r>
            <a:endParaRPr lang="zh-TW" altLang="en-US" sz="1400" dirty="0"/>
          </a:p>
        </p:txBody>
      </p:sp>
      <p:sp>
        <p:nvSpPr>
          <p:cNvPr id="68" name="矩形 67"/>
          <p:cNvSpPr/>
          <p:nvPr/>
        </p:nvSpPr>
        <p:spPr>
          <a:xfrm>
            <a:off x="7313604" y="523321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100" dirty="0">
                <a:solidFill>
                  <a:schemeClr val="bg1">
                    <a:lumMod val="50000"/>
                  </a:schemeClr>
                </a:solidFill>
              </a:rPr>
              <a:t>小提示</a:t>
            </a:r>
          </a:p>
        </p:txBody>
      </p:sp>
      <p:sp>
        <p:nvSpPr>
          <p:cNvPr id="69" name="文字方塊 68"/>
          <p:cNvSpPr txBox="1"/>
          <p:nvPr/>
        </p:nvSpPr>
        <p:spPr>
          <a:xfrm>
            <a:off x="6422426" y="179008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</a:t>
            </a:r>
            <a:r>
              <a:rPr lang="zh-TW" altLang="en-US" sz="1400" dirty="0" smtClean="0"/>
              <a:t>後</a:t>
            </a:r>
            <a:r>
              <a:rPr lang="zh-TW" altLang="en-US" sz="1400" dirty="0" smtClean="0"/>
              <a:t>：</a:t>
            </a:r>
            <a:endParaRPr lang="zh-TW" altLang="en-US" sz="1400" dirty="0"/>
          </a:p>
        </p:txBody>
      </p:sp>
      <p:sp>
        <p:nvSpPr>
          <p:cNvPr id="70" name="矩形 69"/>
          <p:cNvSpPr/>
          <p:nvPr/>
        </p:nvSpPr>
        <p:spPr>
          <a:xfrm>
            <a:off x="7293994" y="1790084"/>
            <a:ext cx="1558394" cy="3077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100" dirty="0" smtClean="0">
                <a:solidFill>
                  <a:schemeClr val="bg1"/>
                </a:solidFill>
              </a:rPr>
              <a:t>按鈕輸入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6314079" y="150381"/>
            <a:ext cx="245909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1050" dirty="0" smtClean="0">
                <a:solidFill>
                  <a:srgbClr val="FF0000"/>
                </a:solidFill>
              </a:rPr>
              <a:t>小提示</a:t>
            </a:r>
            <a:endParaRPr lang="zh-TW" altLang="en-US" sz="1050" dirty="0">
              <a:solidFill>
                <a:srgbClr val="FF0000"/>
              </a:solidFill>
            </a:endParaRPr>
          </a:p>
        </p:txBody>
      </p:sp>
      <p:sp>
        <p:nvSpPr>
          <p:cNvPr id="72" name="圓角矩形 71"/>
          <p:cNvSpPr/>
          <p:nvPr/>
        </p:nvSpPr>
        <p:spPr>
          <a:xfrm>
            <a:off x="8348331" y="2348881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</a:t>
            </a:r>
            <a:endParaRPr lang="zh-TW" altLang="en-US" sz="1100" dirty="0"/>
          </a:p>
        </p:txBody>
      </p:sp>
      <p:sp>
        <p:nvSpPr>
          <p:cNvPr id="73" name="圓角矩形 72"/>
          <p:cNvSpPr/>
          <p:nvPr/>
        </p:nvSpPr>
        <p:spPr>
          <a:xfrm>
            <a:off x="7700259" y="2348881"/>
            <a:ext cx="537046" cy="28803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取消</a:t>
            </a:r>
            <a:endParaRPr lang="zh-TW" altLang="en-US" sz="1100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3431383" y="117700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</a:t>
            </a:r>
            <a:r>
              <a:rPr lang="zh-TW" altLang="en-US" sz="1400" dirty="0" smtClean="0"/>
              <a:t>前：</a:t>
            </a:r>
            <a:endParaRPr lang="zh-TW" altLang="en-US" sz="1400" dirty="0"/>
          </a:p>
        </p:txBody>
      </p:sp>
      <p:sp>
        <p:nvSpPr>
          <p:cNvPr id="75" name="矩形 74"/>
          <p:cNvSpPr/>
          <p:nvPr/>
        </p:nvSpPr>
        <p:spPr>
          <a:xfrm>
            <a:off x="4320158" y="1177008"/>
            <a:ext cx="1538783" cy="3077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</a:rPr>
              <a:t>顯示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6405218" y="117700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</a:t>
            </a:r>
            <a:r>
              <a:rPr lang="zh-TW" altLang="en-US" sz="1400" dirty="0" smtClean="0"/>
              <a:t>前：</a:t>
            </a:r>
            <a:endParaRPr lang="zh-TW" altLang="en-US" sz="1400" dirty="0"/>
          </a:p>
        </p:txBody>
      </p:sp>
      <p:sp>
        <p:nvSpPr>
          <p:cNvPr id="77" name="矩形 76"/>
          <p:cNvSpPr/>
          <p:nvPr/>
        </p:nvSpPr>
        <p:spPr>
          <a:xfrm>
            <a:off x="7293993" y="1177008"/>
            <a:ext cx="1538783" cy="3077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</a:rPr>
              <a:t>顯示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689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網站之商店之新增</a:t>
            </a:r>
            <a:r>
              <a:rPr lang="zh-TW" altLang="en-US" sz="2800" dirty="0"/>
              <a:t>商品</a:t>
            </a:r>
          </a:p>
        </p:txBody>
      </p:sp>
    </p:spTree>
    <p:extLst>
      <p:ext uri="{BB962C8B-B14F-4D97-AF65-F5344CB8AC3E}">
        <p14:creationId xmlns:p14="http://schemas.microsoft.com/office/powerpoint/2010/main" val="151093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網站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商店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新增商品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273256"/>
              </p:ext>
            </p:extLst>
          </p:nvPr>
        </p:nvGraphicFramePr>
        <p:xfrm>
          <a:off x="107504" y="1457832"/>
          <a:ext cx="8877120" cy="4419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0988"/>
                <a:gridCol w="504056"/>
                <a:gridCol w="576064"/>
                <a:gridCol w="720080"/>
                <a:gridCol w="648072"/>
                <a:gridCol w="648072"/>
                <a:gridCol w="648072"/>
                <a:gridCol w="720080"/>
                <a:gridCol w="648072"/>
                <a:gridCol w="504056"/>
                <a:gridCol w="477268"/>
                <a:gridCol w="890884"/>
                <a:gridCol w="432048"/>
                <a:gridCol w="5793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編號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大項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小項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/>
                        <a:t>名稱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/>
                        <a:t>照片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小提示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加購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/>
                        <a:t>分類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敘述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價位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紅利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上架時間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庫存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/>
                        <a:t>功能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06932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輸入</a:t>
                      </a:r>
                      <a:endParaRPr lang="zh-TW" altLang="en-US" sz="9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輸入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05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05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輸入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輸入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輸入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4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692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PD1233548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FFFF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SSSSS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AAAAAA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2580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2017-12-14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13:00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2" name="圓角矩形 41"/>
          <p:cNvSpPr/>
          <p:nvPr/>
        </p:nvSpPr>
        <p:spPr>
          <a:xfrm>
            <a:off x="7817772" y="980728"/>
            <a:ext cx="1170840" cy="267979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Excel </a:t>
            </a:r>
            <a:r>
              <a:rPr lang="zh-TW" altLang="en-US" sz="1100" dirty="0" smtClean="0"/>
              <a:t>匯入</a:t>
            </a:r>
            <a:r>
              <a:rPr lang="zh-TW" altLang="en-US" sz="1100" dirty="0"/>
              <a:t>商品</a:t>
            </a:r>
            <a:endParaRPr lang="en-US" altLang="zh-TW" sz="1100" dirty="0" smtClean="0"/>
          </a:p>
        </p:txBody>
      </p:sp>
      <p:sp>
        <p:nvSpPr>
          <p:cNvPr id="43" name="圓角矩形 42"/>
          <p:cNvSpPr/>
          <p:nvPr/>
        </p:nvSpPr>
        <p:spPr>
          <a:xfrm>
            <a:off x="4805901" y="2293410"/>
            <a:ext cx="564502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輸入</a:t>
            </a:r>
            <a:endParaRPr lang="zh-TW" altLang="en-US" sz="1100" dirty="0"/>
          </a:p>
        </p:txBody>
      </p:sp>
      <p:sp>
        <p:nvSpPr>
          <p:cNvPr id="44" name="圓角矩形 43"/>
          <p:cNvSpPr/>
          <p:nvPr/>
        </p:nvSpPr>
        <p:spPr>
          <a:xfrm>
            <a:off x="4157141" y="2285675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輸入</a:t>
            </a:r>
            <a:endParaRPr lang="zh-TW" altLang="en-US" sz="1100" dirty="0"/>
          </a:p>
        </p:txBody>
      </p:sp>
      <p:sp>
        <p:nvSpPr>
          <p:cNvPr id="45" name="圓角矩形 44"/>
          <p:cNvSpPr/>
          <p:nvPr/>
        </p:nvSpPr>
        <p:spPr>
          <a:xfrm>
            <a:off x="3509069" y="2285675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輸入</a:t>
            </a:r>
            <a:endParaRPr lang="zh-TW" altLang="en-US" sz="1100" dirty="0"/>
          </a:p>
        </p:txBody>
      </p:sp>
      <p:sp>
        <p:nvSpPr>
          <p:cNvPr id="46" name="圓角矩形 45"/>
          <p:cNvSpPr/>
          <p:nvPr/>
        </p:nvSpPr>
        <p:spPr>
          <a:xfrm>
            <a:off x="2860997" y="2285675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輸入</a:t>
            </a:r>
            <a:endParaRPr lang="zh-TW" altLang="en-US" sz="1100" dirty="0"/>
          </a:p>
        </p:txBody>
      </p:sp>
      <p:sp>
        <p:nvSpPr>
          <p:cNvPr id="33" name="圓角矩形 32"/>
          <p:cNvSpPr/>
          <p:nvPr/>
        </p:nvSpPr>
        <p:spPr>
          <a:xfrm>
            <a:off x="5489719" y="2279645"/>
            <a:ext cx="551584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輸入</a:t>
            </a:r>
            <a:endParaRPr lang="zh-TW" altLang="en-US" sz="1100" dirty="0"/>
          </a:p>
        </p:txBody>
      </p:sp>
      <p:sp>
        <p:nvSpPr>
          <p:cNvPr id="41" name="圓角矩形 40"/>
          <p:cNvSpPr/>
          <p:nvPr/>
        </p:nvSpPr>
        <p:spPr>
          <a:xfrm>
            <a:off x="8432222" y="3284984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8408458" y="2279645"/>
            <a:ext cx="551584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新增</a:t>
            </a:r>
            <a:endParaRPr lang="zh-TW" altLang="en-US" sz="1100" dirty="0"/>
          </a:p>
        </p:txBody>
      </p:sp>
      <p:sp>
        <p:nvSpPr>
          <p:cNvPr id="53" name="圓角矩形 52"/>
          <p:cNvSpPr/>
          <p:nvPr/>
        </p:nvSpPr>
        <p:spPr>
          <a:xfrm>
            <a:off x="4805901" y="3356031"/>
            <a:ext cx="564502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顯示</a:t>
            </a:r>
          </a:p>
        </p:txBody>
      </p:sp>
      <p:sp>
        <p:nvSpPr>
          <p:cNvPr id="54" name="圓角矩形 53"/>
          <p:cNvSpPr/>
          <p:nvPr/>
        </p:nvSpPr>
        <p:spPr>
          <a:xfrm>
            <a:off x="4157141" y="3348296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顯示</a:t>
            </a:r>
          </a:p>
        </p:txBody>
      </p:sp>
      <p:sp>
        <p:nvSpPr>
          <p:cNvPr id="55" name="圓角矩形 54"/>
          <p:cNvSpPr/>
          <p:nvPr/>
        </p:nvSpPr>
        <p:spPr>
          <a:xfrm>
            <a:off x="3509069" y="3348296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顯示</a:t>
            </a:r>
          </a:p>
        </p:txBody>
      </p:sp>
      <p:sp>
        <p:nvSpPr>
          <p:cNvPr id="56" name="圓角矩形 55"/>
          <p:cNvSpPr/>
          <p:nvPr/>
        </p:nvSpPr>
        <p:spPr>
          <a:xfrm>
            <a:off x="2860997" y="3348296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顯示</a:t>
            </a:r>
          </a:p>
        </p:txBody>
      </p:sp>
      <p:sp>
        <p:nvSpPr>
          <p:cNvPr id="57" name="圓角矩形 56"/>
          <p:cNvSpPr/>
          <p:nvPr/>
        </p:nvSpPr>
        <p:spPr>
          <a:xfrm>
            <a:off x="5489719" y="3342266"/>
            <a:ext cx="551584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顯示</a:t>
            </a:r>
          </a:p>
        </p:txBody>
      </p:sp>
      <p:sp>
        <p:nvSpPr>
          <p:cNvPr id="58" name="圓角矩形 57"/>
          <p:cNvSpPr/>
          <p:nvPr/>
        </p:nvSpPr>
        <p:spPr>
          <a:xfrm>
            <a:off x="7266188" y="2285675"/>
            <a:ext cx="551584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輸入</a:t>
            </a:r>
            <a:endParaRPr lang="zh-TW" altLang="en-US" sz="1100" dirty="0"/>
          </a:p>
        </p:txBody>
      </p:sp>
      <p:sp>
        <p:nvSpPr>
          <p:cNvPr id="59" name="圓角矩形 58"/>
          <p:cNvSpPr/>
          <p:nvPr/>
        </p:nvSpPr>
        <p:spPr>
          <a:xfrm>
            <a:off x="971600" y="2279645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輸入</a:t>
            </a:r>
            <a:endParaRPr lang="zh-TW" altLang="en-US" sz="1100" dirty="0"/>
          </a:p>
        </p:txBody>
      </p:sp>
      <p:sp>
        <p:nvSpPr>
          <p:cNvPr id="60" name="圓角矩形 59"/>
          <p:cNvSpPr/>
          <p:nvPr/>
        </p:nvSpPr>
        <p:spPr>
          <a:xfrm>
            <a:off x="1556979" y="2293410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輸入</a:t>
            </a:r>
            <a:endParaRPr lang="zh-TW" altLang="en-US" sz="1100" dirty="0"/>
          </a:p>
        </p:txBody>
      </p:sp>
      <p:sp>
        <p:nvSpPr>
          <p:cNvPr id="61" name="圓角矩形 60"/>
          <p:cNvSpPr/>
          <p:nvPr/>
        </p:nvSpPr>
        <p:spPr>
          <a:xfrm>
            <a:off x="7912578" y="6021288"/>
            <a:ext cx="1076034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確定匯入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30781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網站之直播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315197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網站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直播</a:t>
            </a:r>
            <a:endParaRPr lang="en-US" altLang="zh-TW" sz="9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62074"/>
              </p:ext>
            </p:extLst>
          </p:nvPr>
        </p:nvGraphicFramePr>
        <p:xfrm>
          <a:off x="90612" y="836712"/>
          <a:ext cx="8962772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8332"/>
                <a:gridCol w="1658446"/>
                <a:gridCol w="2798628"/>
                <a:gridCol w="209736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直播時間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標題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預約觀看人數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功能</a:t>
                      </a:r>
                      <a:endParaRPr lang="zh-TW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2017-01-11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: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13:25.315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AAAA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56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2015-12-21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: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18:11.644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VVVV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44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21" name="直線接點 20"/>
          <p:cNvCxnSpPr/>
          <p:nvPr/>
        </p:nvCxnSpPr>
        <p:spPr>
          <a:xfrm>
            <a:off x="289798" y="3789040"/>
            <a:ext cx="85644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7092280" y="1271451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23" name="圓角矩形 22"/>
          <p:cNvSpPr/>
          <p:nvPr/>
        </p:nvSpPr>
        <p:spPr>
          <a:xfrm>
            <a:off x="7767258" y="1271451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4" name="圓角矩形 23"/>
          <p:cNvSpPr/>
          <p:nvPr/>
        </p:nvSpPr>
        <p:spPr>
          <a:xfrm>
            <a:off x="7092280" y="1634182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25" name="圓角矩形 24"/>
          <p:cNvSpPr/>
          <p:nvPr/>
        </p:nvSpPr>
        <p:spPr>
          <a:xfrm>
            <a:off x="7767258" y="1634182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666829" y="4024581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9" name="圓角矩形 28"/>
          <p:cNvSpPr/>
          <p:nvPr/>
        </p:nvSpPr>
        <p:spPr>
          <a:xfrm>
            <a:off x="6240744" y="4007523"/>
            <a:ext cx="121157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選擇檔案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259632" y="4550226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內文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676972" y="4552255"/>
            <a:ext cx="32998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smtClean="0"/>
              <a:t>(</a:t>
            </a:r>
            <a:r>
              <a:rPr lang="zh-TW" altLang="en-US" sz="1050" dirty="0" smtClean="0"/>
              <a:t> 最多</a:t>
            </a:r>
            <a:r>
              <a:rPr lang="en-US" altLang="zh-TW" sz="1050" dirty="0" smtClean="0"/>
              <a:t>30</a:t>
            </a:r>
            <a:r>
              <a:rPr lang="zh-TW" altLang="en-US" sz="1050" dirty="0" smtClean="0"/>
              <a:t>個字並不需換行</a:t>
            </a:r>
            <a:r>
              <a:rPr lang="en-US" altLang="zh-TW" sz="1050" dirty="0" smtClean="0"/>
              <a:t>)</a:t>
            </a:r>
            <a:endParaRPr lang="zh-TW" altLang="en-US" sz="1050" dirty="0"/>
          </a:p>
        </p:txBody>
      </p:sp>
      <p:sp>
        <p:nvSpPr>
          <p:cNvPr id="34" name="圓角矩形 33"/>
          <p:cNvSpPr/>
          <p:nvPr/>
        </p:nvSpPr>
        <p:spPr>
          <a:xfrm>
            <a:off x="6777342" y="5805264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清除</a:t>
            </a:r>
          </a:p>
        </p:txBody>
      </p:sp>
      <p:sp>
        <p:nvSpPr>
          <p:cNvPr id="35" name="圓角矩形 34"/>
          <p:cNvSpPr/>
          <p:nvPr/>
        </p:nvSpPr>
        <p:spPr>
          <a:xfrm>
            <a:off x="7452320" y="5805264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送出</a:t>
            </a:r>
          </a:p>
        </p:txBody>
      </p:sp>
      <p:sp>
        <p:nvSpPr>
          <p:cNvPr id="39" name="文字方塊 38"/>
          <p:cNvSpPr txBox="1"/>
          <p:nvPr/>
        </p:nvSpPr>
        <p:spPr>
          <a:xfrm>
            <a:off x="1833546" y="4891807"/>
            <a:ext cx="6152861" cy="7694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140586" y="4016084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41" name="圓角矩形 40"/>
          <p:cNvSpPr/>
          <p:nvPr/>
        </p:nvSpPr>
        <p:spPr>
          <a:xfrm>
            <a:off x="2652747" y="4005064"/>
            <a:ext cx="2366010" cy="2649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圓角矩形 44"/>
          <p:cNvSpPr/>
          <p:nvPr/>
        </p:nvSpPr>
        <p:spPr>
          <a:xfrm>
            <a:off x="8423714" y="1271451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開啟</a:t>
            </a:r>
            <a:endParaRPr lang="zh-TW" altLang="en-US" sz="1100" dirty="0"/>
          </a:p>
        </p:txBody>
      </p:sp>
      <p:sp>
        <p:nvSpPr>
          <p:cNvPr id="46" name="圓角矩形 45"/>
          <p:cNvSpPr/>
          <p:nvPr/>
        </p:nvSpPr>
        <p:spPr>
          <a:xfrm>
            <a:off x="8423714" y="1634182"/>
            <a:ext cx="504056" cy="288032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關閉</a:t>
            </a:r>
          </a:p>
        </p:txBody>
      </p:sp>
      <p:sp>
        <p:nvSpPr>
          <p:cNvPr id="47" name="等腰三角形 46"/>
          <p:cNvSpPr/>
          <p:nvPr/>
        </p:nvSpPr>
        <p:spPr>
          <a:xfrm rot="10800000">
            <a:off x="1691679" y="980724"/>
            <a:ext cx="72009" cy="9830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16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直播</a:t>
            </a:r>
            <a:r>
              <a:rPr lang="zh-TW" altLang="en-US" sz="900" dirty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2017-01-11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sz="900" dirty="0">
                <a:solidFill>
                  <a:schemeClr val="tx1"/>
                </a:solidFill>
              </a:rPr>
              <a:t> 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(</a:t>
            </a:r>
            <a:r>
              <a:rPr lang="zh-TW" altLang="en-US" sz="900" dirty="0" smtClean="0">
                <a:solidFill>
                  <a:schemeClr val="tx1"/>
                </a:solidFill>
              </a:rPr>
              <a:t>  修改 </a:t>
            </a:r>
            <a:r>
              <a:rPr lang="en-US" altLang="zh-TW" sz="900" dirty="0" smtClean="0">
                <a:solidFill>
                  <a:schemeClr val="tx1"/>
                </a:solidFill>
              </a:rPr>
              <a:t>)</a:t>
            </a:r>
            <a:endParaRPr lang="zh-TW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153779" y="2905828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1704240" y="2897121"/>
            <a:ext cx="164990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 123</a:t>
            </a:r>
            <a:endParaRPr lang="zh-TW" altLang="en-US" sz="11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6084168" y="2900706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6" name="圓角矩形 25"/>
          <p:cNvSpPr/>
          <p:nvPr/>
        </p:nvSpPr>
        <p:spPr>
          <a:xfrm>
            <a:off x="6658083" y="2883648"/>
            <a:ext cx="121157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顯示照片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153778" y="3462798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內文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1571118" y="3464827"/>
            <a:ext cx="32998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smtClean="0"/>
              <a:t>(</a:t>
            </a:r>
            <a:r>
              <a:rPr lang="zh-TW" altLang="en-US" sz="1050" dirty="0" smtClean="0"/>
              <a:t> 最多</a:t>
            </a:r>
            <a:r>
              <a:rPr lang="en-US" altLang="zh-TW" sz="1050" dirty="0" smtClean="0"/>
              <a:t>30</a:t>
            </a:r>
            <a:r>
              <a:rPr lang="zh-TW" altLang="en-US" sz="1050" dirty="0" smtClean="0"/>
              <a:t>個字並不需換行</a:t>
            </a:r>
            <a:r>
              <a:rPr lang="en-US" altLang="zh-TW" sz="1050" dirty="0" smtClean="0"/>
              <a:t>)</a:t>
            </a:r>
            <a:endParaRPr lang="zh-TW" altLang="en-US" sz="105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1727693" y="3804379"/>
            <a:ext cx="6152861" cy="7694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/>
          </a:p>
        </p:txBody>
      </p:sp>
      <p:sp>
        <p:nvSpPr>
          <p:cNvPr id="34" name="圓角矩形 33"/>
          <p:cNvSpPr/>
          <p:nvPr/>
        </p:nvSpPr>
        <p:spPr>
          <a:xfrm>
            <a:off x="6668978" y="4797152"/>
            <a:ext cx="1215390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確定修改</a:t>
            </a:r>
            <a:endParaRPr lang="zh-TW" altLang="en-US" sz="1100" dirty="0"/>
          </a:p>
        </p:txBody>
      </p:sp>
      <p:sp>
        <p:nvSpPr>
          <p:cNvPr id="2" name="矩形 1"/>
          <p:cNvSpPr/>
          <p:nvPr/>
        </p:nvSpPr>
        <p:spPr>
          <a:xfrm>
            <a:off x="2943610" y="2053540"/>
            <a:ext cx="3236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2017-01-11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dirty="0" smtClean="0">
                <a:solidFill>
                  <a:schemeClr val="tx1"/>
                </a:solidFill>
              </a:rPr>
              <a:t>  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  修改 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3594426" y="2887052"/>
            <a:ext cx="8335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預估人數：</a:t>
            </a:r>
            <a:endParaRPr lang="zh-TW" altLang="en-US" sz="105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4427985" y="2878345"/>
            <a:ext cx="1366806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 smtClean="0">
                <a:solidFill>
                  <a:schemeClr val="bg1">
                    <a:lumMod val="50000"/>
                  </a:schemeClr>
                </a:solidFill>
              </a:rPr>
              <a:t>333</a:t>
            </a:r>
            <a:endParaRPr lang="zh-TW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04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網站之交易紀錄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2334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網站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交易紀錄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5885818" y="863134"/>
            <a:ext cx="19629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抵達時間提早</a:t>
            </a:r>
            <a:r>
              <a:rPr lang="en-US" altLang="zh-TW" sz="1100" dirty="0" smtClean="0"/>
              <a:t>N</a:t>
            </a:r>
            <a:r>
              <a:rPr lang="zh-TW" altLang="en-US" sz="1100" dirty="0" smtClean="0"/>
              <a:t>天信箱提醒：</a:t>
            </a:r>
            <a:endParaRPr lang="zh-TW" altLang="en-US" sz="1100" dirty="0"/>
          </a:p>
        </p:txBody>
      </p:sp>
      <p:sp>
        <p:nvSpPr>
          <p:cNvPr id="11" name="矩形 10"/>
          <p:cNvSpPr/>
          <p:nvPr/>
        </p:nvSpPr>
        <p:spPr>
          <a:xfrm>
            <a:off x="7777520" y="863134"/>
            <a:ext cx="457398" cy="26161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3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8378720" y="863134"/>
            <a:ext cx="594207" cy="23890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修改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/>
          </p:nvPr>
        </p:nvGraphicFramePr>
        <p:xfrm>
          <a:off x="251512" y="1740521"/>
          <a:ext cx="8721414" cy="2301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28"/>
                <a:gridCol w="864096"/>
                <a:gridCol w="1440160"/>
                <a:gridCol w="1152128"/>
                <a:gridCol w="1008112"/>
                <a:gridCol w="1008112"/>
                <a:gridCol w="21686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訂單編號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會員編號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商品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交易狀態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訂購時間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抵達時間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功能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ORDER-000001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132503131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>
                          <a:solidFill>
                            <a:srgbClr val="00B050"/>
                          </a:solidFill>
                        </a:rPr>
                        <a:t>交易成功</a:t>
                      </a:r>
                      <a:endParaRPr lang="zh-TW" altLang="en-US" sz="10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2017-12-22</a:t>
                      </a:r>
                      <a:endParaRPr lang="zh-TW" altLang="en-US" sz="1000" dirty="0" smtClean="0"/>
                    </a:p>
                    <a:p>
                      <a:pPr algn="ctr"/>
                      <a:r>
                        <a:rPr lang="en-US" altLang="zh-TW" sz="1000" dirty="0" smtClean="0"/>
                        <a:t>13.25.123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2017-12-22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ORDER-000002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31215123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dirty="0" smtClean="0">
                          <a:solidFill>
                            <a:srgbClr val="FF0000"/>
                          </a:solidFill>
                        </a:rPr>
                        <a:t>交易失敗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2017-12-22</a:t>
                      </a:r>
                      <a:endParaRPr lang="zh-TW" altLang="en-US" sz="10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13.25.123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2017-12-22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ORDER-000002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31215123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處理中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2017-12-22</a:t>
                      </a:r>
                      <a:endParaRPr lang="zh-TW" altLang="en-US" sz="10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13.25.123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2017-12-22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處理中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2" name="圓角矩形 21"/>
          <p:cNvSpPr/>
          <p:nvPr/>
        </p:nvSpPr>
        <p:spPr>
          <a:xfrm>
            <a:off x="3203848" y="1340770"/>
            <a:ext cx="1224136" cy="238907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交易完成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4661682" y="1340769"/>
            <a:ext cx="1224136" cy="238907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尚未完成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24" name="圓角矩形 23"/>
          <p:cNvSpPr/>
          <p:nvPr/>
        </p:nvSpPr>
        <p:spPr>
          <a:xfrm>
            <a:off x="7955743" y="2204864"/>
            <a:ext cx="792721" cy="23890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chemeClr val="bg1"/>
                </a:solidFill>
              </a:rPr>
              <a:t>刪除</a:t>
            </a:r>
          </a:p>
        </p:txBody>
      </p:sp>
      <p:sp>
        <p:nvSpPr>
          <p:cNvPr id="26" name="圓角矩形 25"/>
          <p:cNvSpPr/>
          <p:nvPr/>
        </p:nvSpPr>
        <p:spPr>
          <a:xfrm>
            <a:off x="1797399" y="1340768"/>
            <a:ext cx="1152128" cy="23890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恢復顯示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27" name="圓角矩形 26"/>
          <p:cNvSpPr/>
          <p:nvPr/>
        </p:nvSpPr>
        <p:spPr>
          <a:xfrm>
            <a:off x="2373463" y="2204864"/>
            <a:ext cx="1080120" cy="23890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chemeClr val="bg1"/>
                </a:solidFill>
              </a:rPr>
              <a:t>顯示</a:t>
            </a:r>
          </a:p>
        </p:txBody>
      </p:sp>
      <p:sp>
        <p:nvSpPr>
          <p:cNvPr id="28" name="圓角矩形 27"/>
          <p:cNvSpPr/>
          <p:nvPr/>
        </p:nvSpPr>
        <p:spPr>
          <a:xfrm>
            <a:off x="6948264" y="2204864"/>
            <a:ext cx="828488" cy="238907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已出貨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29" name="圓角矩形 28"/>
          <p:cNvSpPr/>
          <p:nvPr/>
        </p:nvSpPr>
        <p:spPr>
          <a:xfrm>
            <a:off x="7955743" y="2579955"/>
            <a:ext cx="792721" cy="23890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chemeClr val="bg1"/>
                </a:solidFill>
              </a:rPr>
              <a:t>刪除</a:t>
            </a:r>
          </a:p>
        </p:txBody>
      </p:sp>
      <p:sp>
        <p:nvSpPr>
          <p:cNvPr id="30" name="圓角矩形 29"/>
          <p:cNvSpPr/>
          <p:nvPr/>
        </p:nvSpPr>
        <p:spPr>
          <a:xfrm>
            <a:off x="2373463" y="2589466"/>
            <a:ext cx="1080120" cy="23890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顯示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31" name="圓角矩形 30"/>
          <p:cNvSpPr/>
          <p:nvPr/>
        </p:nvSpPr>
        <p:spPr>
          <a:xfrm>
            <a:off x="6948264" y="2579955"/>
            <a:ext cx="828488" cy="23890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通知</a:t>
            </a:r>
            <a:r>
              <a:rPr lang="zh-TW" altLang="en-US" sz="900" dirty="0">
                <a:solidFill>
                  <a:schemeClr val="bg1"/>
                </a:solidFill>
              </a:rPr>
              <a:t>出貨</a:t>
            </a:r>
          </a:p>
        </p:txBody>
      </p:sp>
      <p:sp>
        <p:nvSpPr>
          <p:cNvPr id="33" name="圓角矩形 32"/>
          <p:cNvSpPr/>
          <p:nvPr/>
        </p:nvSpPr>
        <p:spPr>
          <a:xfrm>
            <a:off x="2373463" y="2974069"/>
            <a:ext cx="1080120" cy="23890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顯示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6119855" y="1341066"/>
            <a:ext cx="1260457" cy="23890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取消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62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綠寵物首頁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263659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1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網站之</a:t>
            </a:r>
            <a:r>
              <a:rPr lang="zh-TW" altLang="en-US" sz="2800" dirty="0"/>
              <a:t>數據中心</a:t>
            </a:r>
          </a:p>
        </p:txBody>
      </p:sp>
    </p:spTree>
    <p:extLst>
      <p:ext uri="{BB962C8B-B14F-4D97-AF65-F5344CB8AC3E}">
        <p14:creationId xmlns:p14="http://schemas.microsoft.com/office/powerpoint/2010/main" val="322293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點擊率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cxnSp>
        <p:nvCxnSpPr>
          <p:cNvPr id="3" name="直線接點 2"/>
          <p:cNvCxnSpPr/>
          <p:nvPr/>
        </p:nvCxnSpPr>
        <p:spPr>
          <a:xfrm>
            <a:off x="7236296" y="836712"/>
            <a:ext cx="0" cy="5832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36261"/>
              </p:ext>
            </p:extLst>
          </p:nvPr>
        </p:nvGraphicFramePr>
        <p:xfrm>
          <a:off x="7374714" y="836711"/>
          <a:ext cx="1678670" cy="2432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9335"/>
                <a:gridCol w="839335"/>
              </a:tblGrid>
              <a:tr h="405465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總量表</a:t>
                      </a:r>
                      <a:endParaRPr lang="zh-TW" alt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546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用戶量</a:t>
                      </a:r>
                      <a:endParaRPr lang="zh-TW" altLang="en-US" sz="10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9999</a:t>
                      </a:r>
                      <a:endParaRPr lang="zh-TW" altLang="en-US" sz="10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0546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下載量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9999</a:t>
                      </a:r>
                      <a:endParaRPr lang="zh-TW" altLang="en-US" sz="1000" dirty="0"/>
                    </a:p>
                  </a:txBody>
                  <a:tcPr anchor="ctr"/>
                </a:tc>
              </a:tr>
              <a:tr h="40546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粉絲團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9999</a:t>
                      </a:r>
                      <a:endParaRPr lang="zh-TW" altLang="en-US" sz="1000" dirty="0"/>
                    </a:p>
                  </a:txBody>
                  <a:tcPr anchor="ctr"/>
                </a:tc>
              </a:tr>
              <a:tr h="40546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部落格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9999</a:t>
                      </a:r>
                      <a:endParaRPr lang="zh-TW" altLang="en-US" sz="1000" dirty="0"/>
                    </a:p>
                  </a:txBody>
                  <a:tcPr anchor="ctr"/>
                </a:tc>
              </a:tr>
              <a:tr h="40546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購物車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9999</a:t>
                      </a:r>
                      <a:endParaRPr lang="zh-TW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444235"/>
              </p:ext>
            </p:extLst>
          </p:nvPr>
        </p:nvGraphicFramePr>
        <p:xfrm>
          <a:off x="251520" y="908720"/>
          <a:ext cx="67687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125"/>
                <a:gridCol w="1128125"/>
                <a:gridCol w="1128125"/>
                <a:gridCol w="1128125"/>
                <a:gridCol w="1128125"/>
                <a:gridCol w="11281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姓名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性別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粉絲團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部落格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購物車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註冊時間</a:t>
                      </a:r>
                      <a:endParaRPr lang="zh-TW" alt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鄒年寶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男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99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99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55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2017-12-44</a:t>
                      </a:r>
                      <a:endParaRPr lang="zh-TW" alt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高宇森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女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45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72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37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2016-12-44</a:t>
                      </a:r>
                      <a:endParaRPr lang="zh-TW" alt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….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822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綠寵物之通知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174447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通知</a:t>
            </a:r>
            <a:endParaRPr lang="en-US" altLang="zh-TW" sz="9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690613"/>
              </p:ext>
            </p:extLst>
          </p:nvPr>
        </p:nvGraphicFramePr>
        <p:xfrm>
          <a:off x="90612" y="836712"/>
          <a:ext cx="8962771" cy="273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3076"/>
                <a:gridCol w="864096"/>
                <a:gridCol w="1152128"/>
                <a:gridCol w="1872208"/>
                <a:gridCol w="1944216"/>
                <a:gridCol w="145704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發送時間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屬性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標題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以閱讀</a:t>
                      </a:r>
                      <a:r>
                        <a:rPr lang="en-US" altLang="zh-TW" sz="1200" dirty="0" smtClean="0"/>
                        <a:t>/</a:t>
                      </a:r>
                      <a:r>
                        <a:rPr lang="zh-TW" altLang="en-US" sz="1200" dirty="0" smtClean="0"/>
                        <a:t>會員總數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連結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功能</a:t>
                      </a:r>
                      <a:endParaRPr lang="zh-TW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2017-01-11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: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13:25.315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性別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AAAA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22/500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https://123123123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2015-12-21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: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18:11.644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寵物名稱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VVVV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22/500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https://123123123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寵物類型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WWWWW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...</a:t>
                      </a:r>
                      <a:endParaRPr lang="zh-TW" altLang="en-US" sz="10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https://123123123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全體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TTTTT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...</a:t>
                      </a:r>
                      <a:endParaRPr lang="zh-TW" altLang="en-US" sz="10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https://123123123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電話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7" name="直線接點 16"/>
          <p:cNvCxnSpPr/>
          <p:nvPr/>
        </p:nvCxnSpPr>
        <p:spPr>
          <a:xfrm>
            <a:off x="289798" y="3789040"/>
            <a:ext cx="85644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圓角矩形 17"/>
          <p:cNvSpPr/>
          <p:nvPr/>
        </p:nvSpPr>
        <p:spPr>
          <a:xfrm>
            <a:off x="7740352" y="1266069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19" name="圓角矩形 18"/>
          <p:cNvSpPr/>
          <p:nvPr/>
        </p:nvSpPr>
        <p:spPr>
          <a:xfrm>
            <a:off x="8415330" y="1266069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0" name="圓角矩形 19"/>
          <p:cNvSpPr/>
          <p:nvPr/>
        </p:nvSpPr>
        <p:spPr>
          <a:xfrm>
            <a:off x="7740352" y="1628800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21" name="圓角矩形 20"/>
          <p:cNvSpPr/>
          <p:nvPr/>
        </p:nvSpPr>
        <p:spPr>
          <a:xfrm>
            <a:off x="8415330" y="1628800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5582261" y="3956082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手機：</a:t>
            </a:r>
            <a:endParaRPr lang="zh-TW" altLang="en-US" sz="105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6112330" y="3948388"/>
            <a:ext cx="1339990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 123</a:t>
            </a:r>
            <a:endParaRPr lang="zh-TW" altLang="en-US" sz="11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5580112" y="4369909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6" name="圓角矩形 25"/>
          <p:cNvSpPr/>
          <p:nvPr/>
        </p:nvSpPr>
        <p:spPr>
          <a:xfrm>
            <a:off x="6154027" y="4352851"/>
            <a:ext cx="121157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選擇檔案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259632" y="4815691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內文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1676972" y="4817720"/>
            <a:ext cx="32998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smtClean="0"/>
              <a:t>(</a:t>
            </a:r>
            <a:r>
              <a:rPr lang="zh-TW" altLang="en-US" sz="1050" dirty="0" smtClean="0"/>
              <a:t> 最多</a:t>
            </a:r>
            <a:r>
              <a:rPr lang="en-US" altLang="zh-TW" sz="1050" dirty="0" smtClean="0"/>
              <a:t>30</a:t>
            </a:r>
            <a:r>
              <a:rPr lang="zh-TW" altLang="en-US" sz="1050" dirty="0" smtClean="0"/>
              <a:t>個字並不需換行</a:t>
            </a:r>
            <a:r>
              <a:rPr lang="en-US" altLang="zh-TW" sz="1050" dirty="0" smtClean="0"/>
              <a:t>)</a:t>
            </a:r>
            <a:endParaRPr lang="zh-TW" altLang="en-US" sz="105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259632" y="6127412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連結：</a:t>
            </a:r>
            <a:endParaRPr lang="zh-TW" altLang="en-US" sz="105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833546" y="6119718"/>
            <a:ext cx="4826685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http://123123.com</a:t>
            </a:r>
            <a:endParaRPr lang="zh-TW" altLang="en-US" sz="1100" dirty="0"/>
          </a:p>
        </p:txBody>
      </p:sp>
      <p:sp>
        <p:nvSpPr>
          <p:cNvPr id="33" name="圓角矩形 32"/>
          <p:cNvSpPr/>
          <p:nvPr/>
        </p:nvSpPr>
        <p:spPr>
          <a:xfrm>
            <a:off x="6777342" y="6093296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清除</a:t>
            </a:r>
          </a:p>
        </p:txBody>
      </p:sp>
      <p:sp>
        <p:nvSpPr>
          <p:cNvPr id="34" name="圓角矩形 33"/>
          <p:cNvSpPr/>
          <p:nvPr/>
        </p:nvSpPr>
        <p:spPr>
          <a:xfrm>
            <a:off x="7452320" y="6093296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送出</a:t>
            </a:r>
          </a:p>
        </p:txBody>
      </p:sp>
      <p:sp>
        <p:nvSpPr>
          <p:cNvPr id="35" name="文字方塊 34"/>
          <p:cNvSpPr txBox="1"/>
          <p:nvPr/>
        </p:nvSpPr>
        <p:spPr>
          <a:xfrm>
            <a:off x="1763688" y="3944076"/>
            <a:ext cx="7773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發送屬性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37" name="圓角矩形 36"/>
          <p:cNvSpPr/>
          <p:nvPr/>
        </p:nvSpPr>
        <p:spPr>
          <a:xfrm>
            <a:off x="2566030" y="3933056"/>
            <a:ext cx="2366010" cy="2649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等腰三角形 37"/>
          <p:cNvSpPr/>
          <p:nvPr/>
        </p:nvSpPr>
        <p:spPr>
          <a:xfrm rot="10800000">
            <a:off x="4678936" y="4041066"/>
            <a:ext cx="144016" cy="1080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/>
          <p:cNvSpPr txBox="1"/>
          <p:nvPr/>
        </p:nvSpPr>
        <p:spPr>
          <a:xfrm>
            <a:off x="1833546" y="5157272"/>
            <a:ext cx="6152861" cy="7694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2053869" y="4361412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42" name="圓角矩形 41"/>
          <p:cNvSpPr/>
          <p:nvPr/>
        </p:nvSpPr>
        <p:spPr>
          <a:xfrm>
            <a:off x="2566030" y="4350392"/>
            <a:ext cx="2366010" cy="2649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等腰三角形 42"/>
          <p:cNvSpPr/>
          <p:nvPr/>
        </p:nvSpPr>
        <p:spPr>
          <a:xfrm rot="10800000">
            <a:off x="2395394" y="980726"/>
            <a:ext cx="72008" cy="1080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等腰三角形 43"/>
          <p:cNvSpPr/>
          <p:nvPr/>
        </p:nvSpPr>
        <p:spPr>
          <a:xfrm rot="10800000">
            <a:off x="1304739" y="980724"/>
            <a:ext cx="72009" cy="9830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170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通知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2017-01-11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sz="900" dirty="0">
                <a:solidFill>
                  <a:schemeClr val="tx1"/>
                </a:solidFill>
              </a:rPr>
              <a:t> 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(</a:t>
            </a:r>
            <a:r>
              <a:rPr lang="zh-TW" altLang="en-US" sz="900" dirty="0" smtClean="0">
                <a:solidFill>
                  <a:schemeClr val="tx1"/>
                </a:solidFill>
              </a:rPr>
              <a:t>  修改 </a:t>
            </a:r>
            <a:r>
              <a:rPr lang="en-US" altLang="zh-TW" sz="900" dirty="0" smtClean="0">
                <a:solidFill>
                  <a:schemeClr val="tx1"/>
                </a:solidFill>
              </a:rPr>
              <a:t>)</a:t>
            </a:r>
            <a:endParaRPr lang="zh-TW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718799" y="2904815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4292714" y="2897121"/>
            <a:ext cx="164990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 123</a:t>
            </a:r>
            <a:endParaRPr lang="zh-TW" altLang="en-US" sz="11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6095063" y="2900706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6" name="圓角矩形 25"/>
          <p:cNvSpPr/>
          <p:nvPr/>
        </p:nvSpPr>
        <p:spPr>
          <a:xfrm>
            <a:off x="6668978" y="2883648"/>
            <a:ext cx="121157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顯示照片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153778" y="3318782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內文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1571118" y="3320811"/>
            <a:ext cx="32998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smtClean="0"/>
              <a:t>(</a:t>
            </a:r>
            <a:r>
              <a:rPr lang="zh-TW" altLang="en-US" sz="1050" dirty="0" smtClean="0"/>
              <a:t> 最多</a:t>
            </a:r>
            <a:r>
              <a:rPr lang="en-US" altLang="zh-TW" sz="1050" dirty="0" smtClean="0"/>
              <a:t>30</a:t>
            </a:r>
            <a:r>
              <a:rPr lang="zh-TW" altLang="en-US" sz="1050" dirty="0" smtClean="0"/>
              <a:t>個字並不需換行</a:t>
            </a:r>
            <a:r>
              <a:rPr lang="en-US" altLang="zh-TW" sz="1050" dirty="0" smtClean="0"/>
              <a:t>)</a:t>
            </a:r>
            <a:endParaRPr lang="zh-TW" altLang="en-US" sz="105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1727693" y="3660363"/>
            <a:ext cx="6152861" cy="7694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190134" y="4759260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連結：</a:t>
            </a:r>
            <a:endParaRPr lang="zh-TW" altLang="en-US" sz="105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727694" y="4751566"/>
            <a:ext cx="470833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http://123123.com</a:t>
            </a:r>
            <a:endParaRPr lang="zh-TW" altLang="en-US" sz="1100" dirty="0"/>
          </a:p>
        </p:txBody>
      </p:sp>
      <p:sp>
        <p:nvSpPr>
          <p:cNvPr id="34" name="圓角矩形 33"/>
          <p:cNvSpPr/>
          <p:nvPr/>
        </p:nvSpPr>
        <p:spPr>
          <a:xfrm>
            <a:off x="6668978" y="4717836"/>
            <a:ext cx="1215390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確定修改</a:t>
            </a:r>
            <a:endParaRPr lang="zh-TW" altLang="en-US" sz="11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1153778" y="2892809"/>
            <a:ext cx="7773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發送屬性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" name="矩形 1"/>
          <p:cNvSpPr/>
          <p:nvPr/>
        </p:nvSpPr>
        <p:spPr>
          <a:xfrm>
            <a:off x="2943610" y="2053540"/>
            <a:ext cx="3236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2017-01-11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dirty="0" smtClean="0">
                <a:solidFill>
                  <a:schemeClr val="tx1"/>
                </a:solidFill>
              </a:rPr>
              <a:t>  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  修改 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372200" y="5026387"/>
            <a:ext cx="172819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100" dirty="0" smtClean="0">
                <a:solidFill>
                  <a:srgbClr val="FF0000"/>
                </a:solidFill>
              </a:rPr>
              <a:t>此修改不會再次發送通知</a:t>
            </a:r>
          </a:p>
        </p:txBody>
      </p:sp>
    </p:spTree>
    <p:extLst>
      <p:ext uri="{BB962C8B-B14F-4D97-AF65-F5344CB8AC3E}">
        <p14:creationId xmlns:p14="http://schemas.microsoft.com/office/powerpoint/2010/main" val="159779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綠寵物之部落格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363972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 </a:t>
            </a:r>
            <a:r>
              <a:rPr lang="zh-TW" altLang="en-US" sz="900" dirty="0" smtClean="0">
                <a:solidFill>
                  <a:schemeClr val="tx1"/>
                </a:solidFill>
              </a:rPr>
              <a:t>部落格</a:t>
            </a:r>
            <a:endParaRPr lang="en-US" altLang="zh-TW" sz="9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404264"/>
              </p:ext>
            </p:extLst>
          </p:nvPr>
        </p:nvGraphicFramePr>
        <p:xfrm>
          <a:off x="90612" y="836712"/>
          <a:ext cx="8962771" cy="273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3076"/>
                <a:gridCol w="864096"/>
                <a:gridCol w="1152128"/>
                <a:gridCol w="1872208"/>
                <a:gridCol w="1944216"/>
                <a:gridCol w="145704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發送時間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屬性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標題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喜愛人數</a:t>
                      </a:r>
                      <a:r>
                        <a:rPr lang="en-US" altLang="zh-TW" sz="1200" dirty="0" smtClean="0"/>
                        <a:t>/</a:t>
                      </a:r>
                      <a:r>
                        <a:rPr lang="zh-TW" altLang="en-US" sz="1200" dirty="0" smtClean="0"/>
                        <a:t>會員總數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連結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功能</a:t>
                      </a:r>
                      <a:endParaRPr lang="zh-TW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2017-01-11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: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13:25.315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全體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AAAA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22/500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https://123123123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2015-12-21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: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18:11.644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全體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VVVV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22/500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https://123123123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全體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WWWWW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...</a:t>
                      </a:r>
                      <a:endParaRPr lang="zh-TW" altLang="en-US" sz="10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https://123123123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全體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TTTTT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...</a:t>
                      </a:r>
                      <a:endParaRPr lang="zh-TW" altLang="en-US" sz="10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https://123123123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7" name="直線接點 16"/>
          <p:cNvCxnSpPr/>
          <p:nvPr/>
        </p:nvCxnSpPr>
        <p:spPr>
          <a:xfrm>
            <a:off x="289798" y="4149080"/>
            <a:ext cx="85644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圓角矩形 17"/>
          <p:cNvSpPr/>
          <p:nvPr/>
        </p:nvSpPr>
        <p:spPr>
          <a:xfrm>
            <a:off x="7740352" y="1266069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19" name="圓角矩形 18"/>
          <p:cNvSpPr/>
          <p:nvPr/>
        </p:nvSpPr>
        <p:spPr>
          <a:xfrm>
            <a:off x="8415330" y="1266069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0" name="圓角矩形 19"/>
          <p:cNvSpPr/>
          <p:nvPr/>
        </p:nvSpPr>
        <p:spPr>
          <a:xfrm>
            <a:off x="7740352" y="1628800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21" name="圓角矩形 20"/>
          <p:cNvSpPr/>
          <p:nvPr/>
        </p:nvSpPr>
        <p:spPr>
          <a:xfrm>
            <a:off x="8415330" y="1628800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3824653" y="4374018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4398568" y="4366324"/>
            <a:ext cx="164990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 123</a:t>
            </a:r>
            <a:endParaRPr lang="zh-TW" altLang="en-US" sz="11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6200917" y="4369909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6" name="圓角矩形 25"/>
          <p:cNvSpPr/>
          <p:nvPr/>
        </p:nvSpPr>
        <p:spPr>
          <a:xfrm>
            <a:off x="6774832" y="4352851"/>
            <a:ext cx="121157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選擇檔案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259632" y="4815691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內文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1676972" y="4817720"/>
            <a:ext cx="32998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smtClean="0"/>
              <a:t>(</a:t>
            </a:r>
            <a:r>
              <a:rPr lang="zh-TW" altLang="en-US" sz="1050" dirty="0" smtClean="0"/>
              <a:t> 最多</a:t>
            </a:r>
            <a:r>
              <a:rPr lang="en-US" altLang="zh-TW" sz="1050" dirty="0" smtClean="0"/>
              <a:t>30</a:t>
            </a:r>
            <a:r>
              <a:rPr lang="zh-TW" altLang="en-US" sz="1050" dirty="0" smtClean="0"/>
              <a:t>個字並不需換行</a:t>
            </a:r>
            <a:r>
              <a:rPr lang="en-US" altLang="zh-TW" sz="1050" dirty="0" smtClean="0"/>
              <a:t>)</a:t>
            </a:r>
            <a:endParaRPr lang="zh-TW" altLang="en-US" sz="105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259632" y="6127412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連結：</a:t>
            </a:r>
            <a:endParaRPr lang="zh-TW" altLang="en-US" sz="105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833546" y="6119718"/>
            <a:ext cx="4826685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http://123123.com</a:t>
            </a:r>
            <a:endParaRPr lang="zh-TW" altLang="en-US" sz="1100" dirty="0"/>
          </a:p>
        </p:txBody>
      </p:sp>
      <p:sp>
        <p:nvSpPr>
          <p:cNvPr id="33" name="圓角矩形 32"/>
          <p:cNvSpPr/>
          <p:nvPr/>
        </p:nvSpPr>
        <p:spPr>
          <a:xfrm>
            <a:off x="6777342" y="6093296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清除</a:t>
            </a:r>
          </a:p>
        </p:txBody>
      </p:sp>
      <p:sp>
        <p:nvSpPr>
          <p:cNvPr id="34" name="圓角矩形 33"/>
          <p:cNvSpPr/>
          <p:nvPr/>
        </p:nvSpPr>
        <p:spPr>
          <a:xfrm>
            <a:off x="7452320" y="6093296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送出</a:t>
            </a:r>
          </a:p>
        </p:txBody>
      </p:sp>
      <p:sp>
        <p:nvSpPr>
          <p:cNvPr id="35" name="文字方塊 34"/>
          <p:cNvSpPr txBox="1"/>
          <p:nvPr/>
        </p:nvSpPr>
        <p:spPr>
          <a:xfrm>
            <a:off x="1259632" y="4362012"/>
            <a:ext cx="7773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發送屬性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1833546" y="5157272"/>
            <a:ext cx="6152861" cy="7694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/>
          </a:p>
        </p:txBody>
      </p:sp>
      <p:sp>
        <p:nvSpPr>
          <p:cNvPr id="30" name="圓角矩形 29"/>
          <p:cNvSpPr/>
          <p:nvPr/>
        </p:nvSpPr>
        <p:spPr>
          <a:xfrm>
            <a:off x="2052874" y="4350992"/>
            <a:ext cx="1631222" cy="2649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050" dirty="0" smtClean="0">
                <a:solidFill>
                  <a:schemeClr val="bg1">
                    <a:lumMod val="50000"/>
                  </a:schemeClr>
                </a:solidFill>
              </a:rPr>
              <a:t>全體</a:t>
            </a:r>
            <a:endParaRPr lang="zh-TW" alt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等腰三角形 35"/>
          <p:cNvSpPr/>
          <p:nvPr/>
        </p:nvSpPr>
        <p:spPr>
          <a:xfrm rot="10800000">
            <a:off x="1304739" y="980724"/>
            <a:ext cx="72009" cy="9830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40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部落格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2017-01-11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sz="900" dirty="0">
                <a:solidFill>
                  <a:schemeClr val="tx1"/>
                </a:solidFill>
              </a:rPr>
              <a:t> 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(</a:t>
            </a:r>
            <a:r>
              <a:rPr lang="zh-TW" altLang="en-US" sz="900" dirty="0" smtClean="0">
                <a:solidFill>
                  <a:schemeClr val="tx1"/>
                </a:solidFill>
              </a:rPr>
              <a:t>  修改 </a:t>
            </a:r>
            <a:r>
              <a:rPr lang="en-US" altLang="zh-TW" sz="900" dirty="0" smtClean="0">
                <a:solidFill>
                  <a:schemeClr val="tx1"/>
                </a:solidFill>
              </a:rPr>
              <a:t>)</a:t>
            </a:r>
            <a:endParaRPr lang="zh-TW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718799" y="2904815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4292714" y="2897121"/>
            <a:ext cx="164990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 123</a:t>
            </a:r>
            <a:endParaRPr lang="zh-TW" altLang="en-US" sz="11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6095063" y="2900706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6" name="圓角矩形 25"/>
          <p:cNvSpPr/>
          <p:nvPr/>
        </p:nvSpPr>
        <p:spPr>
          <a:xfrm>
            <a:off x="6668978" y="2883648"/>
            <a:ext cx="121157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顯示照片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153778" y="3318782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內文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1571118" y="3320811"/>
            <a:ext cx="32998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smtClean="0"/>
              <a:t>(</a:t>
            </a:r>
            <a:r>
              <a:rPr lang="zh-TW" altLang="en-US" sz="1050" dirty="0" smtClean="0"/>
              <a:t> 最多</a:t>
            </a:r>
            <a:r>
              <a:rPr lang="en-US" altLang="zh-TW" sz="1050" dirty="0" smtClean="0"/>
              <a:t>30</a:t>
            </a:r>
            <a:r>
              <a:rPr lang="zh-TW" altLang="en-US" sz="1050" dirty="0" smtClean="0"/>
              <a:t>個字並不需換行</a:t>
            </a:r>
            <a:r>
              <a:rPr lang="en-US" altLang="zh-TW" sz="1050" dirty="0" smtClean="0"/>
              <a:t>)</a:t>
            </a:r>
            <a:endParaRPr lang="zh-TW" altLang="en-US" sz="105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1727693" y="3660363"/>
            <a:ext cx="6152861" cy="7694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190134" y="4759260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連結：</a:t>
            </a:r>
            <a:endParaRPr lang="zh-TW" altLang="en-US" sz="105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727694" y="4751566"/>
            <a:ext cx="470833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http://123123.com</a:t>
            </a:r>
            <a:endParaRPr lang="zh-TW" altLang="en-US" sz="1100" dirty="0"/>
          </a:p>
        </p:txBody>
      </p:sp>
      <p:sp>
        <p:nvSpPr>
          <p:cNvPr id="34" name="圓角矩形 33"/>
          <p:cNvSpPr/>
          <p:nvPr/>
        </p:nvSpPr>
        <p:spPr>
          <a:xfrm>
            <a:off x="6668978" y="4717836"/>
            <a:ext cx="1215390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確定修改</a:t>
            </a:r>
            <a:endParaRPr lang="zh-TW" altLang="en-US" sz="11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1153778" y="2892809"/>
            <a:ext cx="7773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發送屬性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37" name="圓角矩形 36"/>
          <p:cNvSpPr/>
          <p:nvPr/>
        </p:nvSpPr>
        <p:spPr>
          <a:xfrm>
            <a:off x="1956120" y="2881789"/>
            <a:ext cx="1631222" cy="2649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050" dirty="0" smtClean="0">
                <a:solidFill>
                  <a:schemeClr val="bg1">
                    <a:lumMod val="50000"/>
                  </a:schemeClr>
                </a:solidFill>
              </a:rPr>
              <a:t>全體</a:t>
            </a:r>
            <a:endParaRPr lang="zh-TW" alt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43610" y="2053540"/>
            <a:ext cx="3236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2017-01-11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dirty="0" smtClean="0">
                <a:solidFill>
                  <a:schemeClr val="tx1"/>
                </a:solidFill>
              </a:rPr>
              <a:t>  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  修改 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372200" y="5026387"/>
            <a:ext cx="172819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100" dirty="0" smtClean="0">
                <a:solidFill>
                  <a:srgbClr val="FF0000"/>
                </a:solidFill>
              </a:rPr>
              <a:t>此修改不會再次發送通知</a:t>
            </a:r>
          </a:p>
        </p:txBody>
      </p:sp>
    </p:spTree>
    <p:extLst>
      <p:ext uri="{BB962C8B-B14F-4D97-AF65-F5344CB8AC3E}">
        <p14:creationId xmlns:p14="http://schemas.microsoft.com/office/powerpoint/2010/main" val="1981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綠寵物之固定群組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286372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固定群組</a:t>
            </a:r>
            <a:endParaRPr lang="en-US" altLang="zh-TW" sz="9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974802"/>
              </p:ext>
            </p:extLst>
          </p:nvPr>
        </p:nvGraphicFramePr>
        <p:xfrm>
          <a:off x="90612" y="836712"/>
          <a:ext cx="8962771" cy="18574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3076"/>
                <a:gridCol w="1368152"/>
                <a:gridCol w="2520280"/>
                <a:gridCol w="1944216"/>
                <a:gridCol w="145704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固定發送時間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標題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群組成員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連結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功能</a:t>
                      </a:r>
                      <a:endParaRPr lang="zh-TW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01-11:</a:t>
                      </a:r>
                      <a:r>
                        <a:rPr lang="en-US" altLang="zh-TW" sz="1200" baseline="0" dirty="0" smtClean="0"/>
                        <a:t>13:30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2.14</a:t>
                      </a:r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情人節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男性</a:t>
                      </a: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女性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https://123123123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12-21</a:t>
                      </a:r>
                      <a:r>
                        <a:rPr lang="en-US" altLang="zh-TW" sz="1200" baseline="0" dirty="0" smtClean="0"/>
                        <a:t>:18:10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秋天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寵物</a:t>
                      </a: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A,</a:t>
                      </a:r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寵物</a:t>
                      </a: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https://123123123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夏天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寵物</a:t>
                      </a: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A,</a:t>
                      </a:r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寵物</a:t>
                      </a: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B,</a:t>
                      </a:r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寵物</a:t>
                      </a: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https://123123123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</a:tr>
              <a:tr h="37410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7" name="直線接點 16"/>
          <p:cNvCxnSpPr/>
          <p:nvPr/>
        </p:nvCxnSpPr>
        <p:spPr>
          <a:xfrm>
            <a:off x="289798" y="3212976"/>
            <a:ext cx="85644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圓角矩形 17"/>
          <p:cNvSpPr/>
          <p:nvPr/>
        </p:nvSpPr>
        <p:spPr>
          <a:xfrm>
            <a:off x="7740352" y="1266069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19" name="圓角矩形 18"/>
          <p:cNvSpPr/>
          <p:nvPr/>
        </p:nvSpPr>
        <p:spPr>
          <a:xfrm>
            <a:off x="8415330" y="1266069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0" name="圓角矩形 19"/>
          <p:cNvSpPr/>
          <p:nvPr/>
        </p:nvSpPr>
        <p:spPr>
          <a:xfrm>
            <a:off x="7740352" y="1628800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21" name="圓角矩形 20"/>
          <p:cNvSpPr/>
          <p:nvPr/>
        </p:nvSpPr>
        <p:spPr>
          <a:xfrm>
            <a:off x="8415330" y="1628800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1259632" y="3738199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1833547" y="3730505"/>
            <a:ext cx="164990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100" dirty="0"/>
              <a:t>夏天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3563888" y="3734090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6" name="圓角矩形 25"/>
          <p:cNvSpPr/>
          <p:nvPr/>
        </p:nvSpPr>
        <p:spPr>
          <a:xfrm>
            <a:off x="4137803" y="3717032"/>
            <a:ext cx="121157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選擇檔案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259632" y="4235678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內文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1676972" y="4237707"/>
            <a:ext cx="32998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smtClean="0"/>
              <a:t>(</a:t>
            </a:r>
            <a:r>
              <a:rPr lang="zh-TW" altLang="en-US" sz="1050" dirty="0" smtClean="0"/>
              <a:t> 最多</a:t>
            </a:r>
            <a:r>
              <a:rPr lang="en-US" altLang="zh-TW" sz="1050" dirty="0" smtClean="0"/>
              <a:t>30</a:t>
            </a:r>
            <a:r>
              <a:rPr lang="zh-TW" altLang="en-US" sz="1050" dirty="0" smtClean="0"/>
              <a:t>個字並不需換行</a:t>
            </a:r>
            <a:r>
              <a:rPr lang="en-US" altLang="zh-TW" sz="1050" dirty="0" smtClean="0"/>
              <a:t>)</a:t>
            </a:r>
            <a:endParaRPr lang="zh-TW" altLang="en-US" sz="105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259632" y="5619407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連結：</a:t>
            </a:r>
            <a:endParaRPr lang="zh-TW" altLang="en-US" sz="105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833546" y="5611713"/>
            <a:ext cx="178204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http://123123.com</a:t>
            </a:r>
            <a:endParaRPr lang="zh-TW" altLang="en-US" sz="1100" dirty="0"/>
          </a:p>
        </p:txBody>
      </p:sp>
      <p:sp>
        <p:nvSpPr>
          <p:cNvPr id="33" name="圓角矩形 32"/>
          <p:cNvSpPr/>
          <p:nvPr/>
        </p:nvSpPr>
        <p:spPr>
          <a:xfrm>
            <a:off x="6777342" y="5585291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清除</a:t>
            </a:r>
          </a:p>
        </p:txBody>
      </p:sp>
      <p:sp>
        <p:nvSpPr>
          <p:cNvPr id="34" name="圓角矩形 33"/>
          <p:cNvSpPr/>
          <p:nvPr/>
        </p:nvSpPr>
        <p:spPr>
          <a:xfrm>
            <a:off x="7452320" y="5585291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送出</a:t>
            </a:r>
          </a:p>
        </p:txBody>
      </p:sp>
      <p:sp>
        <p:nvSpPr>
          <p:cNvPr id="40" name="文字方塊 39"/>
          <p:cNvSpPr txBox="1"/>
          <p:nvPr/>
        </p:nvSpPr>
        <p:spPr>
          <a:xfrm>
            <a:off x="1833546" y="4577259"/>
            <a:ext cx="6152861" cy="7694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3700534" y="5619407"/>
            <a:ext cx="11521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固定發送時間</a:t>
            </a:r>
            <a:r>
              <a:rPr lang="zh-TW" altLang="en-US" sz="1050" dirty="0"/>
              <a:t>：</a:t>
            </a:r>
          </a:p>
        </p:txBody>
      </p:sp>
      <p:sp>
        <p:nvSpPr>
          <p:cNvPr id="37" name="文字方塊 36"/>
          <p:cNvSpPr txBox="1"/>
          <p:nvPr/>
        </p:nvSpPr>
        <p:spPr>
          <a:xfrm>
            <a:off x="4788024" y="5615662"/>
            <a:ext cx="178204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2017-12-31:13:30</a:t>
            </a:r>
            <a:endParaRPr lang="zh-TW" altLang="en-US" sz="11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5533970" y="3744313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群組：</a:t>
            </a:r>
            <a:endParaRPr lang="zh-TW" altLang="en-US" sz="105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6107884" y="3734352"/>
            <a:ext cx="187852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TW" altLang="en-US" sz="1100" dirty="0"/>
              <a:t>寵物</a:t>
            </a:r>
            <a:r>
              <a:rPr lang="en-US" altLang="zh-TW" sz="1100" dirty="0"/>
              <a:t>A,</a:t>
            </a:r>
            <a:r>
              <a:rPr lang="zh-TW" altLang="en-US" sz="1100" dirty="0"/>
              <a:t>寵物</a:t>
            </a:r>
            <a:r>
              <a:rPr lang="en-US" altLang="zh-TW" sz="1100" dirty="0"/>
              <a:t>B,</a:t>
            </a:r>
            <a:r>
              <a:rPr lang="zh-TW" altLang="en-US" sz="1100" dirty="0"/>
              <a:t>寵物</a:t>
            </a:r>
            <a:r>
              <a:rPr lang="en-US" altLang="zh-TW" sz="1100" dirty="0"/>
              <a:t>C</a:t>
            </a:r>
            <a:endParaRPr lang="zh-TW" altLang="en-US" sz="1100" dirty="0"/>
          </a:p>
        </p:txBody>
      </p:sp>
      <p:sp>
        <p:nvSpPr>
          <p:cNvPr id="41" name="等腰三角形 40"/>
          <p:cNvSpPr/>
          <p:nvPr/>
        </p:nvSpPr>
        <p:spPr>
          <a:xfrm rot="10800000">
            <a:off x="1475655" y="980724"/>
            <a:ext cx="72009" cy="9830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等腰三角形 41"/>
          <p:cNvSpPr/>
          <p:nvPr/>
        </p:nvSpPr>
        <p:spPr>
          <a:xfrm rot="10800000">
            <a:off x="7713453" y="3817264"/>
            <a:ext cx="170915" cy="10801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858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固定群組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2017-01-11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sz="900" dirty="0">
                <a:solidFill>
                  <a:schemeClr val="tx1"/>
                </a:solidFill>
              </a:rPr>
              <a:t> 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(</a:t>
            </a:r>
            <a:r>
              <a:rPr lang="zh-TW" altLang="en-US" sz="900" dirty="0" smtClean="0">
                <a:solidFill>
                  <a:schemeClr val="tx1"/>
                </a:solidFill>
              </a:rPr>
              <a:t>  修改 </a:t>
            </a:r>
            <a:r>
              <a:rPr lang="en-US" altLang="zh-TW" sz="900" dirty="0" smtClean="0">
                <a:solidFill>
                  <a:schemeClr val="tx1"/>
                </a:solidFill>
              </a:rPr>
              <a:t>)</a:t>
            </a:r>
            <a:endParaRPr lang="zh-TW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43610" y="2053540"/>
            <a:ext cx="3236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2017-01-11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dirty="0" smtClean="0">
                <a:solidFill>
                  <a:schemeClr val="tx1"/>
                </a:solidFill>
              </a:rPr>
              <a:t>  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  修改 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1178563" y="2730087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68" name="文字方塊 67"/>
          <p:cNvSpPr txBox="1"/>
          <p:nvPr/>
        </p:nvSpPr>
        <p:spPr>
          <a:xfrm>
            <a:off x="1752478" y="2722393"/>
            <a:ext cx="164990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100" dirty="0"/>
              <a:t>夏天</a:t>
            </a:r>
          </a:p>
        </p:txBody>
      </p:sp>
      <p:sp>
        <p:nvSpPr>
          <p:cNvPr id="69" name="文字方塊 68"/>
          <p:cNvSpPr txBox="1"/>
          <p:nvPr/>
        </p:nvSpPr>
        <p:spPr>
          <a:xfrm>
            <a:off x="3482819" y="2725978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70" name="圓角矩形 69"/>
          <p:cNvSpPr/>
          <p:nvPr/>
        </p:nvSpPr>
        <p:spPr>
          <a:xfrm>
            <a:off x="4056734" y="2708920"/>
            <a:ext cx="121157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顯示照片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1178563" y="3227566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內文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1595903" y="3229595"/>
            <a:ext cx="32998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smtClean="0"/>
              <a:t>(</a:t>
            </a:r>
            <a:r>
              <a:rPr lang="zh-TW" altLang="en-US" sz="1050" dirty="0" smtClean="0"/>
              <a:t> 最多</a:t>
            </a:r>
            <a:r>
              <a:rPr lang="en-US" altLang="zh-TW" sz="1050" dirty="0" smtClean="0"/>
              <a:t>30</a:t>
            </a:r>
            <a:r>
              <a:rPr lang="zh-TW" altLang="en-US" sz="1050" dirty="0" smtClean="0"/>
              <a:t>個字並不需換行</a:t>
            </a:r>
            <a:r>
              <a:rPr lang="en-US" altLang="zh-TW" sz="1050" dirty="0" smtClean="0"/>
              <a:t>)</a:t>
            </a:r>
            <a:endParaRPr lang="zh-TW" altLang="en-US" sz="1050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1178563" y="4611295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連結：</a:t>
            </a:r>
            <a:endParaRPr lang="zh-TW" altLang="en-US" sz="1050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1752477" y="4603601"/>
            <a:ext cx="178204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http://123123.com</a:t>
            </a:r>
            <a:endParaRPr lang="zh-TW" altLang="en-US" sz="1100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1752477" y="3569147"/>
            <a:ext cx="6152861" cy="7694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3619465" y="4611295"/>
            <a:ext cx="11521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固定發送時間</a:t>
            </a:r>
            <a:r>
              <a:rPr lang="zh-TW" altLang="en-US" sz="1050" dirty="0"/>
              <a:t>：</a:t>
            </a:r>
          </a:p>
        </p:txBody>
      </p:sp>
      <p:sp>
        <p:nvSpPr>
          <p:cNvPr id="79" name="文字方塊 78"/>
          <p:cNvSpPr txBox="1"/>
          <p:nvPr/>
        </p:nvSpPr>
        <p:spPr>
          <a:xfrm>
            <a:off x="4706955" y="4607550"/>
            <a:ext cx="178204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/>
              <a:t>01-11:13:30</a:t>
            </a:r>
            <a:endParaRPr lang="zh-TW" altLang="en-US" sz="1100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5452901" y="2736201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群組：</a:t>
            </a:r>
            <a:endParaRPr lang="zh-TW" altLang="en-US" sz="1050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6026815" y="2726240"/>
            <a:ext cx="187852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TW" altLang="en-US" sz="1100" dirty="0"/>
              <a:t>寵物</a:t>
            </a:r>
            <a:r>
              <a:rPr lang="en-US" altLang="zh-TW" sz="1100" dirty="0"/>
              <a:t>A,</a:t>
            </a:r>
            <a:r>
              <a:rPr lang="zh-TW" altLang="en-US" sz="1100" dirty="0"/>
              <a:t>寵物</a:t>
            </a:r>
            <a:r>
              <a:rPr lang="en-US" altLang="zh-TW" sz="1100" dirty="0"/>
              <a:t>B,</a:t>
            </a:r>
            <a:r>
              <a:rPr lang="zh-TW" altLang="en-US" sz="1100" dirty="0"/>
              <a:t>寵物</a:t>
            </a:r>
            <a:r>
              <a:rPr lang="en-US" altLang="zh-TW" sz="1100" dirty="0"/>
              <a:t>C</a:t>
            </a:r>
            <a:endParaRPr lang="zh-TW" altLang="en-US" sz="1100" dirty="0"/>
          </a:p>
        </p:txBody>
      </p:sp>
      <p:sp>
        <p:nvSpPr>
          <p:cNvPr id="82" name="等腰三角形 81"/>
          <p:cNvSpPr/>
          <p:nvPr/>
        </p:nvSpPr>
        <p:spPr>
          <a:xfrm rot="10800000">
            <a:off x="7632384" y="2809152"/>
            <a:ext cx="170915" cy="10801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圓角矩形 82"/>
          <p:cNvSpPr/>
          <p:nvPr/>
        </p:nvSpPr>
        <p:spPr>
          <a:xfrm>
            <a:off x="6689948" y="4553089"/>
            <a:ext cx="1215390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確定修改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68947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網站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數據中心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2123728" y="87730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網站人數</a:t>
            </a:r>
            <a:r>
              <a:rPr lang="zh-TW" altLang="en-US" sz="1400" dirty="0"/>
              <a:t>：</a:t>
            </a:r>
          </a:p>
        </p:txBody>
      </p:sp>
      <p:sp>
        <p:nvSpPr>
          <p:cNvPr id="45" name="圓角矩形 44"/>
          <p:cNvSpPr/>
          <p:nvPr/>
        </p:nvSpPr>
        <p:spPr>
          <a:xfrm>
            <a:off x="3206076" y="881404"/>
            <a:ext cx="429820" cy="30515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天</a:t>
            </a:r>
            <a:endParaRPr lang="zh-TW" altLang="en-US" sz="1100" dirty="0"/>
          </a:p>
        </p:txBody>
      </p:sp>
      <p:sp>
        <p:nvSpPr>
          <p:cNvPr id="46" name="圓角矩形 45"/>
          <p:cNvSpPr/>
          <p:nvPr/>
        </p:nvSpPr>
        <p:spPr>
          <a:xfrm>
            <a:off x="3779912" y="881404"/>
            <a:ext cx="504056" cy="30515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小時</a:t>
            </a:r>
            <a:endParaRPr lang="zh-TW" altLang="en-US" sz="11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4772858" y="875811"/>
            <a:ext cx="2319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男女比例：男 </a:t>
            </a:r>
            <a:r>
              <a:rPr lang="en-US" altLang="zh-TW" sz="1400" dirty="0" smtClean="0"/>
              <a:t>50%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|</a:t>
            </a:r>
            <a:r>
              <a:rPr lang="zh-TW" altLang="en-US" sz="1400" dirty="0" smtClean="0"/>
              <a:t> 女</a:t>
            </a:r>
            <a:r>
              <a:rPr lang="en-US" altLang="zh-TW" sz="1400" dirty="0" smtClean="0"/>
              <a:t>:50%</a:t>
            </a:r>
            <a:endParaRPr lang="zh-TW" altLang="en-US" sz="1400" dirty="0"/>
          </a:p>
        </p:txBody>
      </p:sp>
      <p:cxnSp>
        <p:nvCxnSpPr>
          <p:cNvPr id="51" name="直線接點 50"/>
          <p:cNvCxnSpPr/>
          <p:nvPr/>
        </p:nvCxnSpPr>
        <p:spPr>
          <a:xfrm>
            <a:off x="4572000" y="872716"/>
            <a:ext cx="0" cy="32403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465316" y="153704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管理者資料</a:t>
            </a:r>
            <a:endParaRPr lang="en-US" altLang="zh-TW" sz="1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57" name="直線接點 56"/>
          <p:cNvCxnSpPr/>
          <p:nvPr/>
        </p:nvCxnSpPr>
        <p:spPr>
          <a:xfrm flipH="1">
            <a:off x="332626" y="1412776"/>
            <a:ext cx="84878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1172707" y="1889732"/>
            <a:ext cx="9959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1100" dirty="0" smtClean="0"/>
              <a:t>信箱</a:t>
            </a:r>
            <a:r>
              <a:rPr lang="zh-TW" altLang="en-US" sz="1100" dirty="0"/>
              <a:t>：</a:t>
            </a:r>
          </a:p>
        </p:txBody>
      </p:sp>
      <p:sp>
        <p:nvSpPr>
          <p:cNvPr id="62" name="文字方塊 61"/>
          <p:cNvSpPr txBox="1"/>
          <p:nvPr/>
        </p:nvSpPr>
        <p:spPr>
          <a:xfrm>
            <a:off x="1171383" y="2255614"/>
            <a:ext cx="9913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1100" dirty="0"/>
              <a:t>綠</a:t>
            </a:r>
            <a:r>
              <a:rPr lang="zh-TW" altLang="en-US" sz="1100" dirty="0" smtClean="0"/>
              <a:t>界帳號：</a:t>
            </a:r>
            <a:endParaRPr lang="zh-TW" altLang="en-US" sz="1100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4359103" y="2263701"/>
            <a:ext cx="10840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1100" dirty="0"/>
              <a:t>綠</a:t>
            </a:r>
            <a:r>
              <a:rPr lang="zh-TW" altLang="en-US" sz="1100" dirty="0" smtClean="0"/>
              <a:t>界密碼：</a:t>
            </a:r>
            <a:endParaRPr lang="zh-TW" altLang="en-US" sz="1100" dirty="0"/>
          </a:p>
        </p:txBody>
      </p:sp>
      <p:sp>
        <p:nvSpPr>
          <p:cNvPr id="67" name="矩形 66"/>
          <p:cNvSpPr/>
          <p:nvPr/>
        </p:nvSpPr>
        <p:spPr>
          <a:xfrm>
            <a:off x="2168626" y="1889732"/>
            <a:ext cx="2093274" cy="26161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/>
          <p:cNvSpPr/>
          <p:nvPr/>
        </p:nvSpPr>
        <p:spPr>
          <a:xfrm>
            <a:off x="2171721" y="2279454"/>
            <a:ext cx="2093274" cy="26161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/>
          <p:cNvSpPr/>
          <p:nvPr/>
        </p:nvSpPr>
        <p:spPr>
          <a:xfrm>
            <a:off x="5521356" y="2263701"/>
            <a:ext cx="2093274" cy="26161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文字方塊 69"/>
          <p:cNvSpPr txBox="1"/>
          <p:nvPr/>
        </p:nvSpPr>
        <p:spPr>
          <a:xfrm>
            <a:off x="4348825" y="1890084"/>
            <a:ext cx="10943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1100" dirty="0" smtClean="0"/>
              <a:t>手機：</a:t>
            </a:r>
            <a:endParaRPr lang="zh-TW" altLang="en-US" sz="1100" dirty="0"/>
          </a:p>
        </p:txBody>
      </p:sp>
      <p:sp>
        <p:nvSpPr>
          <p:cNvPr id="73" name="矩形 72"/>
          <p:cNvSpPr/>
          <p:nvPr/>
        </p:nvSpPr>
        <p:spPr>
          <a:xfrm>
            <a:off x="5521356" y="1890084"/>
            <a:ext cx="2093274" cy="26161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圓角矩形 75"/>
          <p:cNvSpPr/>
          <p:nvPr/>
        </p:nvSpPr>
        <p:spPr>
          <a:xfrm>
            <a:off x="8532440" y="1844825"/>
            <a:ext cx="355491" cy="704326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修改</a:t>
            </a:r>
            <a:endParaRPr lang="zh-TW" altLang="en-US" sz="1100" dirty="0"/>
          </a:p>
        </p:txBody>
      </p:sp>
      <p:cxnSp>
        <p:nvCxnSpPr>
          <p:cNvPr id="77" name="直線接點 76"/>
          <p:cNvCxnSpPr/>
          <p:nvPr/>
        </p:nvCxnSpPr>
        <p:spPr>
          <a:xfrm flipH="1">
            <a:off x="332626" y="2852936"/>
            <a:ext cx="84878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圓角矩形 77"/>
          <p:cNvSpPr/>
          <p:nvPr/>
        </p:nvSpPr>
        <p:spPr>
          <a:xfrm>
            <a:off x="8028384" y="1844825"/>
            <a:ext cx="355491" cy="704326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</a:t>
            </a:r>
            <a:endParaRPr lang="zh-TW" altLang="en-US" sz="1100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465316" y="304921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會員</a:t>
            </a:r>
            <a:r>
              <a:rPr lang="zh-TW" altLang="en-US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新增</a:t>
            </a:r>
            <a:endParaRPr lang="en-US" altLang="zh-TW" sz="1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1" name="圓角矩形 80"/>
          <p:cNvSpPr/>
          <p:nvPr/>
        </p:nvSpPr>
        <p:spPr>
          <a:xfrm>
            <a:off x="7966764" y="3051835"/>
            <a:ext cx="936104" cy="305157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bg1"/>
                </a:solidFill>
              </a:rPr>
              <a:t>匯入 </a:t>
            </a:r>
            <a:r>
              <a:rPr lang="en-US" altLang="zh-TW" sz="1100" dirty="0" smtClean="0">
                <a:solidFill>
                  <a:schemeClr val="bg1"/>
                </a:solidFill>
              </a:rPr>
              <a:t>Excel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graphicFrame>
        <p:nvGraphicFramePr>
          <p:cNvPr id="90" name="表格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306850"/>
              </p:ext>
            </p:extLst>
          </p:nvPr>
        </p:nvGraphicFramePr>
        <p:xfrm>
          <a:off x="332626" y="3585552"/>
          <a:ext cx="8570248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8974"/>
                <a:gridCol w="936104"/>
                <a:gridCol w="720080"/>
                <a:gridCol w="1224136"/>
                <a:gridCol w="936104"/>
                <a:gridCol w="1224136"/>
                <a:gridCol w="1440160"/>
                <a:gridCol w="145055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姓名</a:t>
                      </a:r>
                      <a:endParaRPr lang="zh-TW" altLang="en-US" sz="11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電話</a:t>
                      </a:r>
                      <a:endParaRPr lang="zh-TW" altLang="en-US" sz="11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密碼</a:t>
                      </a:r>
                      <a:endParaRPr lang="zh-TW" altLang="en-US" sz="11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信箱</a:t>
                      </a:r>
                      <a:endParaRPr lang="zh-TW" altLang="en-US" sz="11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生日</a:t>
                      </a:r>
                      <a:endParaRPr lang="zh-TW" altLang="en-US" sz="11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註解</a:t>
                      </a:r>
                      <a:endParaRPr lang="zh-TW" altLang="en-US" sz="11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註冊</a:t>
                      </a:r>
                      <a:endParaRPr lang="zh-TW" altLang="en-US" sz="11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功能</a:t>
                      </a:r>
                      <a:endParaRPr lang="zh-TW" altLang="en-US" sz="11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鄒年寶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0123456789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3213131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123@gmail.com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2017-10-31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人不錯</a:t>
                      </a:r>
                      <a:r>
                        <a:rPr lang="en-US" altLang="zh-TW" sz="1100" dirty="0" smtClean="0"/>
                        <a:t>,</a:t>
                      </a:r>
                      <a:r>
                        <a:rPr lang="zh-TW" altLang="en-US" sz="1100" dirty="0" smtClean="0"/>
                        <a:t>很好</a:t>
                      </a:r>
                      <a:r>
                        <a:rPr lang="en-US" altLang="zh-TW" sz="1100" dirty="0" smtClean="0"/>
                        <a:t>….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2017-11-10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…</a:t>
                      </a:r>
                      <a:endParaRPr lang="zh-TW" altLang="en-US" sz="11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…</a:t>
                      </a:r>
                      <a:endParaRPr lang="zh-TW" altLang="en-US" sz="11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…</a:t>
                      </a:r>
                      <a:endParaRPr lang="zh-TW" altLang="en-US" sz="11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…</a:t>
                      </a:r>
                      <a:endParaRPr lang="zh-TW" altLang="en-US" sz="1100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1" name="圓角矩形 90"/>
          <p:cNvSpPr/>
          <p:nvPr/>
        </p:nvSpPr>
        <p:spPr>
          <a:xfrm>
            <a:off x="7524327" y="4038498"/>
            <a:ext cx="1303283" cy="182589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/>
              <a:t>新增</a:t>
            </a:r>
            <a:endParaRPr lang="zh-TW" altLang="en-US" sz="1000" dirty="0"/>
          </a:p>
        </p:txBody>
      </p:sp>
      <p:sp>
        <p:nvSpPr>
          <p:cNvPr id="92" name="圓角矩形 91"/>
          <p:cNvSpPr/>
          <p:nvPr/>
        </p:nvSpPr>
        <p:spPr>
          <a:xfrm>
            <a:off x="8275241" y="4409580"/>
            <a:ext cx="552370" cy="216203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修改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93" name="圓角矩形 92"/>
          <p:cNvSpPr/>
          <p:nvPr/>
        </p:nvSpPr>
        <p:spPr>
          <a:xfrm>
            <a:off x="7524327" y="4409580"/>
            <a:ext cx="594207" cy="216203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刪除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34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綠寵物之姓名與類型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19406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25630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名稱與類型</a:t>
            </a:r>
            <a:endParaRPr lang="en-US" altLang="zh-TW" sz="900" dirty="0" smtClean="0">
              <a:solidFill>
                <a:schemeClr val="tx1"/>
              </a:solidFill>
            </a:endParaRPr>
          </a:p>
        </p:txBody>
      </p:sp>
      <p:cxnSp>
        <p:nvCxnSpPr>
          <p:cNvPr id="3" name="直線接點 2"/>
          <p:cNvCxnSpPr/>
          <p:nvPr/>
        </p:nvCxnSpPr>
        <p:spPr>
          <a:xfrm>
            <a:off x="4499992" y="806840"/>
            <a:ext cx="0" cy="5764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351716"/>
              </p:ext>
            </p:extLst>
          </p:nvPr>
        </p:nvGraphicFramePr>
        <p:xfrm>
          <a:off x="323528" y="1268760"/>
          <a:ext cx="3960440" cy="23575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0220"/>
                <a:gridCol w="1980220"/>
              </a:tblGrid>
              <a:tr h="2351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/>
                        <a:t>寵物名稱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/>
                        <a:t>功能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84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寵物名稱</a:t>
                      </a:r>
                      <a:endParaRPr lang="zh-TW" altLang="en-US" sz="1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8124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AAAAAA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</a:tr>
              <a:tr h="381241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</a:tr>
              <a:tr h="3812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</a:tr>
              <a:tr h="381241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7" name="圓角矩形 36"/>
          <p:cNvSpPr/>
          <p:nvPr/>
        </p:nvSpPr>
        <p:spPr>
          <a:xfrm>
            <a:off x="2419902" y="1715607"/>
            <a:ext cx="1700220" cy="264479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bg1"/>
                </a:solidFill>
              </a:rPr>
              <a:t>新增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2419902" y="2160929"/>
            <a:ext cx="783946" cy="264479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修改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40" name="圓角矩形 39"/>
          <p:cNvSpPr/>
          <p:nvPr/>
        </p:nvSpPr>
        <p:spPr>
          <a:xfrm>
            <a:off x="3375988" y="2160928"/>
            <a:ext cx="744134" cy="264479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刪除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833163" y="1209968"/>
            <a:ext cx="16321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TW" altLang="en-US" dirty="0" smtClean="0"/>
              <a:t>選擇寵物名稱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42" name="圓角矩形 41"/>
          <p:cNvSpPr/>
          <p:nvPr/>
        </p:nvSpPr>
        <p:spPr>
          <a:xfrm>
            <a:off x="6469493" y="1238508"/>
            <a:ext cx="2062947" cy="31225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等腰三角形 42"/>
          <p:cNvSpPr/>
          <p:nvPr/>
        </p:nvSpPr>
        <p:spPr>
          <a:xfrm rot="10800000">
            <a:off x="8244408" y="1340625"/>
            <a:ext cx="144016" cy="1080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5" name="直線接點 44"/>
          <p:cNvCxnSpPr/>
          <p:nvPr/>
        </p:nvCxnSpPr>
        <p:spPr>
          <a:xfrm>
            <a:off x="4761818" y="1642016"/>
            <a:ext cx="40547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01530"/>
              </p:ext>
            </p:extLst>
          </p:nvPr>
        </p:nvGraphicFramePr>
        <p:xfrm>
          <a:off x="4761816" y="1738938"/>
          <a:ext cx="4126114" cy="22661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3057"/>
                <a:gridCol w="2063057"/>
              </a:tblGrid>
              <a:tr h="2351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/>
                        <a:t>寵物類型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/>
                        <a:t>功能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84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寵物名稱</a:t>
                      </a:r>
                      <a:endParaRPr lang="zh-TW" altLang="en-US" sz="1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8124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BBBBB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</a:tr>
              <a:tr h="381241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</a:tr>
              <a:tr h="3812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</a:tr>
              <a:tr h="381241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8" name="圓角矩形 47"/>
          <p:cNvSpPr/>
          <p:nvPr/>
        </p:nvSpPr>
        <p:spPr>
          <a:xfrm>
            <a:off x="6895912" y="2133629"/>
            <a:ext cx="1700220" cy="264479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bg1"/>
                </a:solidFill>
              </a:rPr>
              <a:t>新增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  <p:sp>
        <p:nvSpPr>
          <p:cNvPr id="49" name="圓角矩形 48"/>
          <p:cNvSpPr/>
          <p:nvPr/>
        </p:nvSpPr>
        <p:spPr>
          <a:xfrm>
            <a:off x="6911112" y="2534675"/>
            <a:ext cx="783946" cy="264479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修改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50" name="圓角矩形 49"/>
          <p:cNvSpPr/>
          <p:nvPr/>
        </p:nvSpPr>
        <p:spPr>
          <a:xfrm>
            <a:off x="7867198" y="2544954"/>
            <a:ext cx="744134" cy="264479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刪除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7867198" y="788500"/>
            <a:ext cx="1019362" cy="317904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1"/>
                </a:solidFill>
              </a:rPr>
              <a:t>Excel</a:t>
            </a:r>
            <a:r>
              <a:rPr lang="zh-TW" altLang="en-US" sz="1000" dirty="0">
                <a:solidFill>
                  <a:schemeClr val="tx1"/>
                </a:solidFill>
              </a:rPr>
              <a:t>匯入</a:t>
            </a:r>
            <a:endParaRPr lang="zh-TW" altLang="en-US" sz="1000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寵物種類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3275856" y="806840"/>
            <a:ext cx="1019362" cy="317904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1"/>
                </a:solidFill>
              </a:rPr>
              <a:t>Excel</a:t>
            </a:r>
            <a:r>
              <a:rPr lang="zh-TW" altLang="en-US" sz="1000" dirty="0" smtClean="0">
                <a:solidFill>
                  <a:schemeClr val="tx1"/>
                </a:solidFill>
              </a:rPr>
              <a:t> 匯入</a:t>
            </a:r>
          </a:p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寵物名稱</a:t>
            </a:r>
          </a:p>
        </p:txBody>
      </p:sp>
    </p:spTree>
    <p:extLst>
      <p:ext uri="{BB962C8B-B14F-4D97-AF65-F5344CB8AC3E}">
        <p14:creationId xmlns:p14="http://schemas.microsoft.com/office/powerpoint/2010/main" val="172681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網站之客戶聲音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5236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網站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客戶聲音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664453" y="2447310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客戶聲音</a:t>
            </a:r>
            <a:r>
              <a:rPr lang="en-US" altLang="zh-TW" sz="1100" dirty="0" smtClean="0"/>
              <a:t>1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21" name="圓角矩形 20"/>
          <p:cNvSpPr/>
          <p:nvPr/>
        </p:nvSpPr>
        <p:spPr>
          <a:xfrm>
            <a:off x="1600557" y="2430028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51520" y="764704"/>
            <a:ext cx="2664296" cy="15634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文字方塊 55"/>
          <p:cNvSpPr txBox="1"/>
          <p:nvPr/>
        </p:nvSpPr>
        <p:spPr>
          <a:xfrm>
            <a:off x="3616781" y="2447310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客戶聲音</a:t>
            </a:r>
            <a:r>
              <a:rPr lang="en-US" altLang="zh-TW" sz="1100" dirty="0"/>
              <a:t>2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57" name="圓角矩形 56"/>
          <p:cNvSpPr/>
          <p:nvPr/>
        </p:nvSpPr>
        <p:spPr>
          <a:xfrm>
            <a:off x="4552885" y="2430028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203848" y="764704"/>
            <a:ext cx="2664296" cy="15634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文字方塊 58"/>
          <p:cNvSpPr txBox="1"/>
          <p:nvPr/>
        </p:nvSpPr>
        <p:spPr>
          <a:xfrm>
            <a:off x="6636568" y="2447310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客戶聲音</a:t>
            </a:r>
            <a:r>
              <a:rPr lang="en-US" altLang="zh-TW" sz="1100" dirty="0" smtClean="0"/>
              <a:t>3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60" name="圓角矩形 59"/>
          <p:cNvSpPr/>
          <p:nvPr/>
        </p:nvSpPr>
        <p:spPr>
          <a:xfrm>
            <a:off x="7572672" y="2430028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223635" y="764704"/>
            <a:ext cx="2664296" cy="15634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文字方塊 61"/>
          <p:cNvSpPr txBox="1"/>
          <p:nvPr/>
        </p:nvSpPr>
        <p:spPr>
          <a:xfrm>
            <a:off x="664453" y="4463534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客戶聲音</a:t>
            </a:r>
            <a:r>
              <a:rPr lang="en-US" altLang="zh-TW" sz="1100" dirty="0" smtClean="0"/>
              <a:t>4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63" name="圓角矩形 62"/>
          <p:cNvSpPr/>
          <p:nvPr/>
        </p:nvSpPr>
        <p:spPr>
          <a:xfrm>
            <a:off x="1600557" y="4446252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51520" y="2780928"/>
            <a:ext cx="2664296" cy="15634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文字方塊 64"/>
          <p:cNvSpPr txBox="1"/>
          <p:nvPr/>
        </p:nvSpPr>
        <p:spPr>
          <a:xfrm>
            <a:off x="3616781" y="4463534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客戶聲音</a:t>
            </a:r>
            <a:r>
              <a:rPr lang="en-US" altLang="zh-TW" sz="1100" dirty="0" smtClean="0"/>
              <a:t>5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66" name="圓角矩形 65"/>
          <p:cNvSpPr/>
          <p:nvPr/>
        </p:nvSpPr>
        <p:spPr>
          <a:xfrm>
            <a:off x="4552885" y="4446252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203848" y="2780928"/>
            <a:ext cx="2664296" cy="15634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文字方塊 67"/>
          <p:cNvSpPr txBox="1"/>
          <p:nvPr/>
        </p:nvSpPr>
        <p:spPr>
          <a:xfrm>
            <a:off x="6636568" y="4463534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客戶聲音</a:t>
            </a:r>
            <a:r>
              <a:rPr lang="en-US" altLang="zh-TW" sz="1100" dirty="0" smtClean="0"/>
              <a:t>6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69" name="圓角矩形 68"/>
          <p:cNvSpPr/>
          <p:nvPr/>
        </p:nvSpPr>
        <p:spPr>
          <a:xfrm>
            <a:off x="7572672" y="4446252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223635" y="2780928"/>
            <a:ext cx="2664296" cy="15634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文字方塊 70"/>
          <p:cNvSpPr txBox="1"/>
          <p:nvPr/>
        </p:nvSpPr>
        <p:spPr>
          <a:xfrm>
            <a:off x="664453" y="6479758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客戶聲音</a:t>
            </a:r>
            <a:r>
              <a:rPr lang="en-US" altLang="zh-TW" sz="1100" dirty="0" smtClean="0"/>
              <a:t>7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72" name="圓角矩形 71"/>
          <p:cNvSpPr/>
          <p:nvPr/>
        </p:nvSpPr>
        <p:spPr>
          <a:xfrm>
            <a:off x="1600557" y="6462476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251520" y="4797152"/>
            <a:ext cx="2664296" cy="15634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文字方塊 73"/>
          <p:cNvSpPr txBox="1"/>
          <p:nvPr/>
        </p:nvSpPr>
        <p:spPr>
          <a:xfrm>
            <a:off x="3616781" y="6479758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客戶聲音</a:t>
            </a:r>
            <a:r>
              <a:rPr lang="en-US" altLang="zh-TW" sz="1100" dirty="0"/>
              <a:t>8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75" name="圓角矩形 74"/>
          <p:cNvSpPr/>
          <p:nvPr/>
        </p:nvSpPr>
        <p:spPr>
          <a:xfrm>
            <a:off x="4552885" y="6462476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203848" y="4797152"/>
            <a:ext cx="2664296" cy="15634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文字方塊 76"/>
          <p:cNvSpPr txBox="1"/>
          <p:nvPr/>
        </p:nvSpPr>
        <p:spPr>
          <a:xfrm>
            <a:off x="6636568" y="6479758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客戶聲音</a:t>
            </a:r>
            <a:r>
              <a:rPr lang="en-US" altLang="zh-TW" sz="1100" dirty="0" smtClean="0"/>
              <a:t>9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78" name="圓角矩形 77"/>
          <p:cNvSpPr/>
          <p:nvPr/>
        </p:nvSpPr>
        <p:spPr>
          <a:xfrm>
            <a:off x="7572672" y="6462476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223635" y="4797152"/>
            <a:ext cx="2664296" cy="15634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567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網站之輪播</a:t>
            </a:r>
            <a:r>
              <a:rPr lang="en-US" altLang="zh-TW" sz="2800" dirty="0" smtClean="0"/>
              <a:t>(</a:t>
            </a:r>
            <a:r>
              <a:rPr lang="zh-TW" altLang="en-US" sz="2800" dirty="0" smtClean="0"/>
              <a:t>幻燈片</a:t>
            </a:r>
            <a:r>
              <a:rPr lang="en-US" altLang="zh-TW" sz="2800" dirty="0" smtClean="0"/>
              <a:t>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1648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網站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輪播</a:t>
            </a:r>
            <a:r>
              <a:rPr lang="en-US" altLang="zh-TW" sz="900" dirty="0" smtClean="0">
                <a:solidFill>
                  <a:schemeClr val="tx1"/>
                </a:solidFill>
              </a:rPr>
              <a:t>(</a:t>
            </a:r>
            <a:r>
              <a:rPr lang="zh-TW" altLang="en-US" sz="900" dirty="0" smtClean="0">
                <a:solidFill>
                  <a:schemeClr val="tx1"/>
                </a:solidFill>
              </a:rPr>
              <a:t>幻燈片</a:t>
            </a:r>
            <a:r>
              <a:rPr lang="en-US" altLang="zh-TW" sz="900" dirty="0" smtClean="0">
                <a:solidFill>
                  <a:schemeClr val="tx1"/>
                </a:solidFill>
              </a:rPr>
              <a:t>)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475656" y="3256680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輪播</a:t>
            </a:r>
            <a:r>
              <a:rPr lang="en-US" altLang="zh-TW" sz="1100" dirty="0" smtClean="0"/>
              <a:t>1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11" name="圓角矩形 10"/>
          <p:cNvSpPr/>
          <p:nvPr/>
        </p:nvSpPr>
        <p:spPr>
          <a:xfrm>
            <a:off x="2123728" y="3239398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382176" y="3259704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輪播</a:t>
            </a:r>
            <a:r>
              <a:rPr lang="en-US" altLang="zh-TW" sz="1100" dirty="0" smtClean="0"/>
              <a:t>2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13" name="圓角矩形 12"/>
          <p:cNvSpPr/>
          <p:nvPr/>
        </p:nvSpPr>
        <p:spPr>
          <a:xfrm>
            <a:off x="7030248" y="3242422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475656" y="6047710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輪播</a:t>
            </a:r>
            <a:r>
              <a:rPr lang="en-US" altLang="zh-TW" sz="1100" dirty="0" smtClean="0"/>
              <a:t>3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16" name="圓角矩形 15"/>
          <p:cNvSpPr/>
          <p:nvPr/>
        </p:nvSpPr>
        <p:spPr>
          <a:xfrm>
            <a:off x="2123728" y="6030428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382176" y="6047710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輪播</a:t>
            </a:r>
            <a:r>
              <a:rPr lang="en-US" altLang="zh-TW" sz="1100" dirty="0" smtClean="0"/>
              <a:t>4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18" name="圓角矩形 17"/>
          <p:cNvSpPr/>
          <p:nvPr/>
        </p:nvSpPr>
        <p:spPr>
          <a:xfrm>
            <a:off x="7030248" y="6045364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584" y="1196752"/>
            <a:ext cx="3312368" cy="18722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5281372" y="1196752"/>
            <a:ext cx="3312368" cy="18722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827584" y="3861048"/>
            <a:ext cx="3312368" cy="18722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5281372" y="3861048"/>
            <a:ext cx="3312368" cy="18722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567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網站之文章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151648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1191</TotalTime>
  <Words>2009</Words>
  <Application>Microsoft Macintosh PowerPoint</Application>
  <PresentationFormat>如螢幕大小 (4:3)</PresentationFormat>
  <Paragraphs>1210</Paragraphs>
  <Slides>41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41</vt:i4>
      </vt:variant>
    </vt:vector>
  </HeadingPairs>
  <TitlesOfParts>
    <vt:vector size="46" baseType="lpstr">
      <vt:lpstr>Calibri</vt:lpstr>
      <vt:lpstr>新細明體</vt:lpstr>
      <vt:lpstr>標楷體</vt:lpstr>
      <vt:lpstr>Arial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Nian</dc:creator>
  <cp:lastModifiedBy>Microsoft Office 使用者</cp:lastModifiedBy>
  <cp:revision>102</cp:revision>
  <dcterms:created xsi:type="dcterms:W3CDTF">2018-02-27T04:43:59Z</dcterms:created>
  <dcterms:modified xsi:type="dcterms:W3CDTF">2018-02-28T17:46:43Z</dcterms:modified>
</cp:coreProperties>
</file>