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945600" cy="3291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62"/>
  </p:normalViewPr>
  <p:slideViewPr>
    <p:cSldViewPr snapToGrid="0">
      <p:cViewPr>
        <p:scale>
          <a:sx n="67" d="100"/>
          <a:sy n="67" d="100"/>
        </p:scale>
        <p:origin x="24" y="-7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descr="NRCan poster template_portrait_eng.jpg"/>
          <p:cNvPicPr/>
          <p:nvPr/>
        </p:nvPicPr>
        <p:blipFill>
          <a:blip r:embed="rId3"/>
          <a:stretch/>
        </p:blipFill>
        <p:spPr>
          <a:xfrm>
            <a:off x="0" y="0"/>
            <a:ext cx="21945240" cy="32918040"/>
          </a:xfrm>
          <a:prstGeom prst="rect">
            <a:avLst/>
          </a:prstGeom>
          <a:noFill/>
          <a:ln w="0">
            <a:noFill/>
          </a:ln>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laceHolder 1"/>
          <p:cNvSpPr>
            <a:spLocks noGrp="1"/>
          </p:cNvSpPr>
          <p:nvPr>
            <p:ph type="title"/>
          </p:nvPr>
        </p:nvSpPr>
        <p:spPr>
          <a:xfrm>
            <a:off x="616680" y="1413720"/>
            <a:ext cx="20886480" cy="2359080"/>
          </a:xfrm>
          <a:prstGeom prst="rect">
            <a:avLst/>
          </a:prstGeom>
          <a:solidFill>
            <a:schemeClr val="accent6">
              <a:lumMod val="20000"/>
              <a:lumOff val="80000"/>
            </a:schemeClr>
          </a:solidFill>
          <a:ln w="0">
            <a:noFill/>
          </a:ln>
        </p:spPr>
        <p:txBody>
          <a:bodyPr lIns="313560" tIns="156600" rIns="313560" bIns="156600" anchor="ctr">
            <a:normAutofit/>
          </a:bodyPr>
          <a:lstStyle/>
          <a:p>
            <a:pPr indent="0" algn="ctr" defTabSz="1567440">
              <a:lnSpc>
                <a:spcPct val="100000"/>
              </a:lnSpc>
              <a:buNone/>
            </a:pPr>
            <a:r>
              <a:rPr lang="en-CA" sz="6700" b="1" u="none" strike="noStrike">
                <a:solidFill>
                  <a:schemeClr val="dk1"/>
                </a:solidFill>
                <a:effectLst/>
                <a:uFillTx/>
                <a:latin typeface="Calibri"/>
              </a:rPr>
              <a:t>ForestAI: An AI-Powered Platform for Enhanced Forest Resource Assessment and Health Monitoring</a:t>
            </a:r>
            <a:endParaRPr lang="en-US" sz="6700" b="0" u="none" strike="noStrike">
              <a:solidFill>
                <a:schemeClr val="dk1"/>
              </a:solidFill>
              <a:effectLst/>
              <a:uFillTx/>
              <a:latin typeface="Calibri"/>
            </a:endParaRPr>
          </a:p>
        </p:txBody>
      </p:sp>
      <p:sp>
        <p:nvSpPr>
          <p:cNvPr id="2" name="TextBox 3"/>
          <p:cNvSpPr/>
          <p:nvPr/>
        </p:nvSpPr>
        <p:spPr>
          <a:xfrm>
            <a:off x="613800" y="3772800"/>
            <a:ext cx="20886480" cy="3138840"/>
          </a:xfrm>
          <a:prstGeom prst="rect">
            <a:avLst/>
          </a:prstGeom>
          <a:solidFill>
            <a:schemeClr val="tx2">
              <a:lumMod val="5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CA" sz="3600" b="1" u="none" strike="noStrike">
                <a:solidFill>
                  <a:schemeClr val="lt1"/>
                </a:solidFill>
                <a:effectLst/>
                <a:uFillTx/>
                <a:latin typeface="Calibri"/>
              </a:rPr>
              <a:t>Ping Yang</a:t>
            </a:r>
            <a:r>
              <a:rPr lang="en-CA" sz="3600" b="1" u="none" strike="noStrike" baseline="30000">
                <a:solidFill>
                  <a:schemeClr val="lt1"/>
                </a:solidFill>
                <a:effectLst/>
                <a:uFillTx/>
                <a:latin typeface="Calibri"/>
                <a:ea typeface="AppleSystemUIFont"/>
              </a:rPr>
              <a:t>1</a:t>
            </a:r>
            <a:r>
              <a:rPr lang="en-CA" sz="4000" b="1" u="none" strike="noStrike">
                <a:solidFill>
                  <a:schemeClr val="lt1"/>
                </a:solidFill>
                <a:effectLst/>
                <a:uFillTx/>
                <a:latin typeface="Calibri"/>
                <a:ea typeface="AppleSystemUIFont"/>
              </a:rPr>
              <a:t>, </a:t>
            </a:r>
            <a:r>
              <a:rPr lang="en-CA" sz="3600" b="1" u="none" strike="noStrike">
                <a:solidFill>
                  <a:schemeClr val="lt1"/>
                </a:solidFill>
                <a:effectLst/>
                <a:uFillTx/>
                <a:latin typeface="Calibri"/>
                <a:ea typeface="PingFang SC"/>
              </a:rPr>
              <a:t>Chen Ding </a:t>
            </a:r>
            <a:r>
              <a:rPr lang="en-CA" sz="3600" b="1" u="none" strike="noStrike" baseline="30000">
                <a:solidFill>
                  <a:schemeClr val="lt1"/>
                </a:solidFill>
                <a:effectLst/>
                <a:uFillTx/>
                <a:latin typeface="Calibri"/>
                <a:ea typeface="PingFang SC"/>
              </a:rPr>
              <a:t>2,5</a:t>
            </a:r>
            <a:r>
              <a:rPr lang="en-CA" sz="3600" b="1" u="none" strike="noStrike">
                <a:solidFill>
                  <a:schemeClr val="lt1"/>
                </a:solidFill>
                <a:effectLst/>
                <a:uFillTx/>
                <a:latin typeface="Calibri"/>
                <a:ea typeface="PingFang SC"/>
              </a:rPr>
              <a:t>*, Yan LI </a:t>
            </a:r>
            <a:r>
              <a:rPr lang="en-CA" sz="3600" b="1" u="none" strike="noStrike" baseline="30000">
                <a:solidFill>
                  <a:schemeClr val="lt1"/>
                </a:solidFill>
                <a:effectLst/>
                <a:uFillTx/>
                <a:latin typeface="Calibri"/>
                <a:ea typeface="PingFang SC"/>
              </a:rPr>
              <a:t>3</a:t>
            </a:r>
            <a:r>
              <a:rPr lang="en-CA" sz="3600" b="1" u="none" strike="noStrike">
                <a:solidFill>
                  <a:schemeClr val="lt1"/>
                </a:solidFill>
                <a:effectLst/>
                <a:uFillTx/>
                <a:latin typeface="Calibri"/>
                <a:ea typeface="PingFang SC"/>
              </a:rPr>
              <a:t>, Hao Chen </a:t>
            </a:r>
            <a:r>
              <a:rPr lang="en-CA" sz="3600" b="1" u="none" strike="noStrike" baseline="30000">
                <a:solidFill>
                  <a:schemeClr val="lt1"/>
                </a:solidFill>
                <a:effectLst/>
                <a:uFillTx/>
                <a:latin typeface="Calibri"/>
                <a:ea typeface="PingFang SC"/>
              </a:rPr>
              <a:t>2</a:t>
            </a:r>
            <a:r>
              <a:rPr lang="en-CA" sz="3600" b="1" u="none" strike="noStrike">
                <a:solidFill>
                  <a:schemeClr val="lt1"/>
                </a:solidFill>
                <a:effectLst/>
                <a:uFillTx/>
                <a:latin typeface="Calibri"/>
                <a:ea typeface="PingFang SC"/>
              </a:rPr>
              <a:t>, Lana Narine</a:t>
            </a:r>
            <a:r>
              <a:rPr lang="en-CA" sz="3600" b="1" u="none" strike="noStrike" baseline="30000">
                <a:solidFill>
                  <a:schemeClr val="lt1"/>
                </a:solidFill>
                <a:effectLst/>
                <a:uFillTx/>
                <a:latin typeface="Calibri"/>
                <a:ea typeface="PingFang SC"/>
              </a:rPr>
              <a:t>2</a:t>
            </a:r>
            <a:r>
              <a:rPr lang="en-CA" sz="3600" b="1" u="none" strike="noStrike">
                <a:solidFill>
                  <a:schemeClr val="lt1"/>
                </a:solidFill>
                <a:effectLst/>
                <a:uFillTx/>
                <a:latin typeface="Calibri"/>
                <a:ea typeface="PingFang SC"/>
              </a:rPr>
              <a:t>, Richard Cristan</a:t>
            </a:r>
            <a:r>
              <a:rPr lang="en-CA" sz="3600" b="1" u="none" strike="noStrike" baseline="30000">
                <a:solidFill>
                  <a:schemeClr val="lt1"/>
                </a:solidFill>
                <a:effectLst/>
                <a:uFillTx/>
                <a:latin typeface="Calibri"/>
                <a:ea typeface="PingFang SC"/>
              </a:rPr>
              <a:t>2</a:t>
            </a:r>
            <a:r>
              <a:rPr lang="en-CA" sz="3600" b="1" u="none" strike="noStrike">
                <a:solidFill>
                  <a:schemeClr val="lt1"/>
                </a:solidFill>
                <a:effectLst/>
                <a:uFillTx/>
                <a:latin typeface="Calibri"/>
                <a:ea typeface="PingFang SC"/>
              </a:rPr>
              <a:t>, Yuede JI </a:t>
            </a:r>
            <a:r>
              <a:rPr lang="en-CA" sz="3600" b="1" u="none" strike="noStrike" baseline="30000">
                <a:solidFill>
                  <a:schemeClr val="lt1"/>
                </a:solidFill>
                <a:effectLst/>
                <a:uFillTx/>
                <a:latin typeface="Calibri"/>
                <a:ea typeface="PingFang SC"/>
              </a:rPr>
              <a:t>4*</a:t>
            </a:r>
            <a:br>
              <a:rPr sz="4000"/>
            </a:br>
            <a:r>
              <a:rPr lang="en-CA" sz="3200" b="0" u="none" strike="noStrike" baseline="30000">
                <a:solidFill>
                  <a:schemeClr val="lt1"/>
                </a:solidFill>
                <a:effectLst/>
                <a:uFillTx/>
                <a:latin typeface="Calibri"/>
                <a:ea typeface="PingFang SC"/>
              </a:rPr>
              <a:t>1</a:t>
            </a:r>
            <a:r>
              <a:rPr lang="en-CA" sz="3200" b="0" u="none" strike="noStrike">
                <a:solidFill>
                  <a:schemeClr val="lt1"/>
                </a:solidFill>
                <a:effectLst/>
                <a:uFillTx/>
                <a:latin typeface="Calibri"/>
                <a:ea typeface="PingFang SC"/>
              </a:rPr>
              <a:t>Dynamic Pacific LLC., Round Rock, TX;</a:t>
            </a:r>
            <a:endParaRPr lang="en-US" sz="3200" b="0" u="none" strike="noStrike">
              <a:solidFill>
                <a:srgbClr val="FFFFFF"/>
              </a:solidFill>
              <a:effectLst/>
              <a:uFillTx/>
              <a:latin typeface="Arial"/>
            </a:endParaRPr>
          </a:p>
          <a:p>
            <a:pPr>
              <a:lnSpc>
                <a:spcPct val="100000"/>
              </a:lnSpc>
            </a:pPr>
            <a:r>
              <a:rPr lang="en-CA" sz="3200" b="0" u="none" strike="noStrike" baseline="30000">
                <a:solidFill>
                  <a:schemeClr val="lt1"/>
                </a:solidFill>
                <a:effectLst/>
                <a:uFillTx/>
                <a:latin typeface="Calibri"/>
                <a:ea typeface="PingFang SC"/>
              </a:rPr>
              <a:t>2</a:t>
            </a:r>
            <a:r>
              <a:rPr lang="en-CA" sz="3200" b="0" u="none" strike="noStrike">
                <a:solidFill>
                  <a:schemeClr val="lt1"/>
                </a:solidFill>
                <a:effectLst/>
                <a:uFillTx/>
                <a:latin typeface="Calibri"/>
                <a:ea typeface="AppleSystemUIFont"/>
              </a:rPr>
              <a:t>College of Forestry, Department of Wildlife and the Environment, Auburn University, AL;</a:t>
            </a:r>
            <a:endParaRPr lang="en-US" sz="3200" b="0" u="none" strike="noStrike">
              <a:solidFill>
                <a:srgbClr val="FFFFFF"/>
              </a:solidFill>
              <a:effectLst/>
              <a:uFillTx/>
              <a:latin typeface="Arial"/>
            </a:endParaRPr>
          </a:p>
          <a:p>
            <a:pPr>
              <a:lnSpc>
                <a:spcPct val="100000"/>
              </a:lnSpc>
            </a:pPr>
            <a:r>
              <a:rPr lang="en-CA" sz="3200" b="0" u="none" strike="noStrike" baseline="30000">
                <a:solidFill>
                  <a:schemeClr val="lt1"/>
                </a:solidFill>
                <a:effectLst/>
                <a:uFillTx/>
                <a:latin typeface="Calibri"/>
                <a:ea typeface="PingFang SC"/>
              </a:rPr>
              <a:t>3</a:t>
            </a:r>
            <a:r>
              <a:rPr lang="en-CA" sz="3200" b="0" u="none" strike="noStrike">
                <a:solidFill>
                  <a:schemeClr val="lt1"/>
                </a:solidFill>
                <a:effectLst/>
                <a:uFillTx/>
                <a:latin typeface="Calibri"/>
                <a:ea typeface="AppleSystemUIFont"/>
              </a:rPr>
              <a:t>Department of Mechanical Aerospace and Biomedical Engineering, University of Tennessee, Konxville, TN;</a:t>
            </a:r>
            <a:endParaRPr lang="en-US" sz="3200" b="0" u="none" strike="noStrike">
              <a:solidFill>
                <a:srgbClr val="FFFFFF"/>
              </a:solidFill>
              <a:effectLst/>
              <a:uFillTx/>
              <a:latin typeface="Arial"/>
            </a:endParaRPr>
          </a:p>
          <a:p>
            <a:pPr>
              <a:lnSpc>
                <a:spcPct val="100000"/>
              </a:lnSpc>
            </a:pPr>
            <a:r>
              <a:rPr lang="en-CA" sz="3200" b="0" u="none" strike="noStrike" baseline="30000">
                <a:solidFill>
                  <a:schemeClr val="lt1"/>
                </a:solidFill>
                <a:effectLst/>
                <a:uFillTx/>
                <a:latin typeface="Calibri"/>
                <a:ea typeface="PingFang SC"/>
              </a:rPr>
              <a:t>4</a:t>
            </a:r>
            <a:r>
              <a:rPr lang="en-CA" sz="3200" b="0" u="none" strike="noStrike">
                <a:solidFill>
                  <a:schemeClr val="lt1"/>
                </a:solidFill>
                <a:effectLst/>
                <a:uFillTx/>
                <a:latin typeface="Calibri"/>
                <a:ea typeface="AppleSystemUIFont"/>
              </a:rPr>
              <a:t>Department of Computer Science and Engineering, the University of Texas at Arlington, TX</a:t>
            </a:r>
            <a:endParaRPr lang="en-US" sz="3200" b="0" u="none" strike="noStrike">
              <a:solidFill>
                <a:srgbClr val="FFFFFF"/>
              </a:solidFill>
              <a:effectLst/>
              <a:uFillTx/>
              <a:latin typeface="Arial"/>
            </a:endParaRPr>
          </a:p>
          <a:p>
            <a:r>
              <a:rPr lang="en-CA" sz="3200" b="0" u="none" strike="noStrike" baseline="30000">
                <a:solidFill>
                  <a:schemeClr val="lt1"/>
                </a:solidFill>
                <a:effectLst/>
                <a:uFillTx/>
                <a:latin typeface="Calibri"/>
                <a:ea typeface="PingFang SC"/>
              </a:rPr>
              <a:t>5</a:t>
            </a:r>
            <a:r>
              <a:rPr lang="en-CA" sz="3200" b="0" u="none" strike="noStrike">
                <a:solidFill>
                  <a:schemeClr val="lt1"/>
                </a:solidFill>
                <a:effectLst/>
                <a:uFillTx/>
                <a:latin typeface="Calibri"/>
                <a:ea typeface="AppleSystemUIFont"/>
              </a:rPr>
              <a:t>The Department of Statistics, Texas A&amp;M University, College Station, TX</a:t>
            </a:r>
            <a:endParaRPr lang="en-US" sz="3200" b="0" u="none" strike="noStrike">
              <a:solidFill>
                <a:srgbClr val="FFFFFF"/>
              </a:solidFill>
              <a:effectLst/>
              <a:uFillTx/>
              <a:latin typeface="Arial"/>
            </a:endParaRPr>
          </a:p>
        </p:txBody>
      </p:sp>
      <p:sp>
        <p:nvSpPr>
          <p:cNvPr id="3" name="TextBox 4"/>
          <p:cNvSpPr/>
          <p:nvPr/>
        </p:nvSpPr>
        <p:spPr>
          <a:xfrm rot="21588000">
            <a:off x="629640" y="7044840"/>
            <a:ext cx="20863080" cy="234684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3600" b="1" i="1" u="none" strike="noStrike">
                <a:solidFill>
                  <a:srgbClr val="0000CC"/>
                </a:solidFill>
                <a:effectLst/>
                <a:uFillTx/>
                <a:latin typeface="Calibri"/>
              </a:rPr>
              <a:t>Abstract</a:t>
            </a:r>
            <a:endParaRPr lang="en-US" sz="3600" b="0" u="none" strike="noStrike">
              <a:solidFill>
                <a:srgbClr val="000000"/>
              </a:solidFill>
              <a:effectLst/>
              <a:uFillTx/>
              <a:latin typeface="Arial"/>
            </a:endParaRPr>
          </a:p>
          <a:p>
            <a:r>
              <a:rPr lang="en-CA" sz="2800" b="0" u="none" strike="noStrike">
                <a:solidFill>
                  <a:schemeClr val="dk1"/>
                </a:solidFill>
                <a:effectLst/>
                <a:uFillTx/>
                <a:latin typeface="Calibri"/>
              </a:rPr>
              <a:t>In</a:t>
            </a:r>
            <a:r>
              <a:rPr lang="en-CA" sz="1300" b="0" u="none" strike="noStrike">
                <a:solidFill>
                  <a:srgbClr val="1A1A1A"/>
                </a:solidFill>
                <a:effectLst/>
                <a:uFillTx/>
                <a:latin typeface="ArialMT"/>
                <a:ea typeface="ArialMT"/>
              </a:rPr>
              <a:t> </a:t>
            </a:r>
            <a:r>
              <a:rPr lang="en-CA" sz="2800" b="0" u="none" strike="noStrike">
                <a:solidFill>
                  <a:schemeClr val="dk1"/>
                </a:solidFill>
                <a:effectLst/>
                <a:uFillTx/>
                <a:latin typeface="Calibri"/>
              </a:rPr>
              <a:t>the southeastern United States, known as the wood basket of the nation, 70% of U.S. reforestation occurs, producing over 25% of the world's pulpwood and 18% of its saw timber, so advanced forest monitoring tools are increasingly critical in this region. To address this need, we developed ForestAI, a web-based platform leveraging artificial intelligence to enhance automated assessment,  monitoring and projection of forest resources and health conditions.  </a:t>
            </a:r>
            <a:endParaRPr lang="en-US" sz="2800" b="0" u="none" strike="noStrike">
              <a:solidFill>
                <a:srgbClr val="000000"/>
              </a:solidFill>
              <a:effectLst/>
              <a:uFillTx/>
              <a:latin typeface="Arial"/>
            </a:endParaRPr>
          </a:p>
        </p:txBody>
      </p:sp>
      <p:sp>
        <p:nvSpPr>
          <p:cNvPr id="4" name="TextBox 6"/>
          <p:cNvSpPr/>
          <p:nvPr/>
        </p:nvSpPr>
        <p:spPr>
          <a:xfrm rot="21591600">
            <a:off x="620280" y="9501480"/>
            <a:ext cx="10130400" cy="533484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3600" b="0" u="none" strike="noStrike">
                <a:solidFill>
                  <a:srgbClr val="0000CC"/>
                </a:solidFill>
                <a:effectLst/>
                <a:uFillTx/>
                <a:latin typeface="Calibri"/>
              </a:rPr>
              <a:t>ForestAI Platform </a:t>
            </a:r>
            <a:endParaRPr lang="en-US" sz="3600" b="0" u="none" strike="noStrike">
              <a:solidFill>
                <a:srgbClr val="000000"/>
              </a:solidFill>
              <a:effectLst/>
              <a:uFillTx/>
              <a:latin typeface="Arial"/>
            </a:endParaRPr>
          </a:p>
          <a:p>
            <a:r>
              <a:rPr lang="en-CA" sz="2800" b="0" u="none" strike="noStrike">
                <a:solidFill>
                  <a:schemeClr val="dk1"/>
                </a:solidFill>
                <a:effectLst/>
                <a:uFillTx/>
                <a:latin typeface="Calibri"/>
              </a:rPr>
              <a:t>ForestAI integrates data from multiple sources, including drone imagery and ground references from the USDA Forest Service's Forest Inventory and Analysis (FIA) and Forest Health Monitoring (FHM) programs, complementing these approaches with AI-driven capabilities for resources assessment and land management. The platform offers an accessible interface for processing and analyzing data through automated species classification, canopy/tree counting, health assessment, etc. Its real-time data processing, computer vision, tree-level visualization and reporting tools support stakeholders ranging from individual landowners to broad scale operators. </a:t>
            </a:r>
            <a:endParaRPr lang="en-US" sz="2800" b="0" u="none" strike="noStrike">
              <a:solidFill>
                <a:srgbClr val="000000"/>
              </a:solidFill>
              <a:effectLst/>
              <a:uFillTx/>
              <a:latin typeface="Arial"/>
            </a:endParaRPr>
          </a:p>
        </p:txBody>
      </p:sp>
      <p:sp>
        <p:nvSpPr>
          <p:cNvPr id="5" name="TextBox 13"/>
          <p:cNvSpPr/>
          <p:nvPr/>
        </p:nvSpPr>
        <p:spPr>
          <a:xfrm>
            <a:off x="1204200" y="30651840"/>
            <a:ext cx="5448600" cy="767987"/>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2200" b="1" i="1" u="none" strike="noStrike" dirty="0">
                <a:solidFill>
                  <a:schemeClr val="dk1"/>
                </a:solidFill>
                <a:effectLst/>
                <a:uFillTx/>
                <a:latin typeface="Calibri"/>
                <a:ea typeface="PingFang SC"/>
              </a:rPr>
              <a:t>Fig. 3.</a:t>
            </a:r>
            <a:r>
              <a:rPr lang="en-US" sz="2200" b="0" i="1" u="none" strike="noStrike" dirty="0">
                <a:solidFill>
                  <a:schemeClr val="dk1"/>
                </a:solidFill>
                <a:effectLst/>
                <a:uFillTx/>
                <a:latin typeface="Calibri"/>
                <a:ea typeface="PingFang SC"/>
              </a:rPr>
              <a:t> Oak Wilt Observation in S</a:t>
            </a:r>
            <a:r>
              <a:rPr lang="en-CA" sz="2200" b="0" i="1" u="none" strike="noStrike" dirty="0" err="1">
                <a:solidFill>
                  <a:schemeClr val="dk1"/>
                </a:solidFill>
                <a:effectLst/>
                <a:uFillTx/>
                <a:latin typeface="Calibri"/>
              </a:rPr>
              <a:t>outheastern</a:t>
            </a:r>
            <a:r>
              <a:rPr lang="en-CA" sz="2200" b="0" i="1" u="none" strike="noStrike" dirty="0">
                <a:solidFill>
                  <a:schemeClr val="dk1"/>
                </a:solidFill>
                <a:effectLst/>
                <a:uFillTx/>
                <a:latin typeface="Calibri"/>
              </a:rPr>
              <a:t> United States</a:t>
            </a:r>
            <a:r>
              <a:rPr lang="en-US" sz="2200" b="0" i="1" u="none" strike="noStrike" dirty="0">
                <a:solidFill>
                  <a:schemeClr val="dk1"/>
                </a:solidFill>
                <a:effectLst/>
                <a:uFillTx/>
                <a:latin typeface="Calibri"/>
              </a:rPr>
              <a:t> </a:t>
            </a:r>
            <a:endParaRPr lang="en-US" sz="2200" b="0" u="none" strike="noStrike" dirty="0">
              <a:solidFill>
                <a:srgbClr val="000000"/>
              </a:solidFill>
              <a:effectLst/>
              <a:uFillTx/>
              <a:latin typeface="Arial"/>
            </a:endParaRPr>
          </a:p>
        </p:txBody>
      </p:sp>
      <p:sp>
        <p:nvSpPr>
          <p:cNvPr id="6" name="TextBox 14"/>
          <p:cNvSpPr/>
          <p:nvPr/>
        </p:nvSpPr>
        <p:spPr>
          <a:xfrm>
            <a:off x="685800" y="15135840"/>
            <a:ext cx="20802600" cy="277380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3600" b="0" u="none" strike="noStrike" dirty="0">
                <a:solidFill>
                  <a:srgbClr val="0000CC"/>
                </a:solidFill>
                <a:effectLst/>
                <a:uFillTx/>
                <a:latin typeface="Calibri"/>
              </a:rPr>
              <a:t>Priorities and Goals</a:t>
            </a:r>
            <a:endParaRPr lang="en-US" sz="3600" b="0" u="none" strike="noStrike" dirty="0">
              <a:solidFill>
                <a:srgbClr val="000000"/>
              </a:solidFill>
              <a:effectLst/>
              <a:uFillTx/>
              <a:latin typeface="Arial"/>
            </a:endParaRPr>
          </a:p>
          <a:p>
            <a:pPr defTabSz="1567440">
              <a:lnSpc>
                <a:spcPct val="100000"/>
              </a:lnSpc>
            </a:pPr>
            <a:r>
              <a:rPr lang="en-CA" sz="2800" b="0" u="none" strike="noStrike" dirty="0">
                <a:solidFill>
                  <a:schemeClr val="dk1"/>
                </a:solidFill>
                <a:effectLst/>
                <a:uFillTx/>
                <a:latin typeface="Calibri"/>
              </a:rPr>
              <a:t>Current research priorities include validating the platform's effectiveness with existing data sources and real-world applications, particularly for  early detection of pests and diseases. Future development will focus on integrating emerging technologies, high-resolution satellite imagery and structural measurements and advanced drone observations, to improve scalability. This research contributes to modernizing forest monitoring, data analytics, and decision-making support in the southeastern U.S., to enhance forest productivity and resilience while maintaining high standards of accuracy in resource assessment.</a:t>
            </a:r>
            <a:endParaRPr lang="en-US" sz="2800" b="0" u="none" strike="noStrike" dirty="0">
              <a:solidFill>
                <a:srgbClr val="000000"/>
              </a:solidFill>
              <a:effectLst/>
              <a:uFillTx/>
              <a:latin typeface="Arial"/>
            </a:endParaRPr>
          </a:p>
        </p:txBody>
      </p:sp>
      <p:sp>
        <p:nvSpPr>
          <p:cNvPr id="7" name="TextBox 39"/>
          <p:cNvSpPr/>
          <p:nvPr/>
        </p:nvSpPr>
        <p:spPr>
          <a:xfrm>
            <a:off x="15951200" y="15207480"/>
            <a:ext cx="5314000" cy="521766"/>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440">
              <a:lnSpc>
                <a:spcPct val="100000"/>
              </a:lnSpc>
            </a:pPr>
            <a:r>
              <a:rPr lang="en-US" sz="2800" b="1" i="1" u="none" strike="noStrike" dirty="0">
                <a:solidFill>
                  <a:schemeClr val="dk1"/>
                </a:solidFill>
                <a:effectLst/>
                <a:uFillTx/>
                <a:latin typeface="Calibri"/>
              </a:rPr>
              <a:t>Fig. 1. </a:t>
            </a:r>
            <a:r>
              <a:rPr lang="en-US" sz="2800" b="0" i="1" u="none" strike="noStrike" dirty="0" err="1">
                <a:solidFill>
                  <a:schemeClr val="dk1"/>
                </a:solidFill>
                <a:effectLst/>
                <a:uFillTx/>
                <a:latin typeface="Calibri"/>
              </a:rPr>
              <a:t>ForestAI</a:t>
            </a:r>
            <a:r>
              <a:rPr lang="en-US" sz="2800" b="0" i="1" u="none" strike="noStrike" dirty="0">
                <a:solidFill>
                  <a:schemeClr val="dk1"/>
                </a:solidFill>
                <a:effectLst/>
                <a:uFillTx/>
                <a:latin typeface="Calibri"/>
              </a:rPr>
              <a:t> Platform Platform</a:t>
            </a:r>
            <a:r>
              <a:rPr lang="en-US" sz="2800" b="1" i="1" u="none" strike="noStrike" dirty="0">
                <a:solidFill>
                  <a:schemeClr val="dk1"/>
                </a:solidFill>
                <a:effectLst/>
                <a:uFillTx/>
                <a:latin typeface="Calibri"/>
              </a:rPr>
              <a:t> </a:t>
            </a:r>
            <a:endParaRPr lang="en-US" sz="2800" b="0" u="none" strike="noStrike" dirty="0">
              <a:solidFill>
                <a:srgbClr val="000000"/>
              </a:solidFill>
              <a:effectLst/>
              <a:uFillTx/>
              <a:latin typeface="Arial"/>
            </a:endParaRPr>
          </a:p>
        </p:txBody>
      </p:sp>
      <p:pic>
        <p:nvPicPr>
          <p:cNvPr id="8" name="Picture 7"/>
          <p:cNvPicPr/>
          <p:nvPr/>
        </p:nvPicPr>
        <p:blipFill>
          <a:blip r:embed="rId2"/>
          <a:stretch/>
        </p:blipFill>
        <p:spPr>
          <a:xfrm>
            <a:off x="10936800" y="9436900"/>
            <a:ext cx="10505880" cy="5815800"/>
          </a:xfrm>
          <a:prstGeom prst="rect">
            <a:avLst/>
          </a:prstGeom>
          <a:noFill/>
          <a:ln w="0">
            <a:noFill/>
          </a:ln>
        </p:spPr>
      </p:pic>
      <p:sp>
        <p:nvSpPr>
          <p:cNvPr id="9" name="TextBox 2"/>
          <p:cNvSpPr/>
          <p:nvPr/>
        </p:nvSpPr>
        <p:spPr>
          <a:xfrm>
            <a:off x="1371600" y="17909640"/>
            <a:ext cx="6858000" cy="51732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2800" b="1" i="1" u="none" strike="noStrike">
                <a:solidFill>
                  <a:schemeClr val="dk1"/>
                </a:solidFill>
                <a:effectLst/>
                <a:uFillTx/>
                <a:latin typeface="Calibri"/>
              </a:rPr>
              <a:t>Fig.2. </a:t>
            </a:r>
            <a:r>
              <a:rPr lang="en-US" sz="2800" b="0" i="1" u="none" strike="noStrike">
                <a:solidFill>
                  <a:schemeClr val="dk1"/>
                </a:solidFill>
                <a:effectLst/>
                <a:uFillTx/>
                <a:latin typeface="Calibri"/>
              </a:rPr>
              <a:t>Oak Wilt Disease Prediction Workflow</a:t>
            </a:r>
            <a:endParaRPr lang="en-US" sz="2800" b="0" u="none" strike="noStrike">
              <a:solidFill>
                <a:srgbClr val="000000"/>
              </a:solidFill>
              <a:effectLst/>
              <a:uFillTx/>
              <a:latin typeface="Arial"/>
            </a:endParaRPr>
          </a:p>
        </p:txBody>
      </p:sp>
      <p:pic>
        <p:nvPicPr>
          <p:cNvPr id="10" name="Picture 9"/>
          <p:cNvPicPr/>
          <p:nvPr/>
        </p:nvPicPr>
        <p:blipFill>
          <a:blip r:embed="rId3"/>
          <a:stretch/>
        </p:blipFill>
        <p:spPr>
          <a:xfrm>
            <a:off x="944080" y="23807880"/>
            <a:ext cx="6383520" cy="6784200"/>
          </a:xfrm>
          <a:prstGeom prst="rect">
            <a:avLst/>
          </a:prstGeom>
          <a:noFill/>
          <a:ln w="0">
            <a:noFill/>
          </a:ln>
        </p:spPr>
      </p:pic>
      <p:pic>
        <p:nvPicPr>
          <p:cNvPr id="11" name="Picture 10"/>
          <p:cNvPicPr/>
          <p:nvPr/>
        </p:nvPicPr>
        <p:blipFill>
          <a:blip r:embed="rId4"/>
          <a:stretch/>
        </p:blipFill>
        <p:spPr>
          <a:xfrm>
            <a:off x="842400" y="18516600"/>
            <a:ext cx="20369520" cy="5029200"/>
          </a:xfrm>
          <a:prstGeom prst="rect">
            <a:avLst/>
          </a:prstGeom>
          <a:noFill/>
          <a:ln w="0">
            <a:noFill/>
          </a:ln>
        </p:spPr>
      </p:pic>
      <p:sp>
        <p:nvSpPr>
          <p:cNvPr id="14" name="TextBox 1"/>
          <p:cNvSpPr/>
          <p:nvPr/>
        </p:nvSpPr>
        <p:spPr>
          <a:xfrm>
            <a:off x="8020268" y="27587852"/>
            <a:ext cx="3404183" cy="429433"/>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440">
              <a:lnSpc>
                <a:spcPct val="100000"/>
              </a:lnSpc>
            </a:pPr>
            <a:r>
              <a:rPr lang="en-US" sz="2200" b="1" i="1" u="none" strike="noStrike" dirty="0">
                <a:solidFill>
                  <a:schemeClr val="dk1"/>
                </a:solidFill>
                <a:effectLst/>
                <a:uFillTx/>
                <a:latin typeface="Calibri"/>
                <a:ea typeface="PingFang SC"/>
              </a:rPr>
              <a:t>Fig.4.</a:t>
            </a:r>
            <a:r>
              <a:rPr lang="en-US" sz="2200" b="0" i="1" u="none" strike="noStrike" dirty="0">
                <a:solidFill>
                  <a:schemeClr val="dk1"/>
                </a:solidFill>
                <a:effectLst/>
                <a:uFillTx/>
                <a:latin typeface="Calibri"/>
                <a:ea typeface="PingFang SC"/>
              </a:rPr>
              <a:t> Variable Selection</a:t>
            </a:r>
            <a:endParaRPr lang="en-US" sz="2200" b="0" u="none" strike="noStrike" dirty="0">
              <a:solidFill>
                <a:srgbClr val="000000"/>
              </a:solidFill>
              <a:effectLst/>
              <a:uFillTx/>
              <a:latin typeface="Arial"/>
            </a:endParaRPr>
          </a:p>
        </p:txBody>
      </p:sp>
      <p:sp>
        <p:nvSpPr>
          <p:cNvPr id="15" name="TextBox 5"/>
          <p:cNvSpPr/>
          <p:nvPr/>
        </p:nvSpPr>
        <p:spPr>
          <a:xfrm>
            <a:off x="8153400" y="31108580"/>
            <a:ext cx="3378483" cy="42552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440">
              <a:lnSpc>
                <a:spcPct val="100000"/>
              </a:lnSpc>
            </a:pPr>
            <a:r>
              <a:rPr lang="en-US" sz="2200" b="1" i="1" u="none" strike="noStrike" dirty="0">
                <a:solidFill>
                  <a:schemeClr val="dk1"/>
                </a:solidFill>
                <a:effectLst/>
                <a:uFillTx/>
                <a:latin typeface="Calibri"/>
                <a:ea typeface="PingFang SC"/>
              </a:rPr>
              <a:t>Fig.5.</a:t>
            </a:r>
            <a:r>
              <a:rPr lang="en-US" sz="2200" b="0" i="1" u="none" strike="noStrike" dirty="0">
                <a:solidFill>
                  <a:schemeClr val="dk1"/>
                </a:solidFill>
                <a:effectLst/>
                <a:uFillTx/>
                <a:latin typeface="Calibri"/>
                <a:ea typeface="PingFang SC"/>
              </a:rPr>
              <a:t> Model Comparison</a:t>
            </a:r>
            <a:r>
              <a:rPr lang="en-US" sz="2200" b="0" i="1" u="none" strike="noStrike" dirty="0">
                <a:solidFill>
                  <a:schemeClr val="dk1"/>
                </a:solidFill>
                <a:effectLst/>
                <a:uFillTx/>
                <a:latin typeface="Calibri"/>
              </a:rPr>
              <a:t> </a:t>
            </a:r>
            <a:endParaRPr lang="en-US" sz="2200" b="0" u="none" strike="noStrike" dirty="0">
              <a:solidFill>
                <a:srgbClr val="000000"/>
              </a:solidFill>
              <a:effectLst/>
              <a:uFillTx/>
              <a:latin typeface="Arial"/>
            </a:endParaRPr>
          </a:p>
        </p:txBody>
      </p:sp>
      <p:sp>
        <p:nvSpPr>
          <p:cNvPr id="19" name="TextBox 13">
            <a:extLst>
              <a:ext uri="{FF2B5EF4-FFF2-40B4-BE49-F238E27FC236}">
                <a16:creationId xmlns:a16="http://schemas.microsoft.com/office/drawing/2014/main" id="{C1EC16C6-45CE-F7AE-24F6-459E96F2C827}"/>
              </a:ext>
            </a:extLst>
          </p:cNvPr>
          <p:cNvSpPr/>
          <p:nvPr/>
        </p:nvSpPr>
        <p:spPr>
          <a:xfrm>
            <a:off x="12640800" y="31133055"/>
            <a:ext cx="8801880" cy="767987"/>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440"/>
            <a:r>
              <a:rPr lang="en-US" sz="2200" b="1" i="1" u="none" strike="noStrike" dirty="0">
                <a:solidFill>
                  <a:schemeClr val="dk1"/>
                </a:solidFill>
                <a:effectLst/>
                <a:uFillTx/>
                <a:latin typeface="Calibri"/>
                <a:ea typeface="PingFang SC"/>
              </a:rPr>
              <a:t>Fig. 6.</a:t>
            </a:r>
            <a:r>
              <a:rPr lang="en-US" sz="2200" b="0" i="1" u="none" strike="noStrike" dirty="0">
                <a:solidFill>
                  <a:schemeClr val="dk1"/>
                </a:solidFill>
                <a:effectLst/>
                <a:uFillTx/>
                <a:latin typeface="Calibri"/>
                <a:ea typeface="PingFang SC"/>
              </a:rPr>
              <a:t> </a:t>
            </a:r>
            <a:r>
              <a:rPr lang="en-US" sz="2200" i="1" dirty="0">
                <a:solidFill>
                  <a:schemeClr val="dk1"/>
                </a:solidFill>
                <a:latin typeface="Calibri"/>
                <a:ea typeface="PingFang SC"/>
              </a:rPr>
              <a:t>Model </a:t>
            </a:r>
            <a:r>
              <a:rPr lang="en-US" sz="2200" b="0" i="1" u="none" strike="noStrike" dirty="0">
                <a:solidFill>
                  <a:schemeClr val="dk1"/>
                </a:solidFill>
                <a:effectLst/>
                <a:uFillTx/>
                <a:latin typeface="Calibri"/>
                <a:ea typeface="PingFang SC"/>
              </a:rPr>
              <a:t>Prediction for the Minnesota State with Future Environment</a:t>
            </a:r>
          </a:p>
          <a:p>
            <a:pPr defTabSz="1567440"/>
            <a:r>
              <a:rPr lang="en-US" sz="2200" b="0" i="1" u="none" strike="noStrike" dirty="0">
                <a:solidFill>
                  <a:schemeClr val="dk1"/>
                </a:solidFill>
                <a:effectLst/>
                <a:uFillTx/>
                <a:latin typeface="Calibri"/>
                <a:ea typeface="PingFang SC"/>
              </a:rPr>
              <a:t> </a:t>
            </a:r>
            <a:r>
              <a:rPr lang="en-US" sz="2200" b="0" i="1" u="none" strike="noStrike" dirty="0">
                <a:solidFill>
                  <a:schemeClr val="dk1"/>
                </a:solidFill>
                <a:effectLst/>
                <a:uFillTx/>
                <a:latin typeface="Calibri"/>
              </a:rPr>
              <a:t> </a:t>
            </a:r>
            <a:endParaRPr lang="en-US" sz="2200" b="0" u="none" strike="noStrike" dirty="0">
              <a:solidFill>
                <a:srgbClr val="000000"/>
              </a:solidFill>
              <a:effectLst/>
              <a:uFillTx/>
              <a:latin typeface="Arial"/>
            </a:endParaRPr>
          </a:p>
        </p:txBody>
      </p:sp>
      <p:sp>
        <p:nvSpPr>
          <p:cNvPr id="22" name="Rectangle 21">
            <a:extLst>
              <a:ext uri="{FF2B5EF4-FFF2-40B4-BE49-F238E27FC236}">
                <a16:creationId xmlns:a16="http://schemas.microsoft.com/office/drawing/2014/main" id="{B929C6DE-C82C-8733-B65F-D1DA67D33249}"/>
              </a:ext>
            </a:extLst>
          </p:cNvPr>
          <p:cNvSpPr/>
          <p:nvPr/>
        </p:nvSpPr>
        <p:spPr>
          <a:xfrm>
            <a:off x="2929340" y="24625300"/>
            <a:ext cx="1312460" cy="1365766"/>
          </a:xfrm>
          <a:prstGeom prst="rect">
            <a:avLst/>
          </a:prstGeom>
          <a:noFill/>
          <a:ln w="539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BB5B2B-25AC-50CA-CB8E-D7ABA2214A60}"/>
              </a:ext>
            </a:extLst>
          </p:cNvPr>
          <p:cNvSpPr/>
          <p:nvPr/>
        </p:nvSpPr>
        <p:spPr>
          <a:xfrm>
            <a:off x="12640799" y="23670580"/>
            <a:ext cx="8409401" cy="7462475"/>
          </a:xfrm>
          <a:prstGeom prst="rect">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5CF969E-FB6D-AACE-08F8-44D3A793C592}"/>
              </a:ext>
            </a:extLst>
          </p:cNvPr>
          <p:cNvCxnSpPr>
            <a:cxnSpLocks/>
          </p:cNvCxnSpPr>
          <p:nvPr/>
        </p:nvCxnSpPr>
        <p:spPr>
          <a:xfrm flipV="1">
            <a:off x="4241800" y="23691478"/>
            <a:ext cx="8399000" cy="933822"/>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AF1381-6438-29CF-E73C-88E15A0B94AD}"/>
              </a:ext>
            </a:extLst>
          </p:cNvPr>
          <p:cNvCxnSpPr>
            <a:cxnSpLocks/>
          </p:cNvCxnSpPr>
          <p:nvPr/>
        </p:nvCxnSpPr>
        <p:spPr>
          <a:xfrm>
            <a:off x="4241800" y="25991066"/>
            <a:ext cx="8466740" cy="5141989"/>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35" name="Picture 34" descr="A graph of different colored bars&#10;&#10;AI-generated content may be incorrect.">
            <a:extLst>
              <a:ext uri="{FF2B5EF4-FFF2-40B4-BE49-F238E27FC236}">
                <a16:creationId xmlns:a16="http://schemas.microsoft.com/office/drawing/2014/main" id="{C511DD3E-D273-5A71-4CF3-7266304F88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6200" y="28047126"/>
            <a:ext cx="4489335" cy="2962854"/>
          </a:xfrm>
          <a:prstGeom prst="rect">
            <a:avLst/>
          </a:prstGeom>
        </p:spPr>
      </p:pic>
      <p:pic>
        <p:nvPicPr>
          <p:cNvPr id="40" name="Picture 39">
            <a:extLst>
              <a:ext uri="{FF2B5EF4-FFF2-40B4-BE49-F238E27FC236}">
                <a16:creationId xmlns:a16="http://schemas.microsoft.com/office/drawing/2014/main" id="{7A7713C4-2A00-4B2A-5941-AEB3D9A62DDD}"/>
              </a:ext>
            </a:extLst>
          </p:cNvPr>
          <p:cNvPicPr>
            <a:picLocks noChangeAspect="1"/>
          </p:cNvPicPr>
          <p:nvPr/>
        </p:nvPicPr>
        <p:blipFill>
          <a:blip r:embed="rId6"/>
          <a:stretch>
            <a:fillRect/>
          </a:stretch>
        </p:blipFill>
        <p:spPr>
          <a:xfrm>
            <a:off x="7695050" y="23750615"/>
            <a:ext cx="4444618" cy="3776640"/>
          </a:xfrm>
          <a:prstGeom prst="rect">
            <a:avLst/>
          </a:prstGeom>
        </p:spPr>
      </p:pic>
      <p:sp>
        <p:nvSpPr>
          <p:cNvPr id="41" name="AutoShape 2">
            <a:extLst>
              <a:ext uri="{FF2B5EF4-FFF2-40B4-BE49-F238E27FC236}">
                <a16:creationId xmlns:a16="http://schemas.microsoft.com/office/drawing/2014/main" id="{66AF7C68-6C59-FA55-E45B-C1E9D7A2C577}"/>
              </a:ext>
            </a:extLst>
          </p:cNvPr>
          <p:cNvSpPr>
            <a:spLocks noChangeAspect="1" noChangeArrowheads="1"/>
          </p:cNvSpPr>
          <p:nvPr/>
        </p:nvSpPr>
        <p:spPr bwMode="auto">
          <a:xfrm>
            <a:off x="108204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AutoShape 4">
            <a:extLst>
              <a:ext uri="{FF2B5EF4-FFF2-40B4-BE49-F238E27FC236}">
                <a16:creationId xmlns:a16="http://schemas.microsoft.com/office/drawing/2014/main" id="{D5A0C972-DC25-B9EA-F985-FAAE3973958A}"/>
              </a:ext>
            </a:extLst>
          </p:cNvPr>
          <p:cNvSpPr>
            <a:spLocks noChangeAspect="1" noChangeArrowheads="1"/>
          </p:cNvSpPr>
          <p:nvPr/>
        </p:nvSpPr>
        <p:spPr bwMode="auto">
          <a:xfrm>
            <a:off x="10972800" y="16459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3" name="Picture 42">
            <a:extLst>
              <a:ext uri="{FF2B5EF4-FFF2-40B4-BE49-F238E27FC236}">
                <a16:creationId xmlns:a16="http://schemas.microsoft.com/office/drawing/2014/main" id="{D7CC0DDA-5620-78A2-C2B1-8B41E078E3FB}"/>
              </a:ext>
            </a:extLst>
          </p:cNvPr>
          <p:cNvPicPr>
            <a:picLocks noChangeAspect="1"/>
          </p:cNvPicPr>
          <p:nvPr/>
        </p:nvPicPr>
        <p:blipFill>
          <a:blip r:embed="rId7"/>
          <a:stretch>
            <a:fillRect/>
          </a:stretch>
        </p:blipFill>
        <p:spPr>
          <a:xfrm>
            <a:off x="12757219" y="23750615"/>
            <a:ext cx="8244302" cy="72576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11488</TotalTime>
  <Words>436</Words>
  <Application>Microsoft Macintosh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ArialMT</vt:lpstr>
      <vt:lpstr>Arial</vt:lpstr>
      <vt:lpstr>Calibri</vt:lpstr>
      <vt:lpstr>Office Theme</vt:lpstr>
      <vt:lpstr>ForestAI: An AI-Powered Platform for Enhanced Forest Resource Assessment and Health Monitoring</vt:lpstr>
    </vt:vector>
  </TitlesOfParts>
  <Company>NRCAN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Allard Julie</dc:creator>
  <dc:description/>
  <cp:lastModifiedBy>Ping Yang</cp:lastModifiedBy>
  <cp:revision>51</cp:revision>
  <cp:lastPrinted>2018-05-31T13:50:54Z</cp:lastPrinted>
  <dcterms:created xsi:type="dcterms:W3CDTF">2017-03-24T19:21:33Z</dcterms:created>
  <dcterms:modified xsi:type="dcterms:W3CDTF">2025-03-30T01:31:05Z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