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ppt/presentation.xml" ContentType="application/vnd.openxmlformats-officedocument.presentationml.presentation.main+xml"/>
  <Override PartName="/ppt/presProps.xml" ContentType="application/vnd.openxmlformats-officedocument.presentationml.presProps+xml"/>
  <Override PartName="/ppt/theme/theme1.xml" ContentType="application/vnd.openxmlformats-officedocument.theme+xml"/>
  <Override PartName="/ppt/slideMasters/_rels/slideMaster1.xml.rels" ContentType="application/vnd.openxmlformats-package.relationships+xml"/>
  <Override PartName="/ppt/slideMasters/slideMaster1.xml" ContentType="application/vnd.openxmlformats-officedocument.presentationml.slideMaster+xml"/>
  <Override PartName="/ppt/_rels/presentation.xml.rels" ContentType="application/vnd.openxmlformats-package.relationships+xml"/>
  <Override PartName="/ppt/media/image1.jpeg" ContentType="image/jpeg"/>
  <Override PartName="/ppt/media/image5.png" ContentType="image/png"/>
  <Override PartName="/ppt/media/image2.png" ContentType="image/png"/>
  <Override PartName="/ppt/media/image3.png" ContentType="image/png"/>
  <Override PartName="/ppt/media/image4.png" ContentType="image/png"/>
  <Override PartName="/ppt/media/image6.png" ContentType="image/png"/>
  <Override PartName="/ppt/slideLayouts/_rels/slideLayout1.xml.rels" ContentType="application/vnd.openxmlformats-package.relationships+xml"/>
  <Override PartName="/ppt/slideLayouts/slideLayout1.xml" ContentType="application/vnd.openxmlformats-officedocument.presentationml.slideLayout+xml"/>
  <Override PartName="/ppt/slides/_rels/slide1.xml.rels" ContentType="application/vnd.openxmlformats-package.relationships+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21945600" cy="329184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Slide">
    <p:spTree>
      <p:nvGrpSpPr>
        <p:cNvPr id="1" name=""/>
        <p:cNvGrpSpPr/>
        <p:nvPr/>
      </p:nvGrpSpPr>
      <p:grpSpPr>
        <a:xfrm>
          <a:off x="0" y="0"/>
          <a:ext cx="0" cy="0"/>
          <a:chOff x="0" y="0"/>
          <a:chExt cx="0" cy="0"/>
        </a:xfrm>
      </p:grpSpPr>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1" descr="NRCan poster template_portrait_eng.jpg"/>
          <p:cNvPicPr/>
          <p:nvPr/>
        </p:nvPicPr>
        <p:blipFill>
          <a:blip r:embed="rId2"/>
          <a:stretch/>
        </p:blipFill>
        <p:spPr>
          <a:xfrm>
            <a:off x="0" y="0"/>
            <a:ext cx="21945240" cy="32918040"/>
          </a:xfrm>
          <a:prstGeom prst="rect">
            <a:avLst/>
          </a:prstGeom>
          <a:noFill/>
          <a:ln w="0">
            <a:noFill/>
          </a:ln>
        </p:spPr>
      </p:pic>
    </p:spTree>
  </p:cSld>
  <p:clrMap bg1="lt1" tx1="dk1" bg2="lt2" tx2="dk2" accent1="accent1" accent2="accent2" accent3="accent3" accent4="accent4" accent5="accent5" accent6="accent6" hlink="hlink" folHlink="folHlink"/>
  <p:sldLayoutIdLst>
    <p:sldLayoutId id="2147483649" r:id="rId3"/>
  </p:sldLayoutIdLst>
</p:sldMaster>
</file>

<file path=ppt/slides/_rels/slide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 name="PlaceHolder 1"/>
          <p:cNvSpPr>
            <a:spLocks noGrp="1"/>
          </p:cNvSpPr>
          <p:nvPr>
            <p:ph type="title"/>
          </p:nvPr>
        </p:nvSpPr>
        <p:spPr>
          <a:xfrm>
            <a:off x="616680" y="1413720"/>
            <a:ext cx="20886480" cy="2359080"/>
          </a:xfrm>
          <a:prstGeom prst="rect">
            <a:avLst/>
          </a:prstGeom>
          <a:solidFill>
            <a:schemeClr val="accent6">
              <a:lumMod val="20000"/>
              <a:lumOff val="80000"/>
            </a:schemeClr>
          </a:solidFill>
          <a:ln w="0">
            <a:noFill/>
          </a:ln>
        </p:spPr>
        <p:txBody>
          <a:bodyPr lIns="313560" rIns="313560" tIns="156600" bIns="156600" anchor="ctr">
            <a:normAutofit/>
          </a:bodyPr>
          <a:p>
            <a:pPr indent="0" algn="ctr" defTabSz="1567440">
              <a:lnSpc>
                <a:spcPct val="100000"/>
              </a:lnSpc>
              <a:buNone/>
            </a:pPr>
            <a:r>
              <a:rPr b="1" lang="en-CA" sz="6700" strike="noStrike" u="none">
                <a:solidFill>
                  <a:schemeClr val="dk1"/>
                </a:solidFill>
                <a:effectLst/>
                <a:uFillTx/>
                <a:latin typeface="Calibri"/>
              </a:rPr>
              <a:t>ForestAI: An AI-Powered Platform for Enhanced Forest Resource Assessment and Health Monitoring</a:t>
            </a:r>
            <a:endParaRPr b="0" lang="en-US" sz="6700" strike="noStrike" u="none">
              <a:solidFill>
                <a:schemeClr val="dk1"/>
              </a:solidFill>
              <a:effectLst/>
              <a:uFillTx/>
              <a:latin typeface="Calibri"/>
            </a:endParaRPr>
          </a:p>
        </p:txBody>
      </p:sp>
      <p:sp>
        <p:nvSpPr>
          <p:cNvPr id="2" name="TextBox 3"/>
          <p:cNvSpPr/>
          <p:nvPr/>
        </p:nvSpPr>
        <p:spPr>
          <a:xfrm>
            <a:off x="613800" y="3772800"/>
            <a:ext cx="20886480" cy="3138840"/>
          </a:xfrm>
          <a:prstGeom prst="rect">
            <a:avLst/>
          </a:prstGeom>
          <a:solidFill>
            <a:schemeClr val="tx2">
              <a:lumMod val="50000"/>
            </a:schemeClr>
          </a:solidFill>
          <a:ln w="0">
            <a:noFill/>
          </a:ln>
        </p:spPr>
        <p:style>
          <a:lnRef idx="0"/>
          <a:fillRef idx="0"/>
          <a:effectRef idx="0"/>
          <a:fontRef idx="minor"/>
        </p:style>
        <p:txBody>
          <a:bodyPr lIns="90000" rIns="90000" tIns="45000" bIns="45000" anchor="t">
            <a:spAutoFit/>
          </a:bodyPr>
          <a:p>
            <a:pPr>
              <a:lnSpc>
                <a:spcPct val="100000"/>
              </a:lnSpc>
            </a:pPr>
            <a:r>
              <a:rPr b="1" lang="en-CA" sz="3600" strike="noStrike" u="none">
                <a:solidFill>
                  <a:schemeClr val="lt1"/>
                </a:solidFill>
                <a:effectLst/>
                <a:uFillTx/>
                <a:latin typeface="Calibri"/>
              </a:rPr>
              <a:t>Ping Yang</a:t>
            </a:r>
            <a:r>
              <a:rPr b="1" lang="en-CA" sz="3600" strike="noStrike" u="none" baseline="30000">
                <a:solidFill>
                  <a:schemeClr val="lt1"/>
                </a:solidFill>
                <a:effectLst/>
                <a:uFillTx/>
                <a:latin typeface="Calibri"/>
                <a:ea typeface="AppleSystemUIFont"/>
              </a:rPr>
              <a:t>1</a:t>
            </a:r>
            <a:r>
              <a:rPr b="1" lang="en-CA" sz="4000" strike="noStrike" u="none">
                <a:solidFill>
                  <a:schemeClr val="lt1"/>
                </a:solidFill>
                <a:effectLst/>
                <a:uFillTx/>
                <a:latin typeface="Calibri"/>
                <a:ea typeface="AppleSystemUIFont"/>
              </a:rPr>
              <a:t>, </a:t>
            </a:r>
            <a:r>
              <a:rPr b="1" lang="en-CA" sz="3600" strike="noStrike" u="none">
                <a:solidFill>
                  <a:schemeClr val="lt1"/>
                </a:solidFill>
                <a:effectLst/>
                <a:uFillTx/>
                <a:latin typeface="Calibri"/>
                <a:ea typeface="PingFang SC"/>
              </a:rPr>
              <a:t>Chen Ding </a:t>
            </a:r>
            <a:r>
              <a:rPr b="1" lang="en-CA" sz="3600" strike="noStrike" u="none" baseline="30000">
                <a:solidFill>
                  <a:schemeClr val="lt1"/>
                </a:solidFill>
                <a:effectLst/>
                <a:uFillTx/>
                <a:latin typeface="Calibri"/>
                <a:ea typeface="PingFang SC"/>
              </a:rPr>
              <a:t>2,5</a:t>
            </a:r>
            <a:r>
              <a:rPr b="1" lang="en-CA" sz="3600" strike="noStrike" u="none">
                <a:solidFill>
                  <a:schemeClr val="lt1"/>
                </a:solidFill>
                <a:effectLst/>
                <a:uFillTx/>
                <a:latin typeface="Calibri"/>
                <a:ea typeface="PingFang SC"/>
              </a:rPr>
              <a:t>*, Yan LI </a:t>
            </a:r>
            <a:r>
              <a:rPr b="1" lang="en-CA" sz="3600" strike="noStrike" u="none" baseline="30000">
                <a:solidFill>
                  <a:schemeClr val="lt1"/>
                </a:solidFill>
                <a:effectLst/>
                <a:uFillTx/>
                <a:latin typeface="Calibri"/>
                <a:ea typeface="PingFang SC"/>
              </a:rPr>
              <a:t>3</a:t>
            </a:r>
            <a:r>
              <a:rPr b="1" lang="en-CA" sz="3600" strike="noStrike" u="none">
                <a:solidFill>
                  <a:schemeClr val="lt1"/>
                </a:solidFill>
                <a:effectLst/>
                <a:uFillTx/>
                <a:latin typeface="Calibri"/>
                <a:ea typeface="PingFang SC"/>
              </a:rPr>
              <a:t>, Hao Chen </a:t>
            </a:r>
            <a:r>
              <a:rPr b="1" lang="en-CA" sz="3600" strike="noStrike" u="none" baseline="30000">
                <a:solidFill>
                  <a:schemeClr val="lt1"/>
                </a:solidFill>
                <a:effectLst/>
                <a:uFillTx/>
                <a:latin typeface="Calibri"/>
                <a:ea typeface="PingFang SC"/>
              </a:rPr>
              <a:t>2</a:t>
            </a:r>
            <a:r>
              <a:rPr b="1" lang="en-CA" sz="3600" strike="noStrike" u="none">
                <a:solidFill>
                  <a:schemeClr val="lt1"/>
                </a:solidFill>
                <a:effectLst/>
                <a:uFillTx/>
                <a:latin typeface="Calibri"/>
                <a:ea typeface="PingFang SC"/>
              </a:rPr>
              <a:t>, Lana Narine</a:t>
            </a:r>
            <a:r>
              <a:rPr b="1" lang="en-CA" sz="3600" strike="noStrike" u="none" baseline="30000">
                <a:solidFill>
                  <a:schemeClr val="lt1"/>
                </a:solidFill>
                <a:effectLst/>
                <a:uFillTx/>
                <a:latin typeface="Calibri"/>
                <a:ea typeface="PingFang SC"/>
              </a:rPr>
              <a:t>2</a:t>
            </a:r>
            <a:r>
              <a:rPr b="1" lang="en-CA" sz="3600" strike="noStrike" u="none">
                <a:solidFill>
                  <a:schemeClr val="lt1"/>
                </a:solidFill>
                <a:effectLst/>
                <a:uFillTx/>
                <a:latin typeface="Calibri"/>
                <a:ea typeface="PingFang SC"/>
              </a:rPr>
              <a:t>, Richard Cristan</a:t>
            </a:r>
            <a:r>
              <a:rPr b="1" lang="en-CA" sz="3600" strike="noStrike" u="none" baseline="30000">
                <a:solidFill>
                  <a:schemeClr val="lt1"/>
                </a:solidFill>
                <a:effectLst/>
                <a:uFillTx/>
                <a:latin typeface="Calibri"/>
                <a:ea typeface="PingFang SC"/>
              </a:rPr>
              <a:t>2</a:t>
            </a:r>
            <a:r>
              <a:rPr b="1" lang="en-CA" sz="3600" strike="noStrike" u="none">
                <a:solidFill>
                  <a:schemeClr val="lt1"/>
                </a:solidFill>
                <a:effectLst/>
                <a:uFillTx/>
                <a:latin typeface="Calibri"/>
                <a:ea typeface="PingFang SC"/>
              </a:rPr>
              <a:t>, Yuede JI </a:t>
            </a:r>
            <a:r>
              <a:rPr b="1" lang="en-CA" sz="3600" strike="noStrike" u="none" baseline="30000">
                <a:solidFill>
                  <a:schemeClr val="lt1"/>
                </a:solidFill>
                <a:effectLst/>
                <a:uFillTx/>
                <a:latin typeface="Calibri"/>
                <a:ea typeface="PingFang SC"/>
              </a:rPr>
              <a:t>4*</a:t>
            </a:r>
            <a:br>
              <a:rPr sz="4000"/>
            </a:br>
            <a:r>
              <a:rPr b="0" lang="en-CA" sz="3200" strike="noStrike" u="none" baseline="30000">
                <a:solidFill>
                  <a:schemeClr val="lt1"/>
                </a:solidFill>
                <a:effectLst/>
                <a:uFillTx/>
                <a:latin typeface="Calibri"/>
                <a:ea typeface="PingFang SC"/>
              </a:rPr>
              <a:t>1</a:t>
            </a:r>
            <a:r>
              <a:rPr b="0" lang="en-CA" sz="3200" strike="noStrike" u="none">
                <a:solidFill>
                  <a:schemeClr val="lt1"/>
                </a:solidFill>
                <a:effectLst/>
                <a:uFillTx/>
                <a:latin typeface="Calibri"/>
                <a:ea typeface="PingFang SC"/>
              </a:rPr>
              <a:t>Dynamic Pacific LLC., Round Rock, TX;</a:t>
            </a:r>
            <a:endParaRPr b="0" lang="en-US" sz="3200" strike="noStrike" u="none">
              <a:solidFill>
                <a:srgbClr val="ffffff"/>
              </a:solidFill>
              <a:effectLst/>
              <a:uFillTx/>
              <a:latin typeface="Arial"/>
            </a:endParaRPr>
          </a:p>
          <a:p>
            <a:pPr>
              <a:lnSpc>
                <a:spcPct val="100000"/>
              </a:lnSpc>
            </a:pPr>
            <a:r>
              <a:rPr b="0" lang="en-CA" sz="3200" strike="noStrike" u="none" baseline="30000">
                <a:solidFill>
                  <a:schemeClr val="lt1"/>
                </a:solidFill>
                <a:effectLst/>
                <a:uFillTx/>
                <a:latin typeface="Calibri"/>
                <a:ea typeface="PingFang SC"/>
              </a:rPr>
              <a:t>2</a:t>
            </a:r>
            <a:r>
              <a:rPr b="0" lang="en-CA" sz="3200" strike="noStrike" u="none">
                <a:solidFill>
                  <a:schemeClr val="lt1"/>
                </a:solidFill>
                <a:effectLst/>
                <a:uFillTx/>
                <a:latin typeface="Calibri"/>
                <a:ea typeface="AppleSystemUIFont"/>
              </a:rPr>
              <a:t>College of Forestry, Department of Wildlife and the Environment, Auburn University, AL;</a:t>
            </a:r>
            <a:endParaRPr b="0" lang="en-US" sz="3200" strike="noStrike" u="none">
              <a:solidFill>
                <a:srgbClr val="ffffff"/>
              </a:solidFill>
              <a:effectLst/>
              <a:uFillTx/>
              <a:latin typeface="Arial"/>
            </a:endParaRPr>
          </a:p>
          <a:p>
            <a:pPr>
              <a:lnSpc>
                <a:spcPct val="100000"/>
              </a:lnSpc>
            </a:pPr>
            <a:r>
              <a:rPr b="0" lang="en-CA" sz="3200" strike="noStrike" u="none" baseline="30000">
                <a:solidFill>
                  <a:schemeClr val="lt1"/>
                </a:solidFill>
                <a:effectLst/>
                <a:uFillTx/>
                <a:latin typeface="Calibri"/>
                <a:ea typeface="PingFang SC"/>
              </a:rPr>
              <a:t>3</a:t>
            </a:r>
            <a:r>
              <a:rPr b="0" lang="en-CA" sz="3200" strike="noStrike" u="none">
                <a:solidFill>
                  <a:schemeClr val="lt1"/>
                </a:solidFill>
                <a:effectLst/>
                <a:uFillTx/>
                <a:latin typeface="Calibri"/>
                <a:ea typeface="AppleSystemUIFont"/>
              </a:rPr>
              <a:t>Department of Mechanical Aerospace and Biomedical Engineering, University of Tennessee, Konxville, TN;</a:t>
            </a:r>
            <a:endParaRPr b="0" lang="en-US" sz="3200" strike="noStrike" u="none">
              <a:solidFill>
                <a:srgbClr val="ffffff"/>
              </a:solidFill>
              <a:effectLst/>
              <a:uFillTx/>
              <a:latin typeface="Arial"/>
            </a:endParaRPr>
          </a:p>
          <a:p>
            <a:pPr>
              <a:lnSpc>
                <a:spcPct val="100000"/>
              </a:lnSpc>
            </a:pPr>
            <a:r>
              <a:rPr b="0" lang="en-CA" sz="3200" strike="noStrike" u="none" baseline="30000">
                <a:solidFill>
                  <a:schemeClr val="lt1"/>
                </a:solidFill>
                <a:effectLst/>
                <a:uFillTx/>
                <a:latin typeface="Calibri"/>
                <a:ea typeface="PingFang SC"/>
              </a:rPr>
              <a:t>4</a:t>
            </a:r>
            <a:r>
              <a:rPr b="0" lang="en-CA" sz="3200" strike="noStrike" u="none">
                <a:solidFill>
                  <a:schemeClr val="lt1"/>
                </a:solidFill>
                <a:effectLst/>
                <a:uFillTx/>
                <a:latin typeface="Calibri"/>
                <a:ea typeface="AppleSystemUIFont"/>
              </a:rPr>
              <a:t>Department of Computer Science and Engineering, the University of Texas at Arlington, TX</a:t>
            </a:r>
            <a:endParaRPr b="0" lang="en-US" sz="3200" strike="noStrike" u="none">
              <a:solidFill>
                <a:srgbClr val="ffffff"/>
              </a:solidFill>
              <a:effectLst/>
              <a:uFillTx/>
              <a:latin typeface="Arial"/>
            </a:endParaRPr>
          </a:p>
          <a:p>
            <a:r>
              <a:rPr b="0" lang="en-CA" sz="3200" strike="noStrike" u="none" baseline="30000">
                <a:solidFill>
                  <a:schemeClr val="lt1"/>
                </a:solidFill>
                <a:effectLst/>
                <a:uFillTx/>
                <a:latin typeface="Calibri"/>
                <a:ea typeface="PingFang SC"/>
              </a:rPr>
              <a:t>5</a:t>
            </a:r>
            <a:r>
              <a:rPr b="0" lang="en-CA" sz="3200" strike="noStrike" u="none">
                <a:solidFill>
                  <a:schemeClr val="lt1"/>
                </a:solidFill>
                <a:effectLst/>
                <a:uFillTx/>
                <a:latin typeface="Calibri"/>
                <a:ea typeface="AppleSystemUIFont"/>
              </a:rPr>
              <a:t>The Department of Statistics, Texas A&amp;M University, College Station, TX</a:t>
            </a:r>
            <a:endParaRPr b="0" lang="en-US" sz="3200" strike="noStrike" u="none">
              <a:solidFill>
                <a:srgbClr val="ffffff"/>
              </a:solidFill>
              <a:effectLst/>
              <a:uFillTx/>
              <a:latin typeface="Arial"/>
            </a:endParaRPr>
          </a:p>
        </p:txBody>
      </p:sp>
      <p:sp>
        <p:nvSpPr>
          <p:cNvPr id="3" name="TextBox 4"/>
          <p:cNvSpPr/>
          <p:nvPr/>
        </p:nvSpPr>
        <p:spPr>
          <a:xfrm rot="21588000">
            <a:off x="629640" y="7044840"/>
            <a:ext cx="20863080" cy="2346840"/>
          </a:xfrm>
          <a:prstGeom prst="rect">
            <a:avLst/>
          </a:prstGeom>
          <a:noFill/>
          <a:ln w="0">
            <a:solidFill>
              <a:srgbClr val="4f81bd"/>
            </a:solidFill>
          </a:ln>
        </p:spPr>
        <p:style>
          <a:lnRef idx="0"/>
          <a:fillRef idx="0"/>
          <a:effectRef idx="0"/>
          <a:fontRef idx="minor"/>
        </p:style>
        <p:txBody>
          <a:bodyPr lIns="90000" rIns="90000" tIns="45000" bIns="45000" anchor="t">
            <a:spAutoFit/>
          </a:bodyPr>
          <a:p>
            <a:pPr defTabSz="1567440">
              <a:lnSpc>
                <a:spcPct val="100000"/>
              </a:lnSpc>
            </a:pPr>
            <a:r>
              <a:rPr b="1" i="1" lang="en-US" sz="3600" strike="noStrike" u="none">
                <a:solidFill>
                  <a:srgbClr val="0000cc"/>
                </a:solidFill>
                <a:effectLst/>
                <a:uFillTx/>
                <a:latin typeface="Calibri"/>
              </a:rPr>
              <a:t>Abstract</a:t>
            </a:r>
            <a:endParaRPr b="0" lang="en-US" sz="3600" strike="noStrike" u="none">
              <a:solidFill>
                <a:srgbClr val="000000"/>
              </a:solidFill>
              <a:effectLst/>
              <a:uFillTx/>
              <a:latin typeface="Arial"/>
            </a:endParaRPr>
          </a:p>
          <a:p>
            <a:r>
              <a:rPr b="0" lang="en-CA" sz="2800" strike="noStrike" u="none">
                <a:solidFill>
                  <a:schemeClr val="dk1"/>
                </a:solidFill>
                <a:effectLst/>
                <a:uFillTx/>
                <a:latin typeface="Calibri"/>
              </a:rPr>
              <a:t>In</a:t>
            </a:r>
            <a:r>
              <a:rPr b="0" lang="en-CA" sz="1300" strike="noStrike" u="none">
                <a:solidFill>
                  <a:srgbClr val="1a1a1a"/>
                </a:solidFill>
                <a:effectLst/>
                <a:uFillTx/>
                <a:latin typeface="ArialMT"/>
                <a:ea typeface="ArialMT"/>
              </a:rPr>
              <a:t> </a:t>
            </a:r>
            <a:r>
              <a:rPr b="0" lang="en-CA" sz="2800" strike="noStrike" u="none">
                <a:solidFill>
                  <a:schemeClr val="dk1"/>
                </a:solidFill>
                <a:effectLst/>
                <a:uFillTx/>
                <a:latin typeface="Calibri"/>
              </a:rPr>
              <a:t>the southeastern United States, known as the wood basket of the nation, 70% of U.S. reforestation occurs, producing over 25% of the world's pulpwood and 18% of its saw timber, so advanced forest monitoring tools are increasingly critical in this region. To address this need, we developed ForestAI, a web-based platform leveraging artificial intelligence to enhance automated assessment,  monitoring and projection of forest resources and health conditions.  </a:t>
            </a:r>
            <a:endParaRPr b="0" lang="en-US" sz="2800" strike="noStrike" u="none">
              <a:solidFill>
                <a:srgbClr val="000000"/>
              </a:solidFill>
              <a:effectLst/>
              <a:uFillTx/>
              <a:latin typeface="Arial"/>
            </a:endParaRPr>
          </a:p>
        </p:txBody>
      </p:sp>
      <p:sp>
        <p:nvSpPr>
          <p:cNvPr id="4" name="TextBox 6"/>
          <p:cNvSpPr/>
          <p:nvPr/>
        </p:nvSpPr>
        <p:spPr>
          <a:xfrm rot="21591600">
            <a:off x="620280" y="9501480"/>
            <a:ext cx="10130400" cy="5334840"/>
          </a:xfrm>
          <a:prstGeom prst="rect">
            <a:avLst/>
          </a:prstGeom>
          <a:noFill/>
          <a:ln w="0">
            <a:solidFill>
              <a:srgbClr val="4f81bd"/>
            </a:solidFill>
          </a:ln>
        </p:spPr>
        <p:style>
          <a:lnRef idx="0"/>
          <a:fillRef idx="0"/>
          <a:effectRef idx="0"/>
          <a:fontRef idx="minor"/>
        </p:style>
        <p:txBody>
          <a:bodyPr lIns="90000" rIns="90000" tIns="45000" bIns="45000" anchor="t">
            <a:spAutoFit/>
          </a:bodyPr>
          <a:p>
            <a:pPr defTabSz="1567440">
              <a:lnSpc>
                <a:spcPct val="100000"/>
              </a:lnSpc>
            </a:pPr>
            <a:r>
              <a:rPr b="0" lang="en-US" sz="3600" strike="noStrike" u="none">
                <a:solidFill>
                  <a:srgbClr val="0000cc"/>
                </a:solidFill>
                <a:effectLst/>
                <a:uFillTx/>
                <a:latin typeface="Calibri"/>
              </a:rPr>
              <a:t>ForestAI Platform </a:t>
            </a:r>
            <a:endParaRPr b="0" lang="en-US" sz="3600" strike="noStrike" u="none">
              <a:solidFill>
                <a:srgbClr val="000000"/>
              </a:solidFill>
              <a:effectLst/>
              <a:uFillTx/>
              <a:latin typeface="Arial"/>
            </a:endParaRPr>
          </a:p>
          <a:p>
            <a:r>
              <a:rPr b="0" lang="en-CA" sz="2800" strike="noStrike" u="none">
                <a:solidFill>
                  <a:schemeClr val="dk1"/>
                </a:solidFill>
                <a:effectLst/>
                <a:uFillTx/>
                <a:latin typeface="Calibri"/>
              </a:rPr>
              <a:t>ForestAI integrates data from multiple sources, including drone imagery and ground references from the USDA Forest Service's Forest Inventory and Analysis (FIA) and Forest Health Monitoring (FHM) programs, complementing these approaches with AI-driven capabilities for resources assessment and land management. The platform offers an accessible interface for processing and analyzing data through automated species classification, canopy/tree counting, health assessment, etc. Its real-time data processing, computer vision, tree-level visualization and reporting tools support stakeholders ranging from individual landowners to broad scale operators. </a:t>
            </a:r>
            <a:endParaRPr b="0" lang="en-US" sz="2800" strike="noStrike" u="none">
              <a:solidFill>
                <a:srgbClr val="000000"/>
              </a:solidFill>
              <a:effectLst/>
              <a:uFillTx/>
              <a:latin typeface="Arial"/>
            </a:endParaRPr>
          </a:p>
        </p:txBody>
      </p:sp>
      <p:sp>
        <p:nvSpPr>
          <p:cNvPr id="5" name="TextBox 13"/>
          <p:cNvSpPr/>
          <p:nvPr/>
        </p:nvSpPr>
        <p:spPr>
          <a:xfrm>
            <a:off x="1204200" y="30651840"/>
            <a:ext cx="5448600" cy="943560"/>
          </a:xfrm>
          <a:prstGeom prst="rect">
            <a:avLst/>
          </a:prstGeom>
          <a:noFill/>
          <a:ln w="0">
            <a:solidFill>
              <a:srgbClr val="4f81bd"/>
            </a:solidFill>
          </a:ln>
        </p:spPr>
        <p:style>
          <a:lnRef idx="0"/>
          <a:fillRef idx="0"/>
          <a:effectRef idx="0"/>
          <a:fontRef idx="minor"/>
        </p:style>
        <p:txBody>
          <a:bodyPr lIns="90000" rIns="90000" tIns="45000" bIns="45000" anchor="t">
            <a:spAutoFit/>
          </a:bodyPr>
          <a:p>
            <a:pPr defTabSz="1567440">
              <a:lnSpc>
                <a:spcPct val="100000"/>
              </a:lnSpc>
            </a:pPr>
            <a:r>
              <a:rPr b="1" i="1" lang="en-US" sz="2800" strike="noStrike" u="none">
                <a:solidFill>
                  <a:schemeClr val="dk1"/>
                </a:solidFill>
                <a:effectLst/>
                <a:uFillTx/>
                <a:latin typeface="Calibri"/>
                <a:ea typeface="PingFang SC"/>
              </a:rPr>
              <a:t>Fig. 3.</a:t>
            </a:r>
            <a:r>
              <a:rPr b="0" i="1" lang="en-US" sz="2800" strike="noStrike" u="none">
                <a:solidFill>
                  <a:schemeClr val="dk1"/>
                </a:solidFill>
                <a:effectLst/>
                <a:uFillTx/>
                <a:latin typeface="Calibri"/>
                <a:ea typeface="PingFang SC"/>
              </a:rPr>
              <a:t> Oak Wilt Observation in S</a:t>
            </a:r>
            <a:r>
              <a:rPr b="0" i="1" lang="en-CA" sz="2800" strike="noStrike" u="none">
                <a:solidFill>
                  <a:schemeClr val="dk1"/>
                </a:solidFill>
                <a:effectLst/>
                <a:uFillTx/>
                <a:latin typeface="Calibri"/>
              </a:rPr>
              <a:t>outheastern United States</a:t>
            </a:r>
            <a:r>
              <a:rPr b="0" i="1" lang="en-US" sz="2800" strike="noStrike" u="none">
                <a:solidFill>
                  <a:schemeClr val="dk1"/>
                </a:solidFill>
                <a:effectLst/>
                <a:uFillTx/>
                <a:latin typeface="Calibri"/>
              </a:rPr>
              <a:t> </a:t>
            </a:r>
            <a:endParaRPr b="0" lang="en-US" sz="2800" strike="noStrike" u="none">
              <a:solidFill>
                <a:srgbClr val="000000"/>
              </a:solidFill>
              <a:effectLst/>
              <a:uFillTx/>
              <a:latin typeface="Arial"/>
            </a:endParaRPr>
          </a:p>
        </p:txBody>
      </p:sp>
      <p:sp>
        <p:nvSpPr>
          <p:cNvPr id="6" name="TextBox 14"/>
          <p:cNvSpPr/>
          <p:nvPr/>
        </p:nvSpPr>
        <p:spPr>
          <a:xfrm>
            <a:off x="685800" y="15135840"/>
            <a:ext cx="20802600" cy="2773800"/>
          </a:xfrm>
          <a:prstGeom prst="rect">
            <a:avLst/>
          </a:prstGeom>
          <a:noFill/>
          <a:ln w="0">
            <a:solidFill>
              <a:srgbClr val="4f81bd"/>
            </a:solidFill>
          </a:ln>
        </p:spPr>
        <p:style>
          <a:lnRef idx="0"/>
          <a:fillRef idx="0"/>
          <a:effectRef idx="0"/>
          <a:fontRef idx="minor"/>
        </p:style>
        <p:txBody>
          <a:bodyPr lIns="90000" rIns="90000" tIns="45000" bIns="45000" anchor="t">
            <a:spAutoFit/>
          </a:bodyPr>
          <a:p>
            <a:pPr defTabSz="1567440">
              <a:lnSpc>
                <a:spcPct val="100000"/>
              </a:lnSpc>
            </a:pPr>
            <a:r>
              <a:rPr b="0" lang="en-US" sz="3600" strike="noStrike" u="none">
                <a:solidFill>
                  <a:srgbClr val="0000cc"/>
                </a:solidFill>
                <a:effectLst/>
                <a:uFillTx/>
                <a:latin typeface="Calibri"/>
              </a:rPr>
              <a:t>Priorities and Goals</a:t>
            </a:r>
            <a:endParaRPr b="0" lang="en-US" sz="3600" strike="noStrike" u="none">
              <a:solidFill>
                <a:srgbClr val="000000"/>
              </a:solidFill>
              <a:effectLst/>
              <a:uFillTx/>
              <a:latin typeface="Arial"/>
            </a:endParaRPr>
          </a:p>
          <a:p>
            <a:pPr defTabSz="1567440">
              <a:lnSpc>
                <a:spcPct val="100000"/>
              </a:lnSpc>
            </a:pPr>
            <a:r>
              <a:rPr b="0" lang="en-CA" sz="2800" strike="noStrike" u="none">
                <a:solidFill>
                  <a:schemeClr val="dk1"/>
                </a:solidFill>
                <a:effectLst/>
                <a:uFillTx/>
                <a:latin typeface="Calibri"/>
              </a:rPr>
              <a:t>Current research priorities include validating the platform's effectiveness with existing data sources and real-world applications, particularly for  early detection of pests and diseases. Future development will focus on integrating emerging technologies, high-resolution satellite imagery and structural measurements and advanced drone observations, to improve scalability. This research contributes to modernizing forest monitoring, data analytics, and decision-making support in the southeastern U.S., to enhance forest productivity and resilience while maintaining high standards of accuracy in resource assessment.</a:t>
            </a:r>
            <a:endParaRPr b="0" lang="en-US" sz="2800" strike="noStrike" u="none">
              <a:solidFill>
                <a:srgbClr val="000000"/>
              </a:solidFill>
              <a:effectLst/>
              <a:uFillTx/>
              <a:latin typeface="Arial"/>
            </a:endParaRPr>
          </a:p>
        </p:txBody>
      </p:sp>
      <p:sp>
        <p:nvSpPr>
          <p:cNvPr id="7" name="TextBox 39"/>
          <p:cNvSpPr/>
          <p:nvPr/>
        </p:nvSpPr>
        <p:spPr>
          <a:xfrm>
            <a:off x="17607600" y="15207480"/>
            <a:ext cx="3657600" cy="517320"/>
          </a:xfrm>
          <a:prstGeom prst="rect">
            <a:avLst/>
          </a:prstGeom>
          <a:noFill/>
          <a:ln w="0">
            <a:solidFill>
              <a:srgbClr val="4f81bd"/>
            </a:solidFill>
          </a:ln>
        </p:spPr>
        <p:style>
          <a:lnRef idx="0"/>
          <a:fillRef idx="0"/>
          <a:effectRef idx="0"/>
          <a:fontRef idx="minor"/>
        </p:style>
        <p:txBody>
          <a:bodyPr lIns="90000" rIns="90000" tIns="45000" bIns="45000" anchor="t">
            <a:spAutoFit/>
          </a:bodyPr>
          <a:p>
            <a:pPr defTabSz="1567440">
              <a:lnSpc>
                <a:spcPct val="100000"/>
              </a:lnSpc>
            </a:pPr>
            <a:r>
              <a:rPr b="1" i="1" lang="en-US" sz="2800" strike="noStrike" u="none">
                <a:solidFill>
                  <a:schemeClr val="dk1"/>
                </a:solidFill>
                <a:effectLst/>
                <a:uFillTx/>
                <a:latin typeface="Calibri"/>
              </a:rPr>
              <a:t>Fig. 1. </a:t>
            </a:r>
            <a:r>
              <a:rPr b="0" i="1" lang="en-US" sz="2800" strike="noStrike" u="none">
                <a:solidFill>
                  <a:schemeClr val="dk1"/>
                </a:solidFill>
                <a:effectLst/>
                <a:uFillTx/>
                <a:latin typeface="Calibri"/>
              </a:rPr>
              <a:t>ForestAI Platform</a:t>
            </a:r>
            <a:r>
              <a:rPr b="1" i="1" lang="en-US" sz="2800" strike="noStrike" u="none">
                <a:solidFill>
                  <a:schemeClr val="dk1"/>
                </a:solidFill>
                <a:effectLst/>
                <a:uFillTx/>
                <a:latin typeface="Calibri"/>
              </a:rPr>
              <a:t> </a:t>
            </a:r>
            <a:endParaRPr b="0" lang="en-US" sz="2800" strike="noStrike" u="none">
              <a:solidFill>
                <a:srgbClr val="000000"/>
              </a:solidFill>
              <a:effectLst/>
              <a:uFillTx/>
              <a:latin typeface="Arial"/>
            </a:endParaRPr>
          </a:p>
        </p:txBody>
      </p:sp>
      <p:pic>
        <p:nvPicPr>
          <p:cNvPr id="8" name="" descr=""/>
          <p:cNvPicPr/>
          <p:nvPr/>
        </p:nvPicPr>
        <p:blipFill>
          <a:blip r:embed="rId1"/>
          <a:stretch/>
        </p:blipFill>
        <p:spPr>
          <a:xfrm>
            <a:off x="10936800" y="9500400"/>
            <a:ext cx="10505880" cy="5815800"/>
          </a:xfrm>
          <a:prstGeom prst="rect">
            <a:avLst/>
          </a:prstGeom>
          <a:noFill/>
          <a:ln w="0">
            <a:noFill/>
          </a:ln>
        </p:spPr>
      </p:pic>
      <p:sp>
        <p:nvSpPr>
          <p:cNvPr id="9" name="TextBox 2"/>
          <p:cNvSpPr/>
          <p:nvPr/>
        </p:nvSpPr>
        <p:spPr>
          <a:xfrm>
            <a:off x="1371600" y="17909640"/>
            <a:ext cx="6858000" cy="517320"/>
          </a:xfrm>
          <a:prstGeom prst="rect">
            <a:avLst/>
          </a:prstGeom>
          <a:noFill/>
          <a:ln w="0">
            <a:solidFill>
              <a:srgbClr val="4f81bd"/>
            </a:solidFill>
          </a:ln>
        </p:spPr>
        <p:style>
          <a:lnRef idx="0"/>
          <a:fillRef idx="0"/>
          <a:effectRef idx="0"/>
          <a:fontRef idx="minor"/>
        </p:style>
        <p:txBody>
          <a:bodyPr lIns="90000" rIns="90000" tIns="45000" bIns="45000" anchor="t">
            <a:spAutoFit/>
          </a:bodyPr>
          <a:p>
            <a:pPr defTabSz="1567440">
              <a:lnSpc>
                <a:spcPct val="100000"/>
              </a:lnSpc>
            </a:pPr>
            <a:r>
              <a:rPr b="1" i="1" lang="en-US" sz="2800" strike="noStrike" u="none">
                <a:solidFill>
                  <a:schemeClr val="dk1"/>
                </a:solidFill>
                <a:effectLst/>
                <a:uFillTx/>
                <a:latin typeface="Calibri"/>
              </a:rPr>
              <a:t>Fig.2. </a:t>
            </a:r>
            <a:r>
              <a:rPr b="0" i="1" lang="en-US" sz="2800" strike="noStrike" u="none">
                <a:solidFill>
                  <a:schemeClr val="dk1"/>
                </a:solidFill>
                <a:effectLst/>
                <a:uFillTx/>
                <a:latin typeface="Calibri"/>
              </a:rPr>
              <a:t>Oak Wilt Disease Prediction Workflow</a:t>
            </a:r>
            <a:endParaRPr b="0" lang="en-US" sz="2800" strike="noStrike" u="none">
              <a:solidFill>
                <a:srgbClr val="000000"/>
              </a:solidFill>
              <a:effectLst/>
              <a:uFillTx/>
              <a:latin typeface="Arial"/>
            </a:endParaRPr>
          </a:p>
        </p:txBody>
      </p:sp>
      <p:pic>
        <p:nvPicPr>
          <p:cNvPr id="10" name="" descr=""/>
          <p:cNvPicPr/>
          <p:nvPr/>
        </p:nvPicPr>
        <p:blipFill>
          <a:blip r:embed="rId2"/>
          <a:stretch/>
        </p:blipFill>
        <p:spPr>
          <a:xfrm>
            <a:off x="793800" y="23774400"/>
            <a:ext cx="6383520" cy="6784200"/>
          </a:xfrm>
          <a:prstGeom prst="rect">
            <a:avLst/>
          </a:prstGeom>
          <a:noFill/>
          <a:ln w="0">
            <a:noFill/>
          </a:ln>
        </p:spPr>
      </p:pic>
      <p:pic>
        <p:nvPicPr>
          <p:cNvPr id="11" name="" descr=""/>
          <p:cNvPicPr/>
          <p:nvPr/>
        </p:nvPicPr>
        <p:blipFill>
          <a:blip r:embed="rId3"/>
          <a:stretch/>
        </p:blipFill>
        <p:spPr>
          <a:xfrm>
            <a:off x="842400" y="18516600"/>
            <a:ext cx="20369520" cy="5029200"/>
          </a:xfrm>
          <a:prstGeom prst="rect">
            <a:avLst/>
          </a:prstGeom>
          <a:noFill/>
          <a:ln w="0">
            <a:noFill/>
          </a:ln>
        </p:spPr>
      </p:pic>
      <p:pic>
        <p:nvPicPr>
          <p:cNvPr id="12" name="" descr=""/>
          <p:cNvPicPr/>
          <p:nvPr/>
        </p:nvPicPr>
        <p:blipFill>
          <a:blip r:embed="rId4"/>
          <a:stretch/>
        </p:blipFill>
        <p:spPr>
          <a:xfrm>
            <a:off x="7506360" y="23734080"/>
            <a:ext cx="4609440" cy="3913920"/>
          </a:xfrm>
          <a:prstGeom prst="rect">
            <a:avLst/>
          </a:prstGeom>
          <a:noFill/>
          <a:ln w="0">
            <a:noFill/>
          </a:ln>
        </p:spPr>
      </p:pic>
      <p:pic>
        <p:nvPicPr>
          <p:cNvPr id="13" name="" descr=""/>
          <p:cNvPicPr/>
          <p:nvPr/>
        </p:nvPicPr>
        <p:blipFill>
          <a:blip r:embed="rId5"/>
          <a:stretch/>
        </p:blipFill>
        <p:spPr>
          <a:xfrm>
            <a:off x="7543800" y="28344600"/>
            <a:ext cx="4572000" cy="2286000"/>
          </a:xfrm>
          <a:prstGeom prst="rect">
            <a:avLst/>
          </a:prstGeom>
          <a:noFill/>
          <a:ln w="0">
            <a:noFill/>
          </a:ln>
        </p:spPr>
      </p:pic>
      <p:sp>
        <p:nvSpPr>
          <p:cNvPr id="14" name="TextBox 1"/>
          <p:cNvSpPr/>
          <p:nvPr/>
        </p:nvSpPr>
        <p:spPr>
          <a:xfrm>
            <a:off x="7353000" y="27720000"/>
            <a:ext cx="4762800" cy="425520"/>
          </a:xfrm>
          <a:prstGeom prst="rect">
            <a:avLst/>
          </a:prstGeom>
          <a:noFill/>
          <a:ln w="0">
            <a:solidFill>
              <a:srgbClr val="4f81bd"/>
            </a:solidFill>
          </a:ln>
        </p:spPr>
        <p:style>
          <a:lnRef idx="0"/>
          <a:fillRef idx="0"/>
          <a:effectRef idx="0"/>
          <a:fontRef idx="minor"/>
        </p:style>
        <p:txBody>
          <a:bodyPr lIns="90000" rIns="90000" tIns="45000" bIns="45000" anchor="t">
            <a:spAutoFit/>
          </a:bodyPr>
          <a:p>
            <a:pPr defTabSz="1567440">
              <a:lnSpc>
                <a:spcPct val="100000"/>
              </a:lnSpc>
            </a:pPr>
            <a:r>
              <a:rPr b="1" i="1" lang="en-US" sz="2200" strike="noStrike" u="none">
                <a:solidFill>
                  <a:schemeClr val="dk1"/>
                </a:solidFill>
                <a:effectLst/>
                <a:uFillTx/>
                <a:latin typeface="Calibri"/>
                <a:ea typeface="PingFang SC"/>
              </a:rPr>
              <a:t>Fig.4.</a:t>
            </a:r>
            <a:r>
              <a:rPr b="0" i="1" lang="en-US" sz="2200" strike="noStrike" u="none">
                <a:solidFill>
                  <a:schemeClr val="dk1"/>
                </a:solidFill>
                <a:effectLst/>
                <a:uFillTx/>
                <a:latin typeface="Calibri"/>
                <a:ea typeface="PingFang SC"/>
              </a:rPr>
              <a:t> Environmental Variables </a:t>
            </a:r>
            <a:r>
              <a:rPr b="0" i="1" lang="en-CA" sz="2200" strike="noStrike" u="none">
                <a:solidFill>
                  <a:schemeClr val="dk1"/>
                </a:solidFill>
                <a:effectLst/>
                <a:uFillTx/>
                <a:latin typeface="Calibri"/>
                <a:ea typeface="PingFang SC"/>
              </a:rPr>
              <a:t>Selection</a:t>
            </a:r>
            <a:r>
              <a:rPr b="0" i="1" lang="en-US" sz="2200" strike="noStrike" u="none">
                <a:solidFill>
                  <a:schemeClr val="dk1"/>
                </a:solidFill>
                <a:effectLst/>
                <a:uFillTx/>
                <a:latin typeface="Calibri"/>
              </a:rPr>
              <a:t> </a:t>
            </a:r>
            <a:endParaRPr b="0" lang="en-US" sz="2200" strike="noStrike" u="none">
              <a:solidFill>
                <a:srgbClr val="000000"/>
              </a:solidFill>
              <a:effectLst/>
              <a:uFillTx/>
              <a:latin typeface="Arial"/>
            </a:endParaRPr>
          </a:p>
        </p:txBody>
      </p:sp>
      <p:sp>
        <p:nvSpPr>
          <p:cNvPr id="15" name="TextBox 5"/>
          <p:cNvSpPr/>
          <p:nvPr/>
        </p:nvSpPr>
        <p:spPr>
          <a:xfrm>
            <a:off x="7086600" y="30892680"/>
            <a:ext cx="5220000" cy="425520"/>
          </a:xfrm>
          <a:prstGeom prst="rect">
            <a:avLst/>
          </a:prstGeom>
          <a:noFill/>
          <a:ln w="0">
            <a:solidFill>
              <a:srgbClr val="4f81bd"/>
            </a:solidFill>
          </a:ln>
        </p:spPr>
        <p:style>
          <a:lnRef idx="0"/>
          <a:fillRef idx="0"/>
          <a:effectRef idx="0"/>
          <a:fontRef idx="minor"/>
        </p:style>
        <p:txBody>
          <a:bodyPr lIns="90000" rIns="90000" tIns="45000" bIns="45000" anchor="t">
            <a:spAutoFit/>
          </a:bodyPr>
          <a:p>
            <a:pPr defTabSz="1567440">
              <a:lnSpc>
                <a:spcPct val="100000"/>
              </a:lnSpc>
            </a:pPr>
            <a:r>
              <a:rPr b="1" i="1" lang="en-US" sz="2200" strike="noStrike" u="none">
                <a:solidFill>
                  <a:schemeClr val="dk1"/>
                </a:solidFill>
                <a:effectLst/>
                <a:uFillTx/>
                <a:latin typeface="Calibri"/>
                <a:ea typeface="PingFang SC"/>
              </a:rPr>
              <a:t>Fig.4.</a:t>
            </a:r>
            <a:r>
              <a:rPr b="0" i="1" lang="en-US" sz="2200" strike="noStrike" u="none">
                <a:solidFill>
                  <a:schemeClr val="dk1"/>
                </a:solidFill>
                <a:effectLst/>
                <a:uFillTx/>
                <a:latin typeface="Calibri"/>
                <a:ea typeface="PingFang SC"/>
              </a:rPr>
              <a:t> Feature Analyses for Optimized Model</a:t>
            </a:r>
            <a:r>
              <a:rPr b="0" i="1" lang="en-US" sz="2200" strike="noStrike" u="none">
                <a:solidFill>
                  <a:schemeClr val="dk1"/>
                </a:solidFill>
                <a:effectLst/>
                <a:uFillTx/>
                <a:latin typeface="Calibri"/>
              </a:rPr>
              <a:t> </a:t>
            </a:r>
            <a:endParaRPr b="0" lang="en-US" sz="2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2219</TotalTime>
  <Application>LibreOffice/25.2.1.2$MacOSX_AARCH64 LibreOffice_project/d3abf4aee5fd705e4a92bba33a32f40bc4e56f49</Application>
  <AppVersion>15.0000</AppVersion>
  <Company>NRCAN</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2017-03-24T19:21:33Z</dcterms:created>
  <dc:creator>Allard Julie</dc:creator>
  <dc:description/>
  <dc:language>en-US</dc:language>
  <cp:lastModifiedBy/>
  <cp:lastPrinted>2018-05-31T13:50:54Z</cp:lastPrinted>
  <dcterms:modified xsi:type="dcterms:W3CDTF">2025-03-23T09:58:43Z</dcterms:modified>
  <cp:revision>48</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Custom</vt:lpwstr>
  </property>
  <property fmtid="{D5CDD505-2E9C-101B-9397-08002B2CF9AE}" pid="3" name="Slides">
    <vt:i4>1</vt:i4>
  </property>
</Properties>
</file>