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5"/>
  </p:handoutMasterIdLst>
  <p:sldIdLst>
    <p:sldId id="256" r:id="rId3"/>
  </p:sldIdLst>
  <p:sldSz cx="21945600" cy="32918400"/>
  <p:notesSz cx="7772400" cy="10058400"/>
  <p:defaultTextStyle>
    <a:defPPr>
      <a:defRPr lang="en-US"/>
    </a:defPPr>
    <a:lvl1pPr marL="0" lvl="0" indent="0" algn="l" defTabSz="914400" rtl="0" eaLnBrk="1" fontAlgn="base" latinLnBrk="0" hangingPunct="1">
      <a:lnSpc>
        <a:spcPct val="100000"/>
      </a:lnSpc>
      <a:spcBef>
        <a:spcPct val="0"/>
      </a:spcBef>
      <a:spcAft>
        <a:spcPct val="0"/>
      </a:spcAft>
      <a:buNone/>
      <a:defRPr kern="1200">
        <a:solidFill>
          <a:schemeClr val="tx1"/>
        </a:solidFill>
        <a:latin typeface="Calibri"/>
        <a:ea typeface="+mn-ea"/>
        <a:cs typeface="+mn-cs"/>
      </a:defRPr>
    </a:lvl1pPr>
    <a:lvl2pPr marL="457200" lvl="1" indent="0" algn="l" defTabSz="914400" rtl="0" eaLnBrk="1" fontAlgn="base" latinLnBrk="0" hangingPunct="1">
      <a:lnSpc>
        <a:spcPct val="100000"/>
      </a:lnSpc>
      <a:spcBef>
        <a:spcPct val="0"/>
      </a:spcBef>
      <a:spcAft>
        <a:spcPct val="0"/>
      </a:spcAft>
      <a:buNone/>
      <a:defRPr kern="1200">
        <a:solidFill>
          <a:schemeClr val="tx1"/>
        </a:solidFill>
        <a:latin typeface="Calibri"/>
        <a:ea typeface="+mn-ea"/>
        <a:cs typeface="+mn-cs"/>
      </a:defRPr>
    </a:lvl2pPr>
    <a:lvl3pPr marL="914400" lvl="2" indent="0" algn="l" defTabSz="914400" rtl="0" eaLnBrk="1" fontAlgn="base" latinLnBrk="0" hangingPunct="1">
      <a:lnSpc>
        <a:spcPct val="100000"/>
      </a:lnSpc>
      <a:spcBef>
        <a:spcPct val="0"/>
      </a:spcBef>
      <a:spcAft>
        <a:spcPct val="0"/>
      </a:spcAft>
      <a:buNone/>
      <a:defRPr kern="1200">
        <a:solidFill>
          <a:schemeClr val="tx1"/>
        </a:solidFill>
        <a:latin typeface="Calibri"/>
        <a:ea typeface="+mn-ea"/>
        <a:cs typeface="+mn-cs"/>
      </a:defRPr>
    </a:lvl3pPr>
    <a:lvl4pPr marL="1371600" lvl="3" indent="0" algn="l" defTabSz="914400" rtl="0" eaLnBrk="1" fontAlgn="base" latinLnBrk="0" hangingPunct="1">
      <a:lnSpc>
        <a:spcPct val="100000"/>
      </a:lnSpc>
      <a:spcBef>
        <a:spcPct val="0"/>
      </a:spcBef>
      <a:spcAft>
        <a:spcPct val="0"/>
      </a:spcAft>
      <a:buNone/>
      <a:defRPr kern="1200">
        <a:solidFill>
          <a:schemeClr val="tx1"/>
        </a:solidFill>
        <a:latin typeface="Calibri"/>
        <a:ea typeface="+mn-ea"/>
        <a:cs typeface="+mn-cs"/>
      </a:defRPr>
    </a:lvl4pPr>
    <a:lvl5pPr marL="1828800" lvl="4" indent="0" algn="l" defTabSz="914400" rtl="0" eaLnBrk="1" fontAlgn="base" latinLnBrk="0" hangingPunct="1">
      <a:lnSpc>
        <a:spcPct val="100000"/>
      </a:lnSpc>
      <a:spcBef>
        <a:spcPct val="0"/>
      </a:spcBef>
      <a:spcAft>
        <a:spcPct val="0"/>
      </a:spcAft>
      <a:buNone/>
      <a:defRPr kern="1200">
        <a:solidFill>
          <a:schemeClr val="tx1"/>
        </a:solidFill>
        <a:latin typeface="Calibri"/>
        <a:ea typeface="+mn-ea"/>
        <a:cs typeface="+mn-cs"/>
      </a:defRPr>
    </a:lvl5pPr>
    <a:lvl6pPr marL="2286000" lvl="5" indent="0" algn="l" defTabSz="914400" rtl="0" eaLnBrk="1" fontAlgn="base" latinLnBrk="0" hangingPunct="1">
      <a:lnSpc>
        <a:spcPct val="100000"/>
      </a:lnSpc>
      <a:spcBef>
        <a:spcPct val="0"/>
      </a:spcBef>
      <a:spcAft>
        <a:spcPct val="0"/>
      </a:spcAft>
      <a:buNone/>
      <a:defRPr kern="1200">
        <a:solidFill>
          <a:schemeClr val="tx1"/>
        </a:solidFill>
        <a:latin typeface="Calibri"/>
        <a:ea typeface="+mn-ea"/>
        <a:cs typeface="+mn-cs"/>
      </a:defRPr>
    </a:lvl6pPr>
    <a:lvl7pPr marL="2743200" lvl="6" indent="0" algn="l" defTabSz="914400" rtl="0" eaLnBrk="1" fontAlgn="base" latinLnBrk="0" hangingPunct="1">
      <a:lnSpc>
        <a:spcPct val="100000"/>
      </a:lnSpc>
      <a:spcBef>
        <a:spcPct val="0"/>
      </a:spcBef>
      <a:spcAft>
        <a:spcPct val="0"/>
      </a:spcAft>
      <a:buNone/>
      <a:defRPr kern="1200">
        <a:solidFill>
          <a:schemeClr val="tx1"/>
        </a:solidFill>
        <a:latin typeface="Calibri"/>
        <a:ea typeface="+mn-ea"/>
        <a:cs typeface="+mn-cs"/>
      </a:defRPr>
    </a:lvl7pPr>
    <a:lvl8pPr marL="3200400" lvl="7" indent="0" algn="l" defTabSz="914400" rtl="0" eaLnBrk="1" fontAlgn="base" latinLnBrk="0" hangingPunct="1">
      <a:lnSpc>
        <a:spcPct val="100000"/>
      </a:lnSpc>
      <a:spcBef>
        <a:spcPct val="0"/>
      </a:spcBef>
      <a:spcAft>
        <a:spcPct val="0"/>
      </a:spcAft>
      <a:buNone/>
      <a:defRPr kern="1200">
        <a:solidFill>
          <a:schemeClr val="tx1"/>
        </a:solidFill>
        <a:latin typeface="Calibri"/>
        <a:ea typeface="+mn-ea"/>
        <a:cs typeface="+mn-cs"/>
      </a:defRPr>
    </a:lvl8pPr>
    <a:lvl9pPr marL="3657600" lvl="8" indent="0" algn="l" defTabSz="914400" rtl="0" eaLnBrk="1" fontAlgn="base" latinLnBrk="0" hangingPunct="1">
      <a:lnSpc>
        <a:spcPct val="100000"/>
      </a:lnSpc>
      <a:spcBef>
        <a:spcPct val="0"/>
      </a:spcBef>
      <a:spcAft>
        <a:spcPct val="0"/>
      </a:spcAft>
      <a:buNone/>
      <a:defRPr kern="1200">
        <a:solidFill>
          <a:schemeClr val="tx1"/>
        </a:solidFill>
        <a:latin typeface="Calibri"/>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4460"/>
    <p:restoredTop sz="94662"/>
  </p:normalViewPr>
  <p:slideViewPr>
    <p:cSldViewPr snapToGrid="0" showGuides="1">
      <p:cViewPr>
        <p:scale>
          <a:sx n="67" d="100"/>
          <a:sy n="67" d="100"/>
        </p:scale>
        <p:origin x="24" y="-7584"/>
      </p:cViewPr>
      <p:guideLst>
        <p:guide orient="horz" pos="2160"/>
        <p:guide pos="2880"/>
      </p:guideLst>
    </p:cSldViewPr>
  </p:slideViewPr>
  <p:notesTextViewPr>
    <p:cViewPr>
      <p:scale>
        <a:sx n="1" d="1"/>
        <a:sy n="1" d="1"/>
      </p:scale>
      <p:origin x="0" y="0"/>
    </p:cViewPr>
  </p:notesTextViewPr>
  <p:gridSpacing cx="76199" cy="76199"/>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7" Type="http://schemas.openxmlformats.org/officeDocument/2006/relationships/viewProps" Target="viewProps.xml"/><Relationship Id="rId6" Type="http://schemas.openxmlformats.org/officeDocument/2006/relationships/presProps" Target="presProps.xml"/><Relationship Id="rId5" Type="http://schemas.openxmlformats.org/officeDocument/2006/relationships/handoutMaster" Target="handoutMasters/handoutMaster1.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368040" cy="504667"/>
          </a:xfrm>
          <a:prstGeom prst="rect">
            <a:avLst/>
          </a:prstGeom>
        </p:spPr>
        <p:txBody>
          <a:bodyPr vert="horz" lIns="91440" tIns="45720" rIns="91440" bIns="45720" rtlCol="0"/>
          <a:lstStyle>
            <a:lvl1pPr algn="l">
              <a:defRPr sz="1320"/>
            </a:lvl1pPr>
          </a:lstStyle>
          <a:p>
            <a:endParaRPr lang="en-US"/>
          </a:p>
        </p:txBody>
      </p:sp>
      <p:sp>
        <p:nvSpPr>
          <p:cNvPr id="3" name="Date Placeholder 2"/>
          <p:cNvSpPr>
            <a:spLocks noGrp="1"/>
          </p:cNvSpPr>
          <p:nvPr>
            <p:ph type="dt" sz="quarter" idx="1"/>
          </p:nvPr>
        </p:nvSpPr>
        <p:spPr>
          <a:xfrm>
            <a:off x="4402561" y="0"/>
            <a:ext cx="3368040" cy="504667"/>
          </a:xfrm>
          <a:prstGeom prst="rect">
            <a:avLst/>
          </a:prstGeom>
        </p:spPr>
        <p:txBody>
          <a:bodyPr vert="horz" lIns="91440" tIns="45720" rIns="91440" bIns="45720" rtlCol="0"/>
          <a:lstStyle>
            <a:lvl1pPr algn="r">
              <a:defRPr sz="1320"/>
            </a:lvl1pPr>
          </a:lstStyle>
          <a:p>
            <a:fld id="{696C064A-D61B-4B21-B757-51A9B82445B8}" type="datetimeFigureOut">
              <a:rPr lang="en-US" smtClean="0"/>
            </a:fld>
            <a:endParaRPr lang="en-US"/>
          </a:p>
        </p:txBody>
      </p:sp>
      <p:sp>
        <p:nvSpPr>
          <p:cNvPr id="4" name="Footer Placeholder 3"/>
          <p:cNvSpPr>
            <a:spLocks noGrp="1"/>
          </p:cNvSpPr>
          <p:nvPr>
            <p:ph type="ftr" sz="quarter" idx="2"/>
          </p:nvPr>
        </p:nvSpPr>
        <p:spPr>
          <a:xfrm>
            <a:off x="0" y="9553734"/>
            <a:ext cx="3368040" cy="504666"/>
          </a:xfrm>
          <a:prstGeom prst="rect">
            <a:avLst/>
          </a:prstGeom>
        </p:spPr>
        <p:txBody>
          <a:bodyPr vert="horz" lIns="91440" tIns="45720" rIns="91440" bIns="45720" rtlCol="0" anchor="b"/>
          <a:lstStyle>
            <a:lvl1pPr algn="l">
              <a:defRPr sz="1320"/>
            </a:lvl1pPr>
          </a:lstStyle>
          <a:p>
            <a:endParaRPr lang="en-US"/>
          </a:p>
        </p:txBody>
      </p:sp>
      <p:sp>
        <p:nvSpPr>
          <p:cNvPr id="5" name="Slide Number Placeholder 4"/>
          <p:cNvSpPr>
            <a:spLocks noGrp="1"/>
          </p:cNvSpPr>
          <p:nvPr>
            <p:ph type="sldNum" sz="quarter" idx="3"/>
          </p:nvPr>
        </p:nvSpPr>
        <p:spPr>
          <a:xfrm>
            <a:off x="4402561" y="9553734"/>
            <a:ext cx="3368040" cy="504666"/>
          </a:xfrm>
          <a:prstGeom prst="rect">
            <a:avLst/>
          </a:prstGeom>
        </p:spPr>
        <p:txBody>
          <a:bodyPr vert="horz" lIns="91440" tIns="45720" rIns="91440" bIns="45720" rtlCol="0" anchor="b"/>
          <a:lstStyle>
            <a:lvl1pPr algn="r">
              <a:defRPr sz="1320"/>
            </a:lvl1pPr>
          </a:lstStyle>
          <a:p>
            <a:fld id="{50305E07-67EA-4042-A3F6-853A8AD8D209}" type="slidenum">
              <a:rPr lang="en-US" smtClean="0"/>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368040" cy="504667"/>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402561" y="0"/>
            <a:ext cx="3368040" cy="504667"/>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868680" y="1257300"/>
            <a:ext cx="6035040" cy="339471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77240" y="4840605"/>
            <a:ext cx="6217920" cy="3960495"/>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9553734"/>
            <a:ext cx="3368040" cy="504666"/>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402561" y="9553734"/>
            <a:ext cx="3368040" cy="504666"/>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Title Slide">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image" Target="../media/image1.jpeg"/><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pic>
        <p:nvPicPr>
          <p:cNvPr id="1026" name="Picture 1" descr="NRCan poster template_portrait_eng.jpg"/>
          <p:cNvPicPr/>
          <p:nvPr/>
        </p:nvPicPr>
        <p:blipFill>
          <a:blip r:embed="rId2"/>
          <a:stretch>
            <a:fillRect/>
          </a:stretch>
        </p:blipFill>
        <p:spPr>
          <a:xfrm>
            <a:off x="0" y="0"/>
            <a:ext cx="21945600" cy="32918400"/>
          </a:xfrm>
          <a:prstGeom prst="rect">
            <a:avLst/>
          </a:prstGeom>
          <a:noFill/>
          <a:ln w="0">
            <a:noFill/>
          </a:ln>
        </p:spPr>
      </p:pic>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image" Target="../media/image10.png"/><Relationship Id="rId8" Type="http://schemas.openxmlformats.org/officeDocument/2006/relationships/image" Target="../media/image9.png"/><Relationship Id="rId7" Type="http://schemas.openxmlformats.org/officeDocument/2006/relationships/image" Target="../media/image8.png"/><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3.png"/><Relationship Id="rId10" Type="http://schemas.openxmlformats.org/officeDocument/2006/relationships/slideLayout" Target="../slideLayouts/slideLayout1.xml"/><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 name="PlaceHolder 1"/>
          <p:cNvSpPr>
            <a:spLocks noGrp="1"/>
          </p:cNvSpPr>
          <p:nvPr>
            <p:ph type="title" idx="4294967295"/>
          </p:nvPr>
        </p:nvSpPr>
        <p:spPr>
          <a:xfrm>
            <a:off x="685800" y="825500"/>
            <a:ext cx="20817205" cy="3328670"/>
          </a:xfrm>
          <a:prstGeom prst="rect">
            <a:avLst/>
          </a:prstGeom>
          <a:solidFill>
            <a:schemeClr val="accent6">
              <a:lumMod val="20000"/>
              <a:lumOff val="80000"/>
            </a:schemeClr>
          </a:solidFill>
          <a:ln w="0" cap="flat" cmpd="sng" algn="ctr">
            <a:noFill/>
            <a:prstDash val="solid"/>
          </a:ln>
        </p:spPr>
        <p:txBody>
          <a:bodyPr lIns="313560" tIns="156600" rIns="313560" bIns="156600" anchor="ctr">
            <a:noAutofit/>
          </a:bodyPr>
          <a:lstStyle/>
          <a:p>
            <a:pPr marL="0" marR="0" indent="0" algn="ctr" defTabSz="1567180" rtl="0" eaLnBrk="1" fontAlgn="auto" latinLnBrk="0" hangingPunct="1">
              <a:lnSpc>
                <a:spcPct val="100000"/>
              </a:lnSpc>
              <a:spcBef>
                <a:spcPct val="0"/>
              </a:spcBef>
              <a:spcAft>
                <a:spcPct val="0"/>
              </a:spcAft>
              <a:buClrTx/>
              <a:buSzTx/>
              <a:buFontTx/>
              <a:buNone/>
            </a:pPr>
            <a:r>
              <a:rPr kumimoji="0" lang="en-CA" sz="7200" b="1" i="1" u="none" strike="noStrike" kern="1200" cap="none" spc="0" normalizeH="0" baseline="0" noProof="1">
                <a:solidFill>
                  <a:schemeClr val="dk1"/>
                </a:solidFill>
                <a:effectLst/>
                <a:uFillTx/>
                <a:latin typeface="Calibri"/>
                <a:ea typeface="+mj-ea"/>
                <a:cs typeface="+mj-cs"/>
              </a:rPr>
              <a:t>ForestAI</a:t>
            </a:r>
            <a:r>
              <a:rPr kumimoji="0" lang="en-CA" sz="7200" b="1" i="0" u="none" strike="noStrike" kern="1200" cap="none" spc="0" normalizeH="0" baseline="0" noProof="1">
                <a:solidFill>
                  <a:schemeClr val="dk1"/>
                </a:solidFill>
                <a:effectLst/>
                <a:uFillTx/>
                <a:latin typeface="Calibri"/>
                <a:ea typeface="+mj-ea"/>
                <a:cs typeface="+mj-cs"/>
              </a:rPr>
              <a:t>: An AI-Powered Platform for Enhanced Forest Resource Assessment and Health Monitoring</a:t>
            </a:r>
            <a:endParaRPr kumimoji="0" lang="en-CA" sz="7200" b="1" i="0" u="none" strike="noStrike" kern="1200" cap="none" spc="0" normalizeH="0" baseline="0" noProof="1">
              <a:solidFill>
                <a:schemeClr val="dk1"/>
              </a:solidFill>
              <a:effectLst/>
              <a:uFillTx/>
              <a:latin typeface="Calibri"/>
              <a:ea typeface="+mj-ea"/>
              <a:cs typeface="+mj-cs"/>
            </a:endParaRPr>
          </a:p>
        </p:txBody>
      </p:sp>
      <p:sp>
        <p:nvSpPr>
          <p:cNvPr id="2" name="TextBox 3"/>
          <p:cNvSpPr/>
          <p:nvPr/>
        </p:nvSpPr>
        <p:spPr>
          <a:xfrm>
            <a:off x="614680" y="4211955"/>
            <a:ext cx="20884515" cy="2704465"/>
          </a:xfrm>
          <a:prstGeom prst="rect">
            <a:avLst/>
          </a:prstGeom>
          <a:solidFill>
            <a:schemeClr val="tx2">
              <a:lumMod val="50000"/>
            </a:schemeClr>
          </a:solid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fontAlgn="auto">
              <a:lnSpc>
                <a:spcPct val="100000"/>
              </a:lnSpc>
            </a:pPr>
            <a:r>
              <a:rPr lang="en-CA" sz="3400" b="1" u="none" strike="noStrike" noProof="1">
                <a:solidFill>
                  <a:schemeClr val="lt1"/>
                </a:solidFill>
                <a:effectLst/>
                <a:uFillTx/>
                <a:latin typeface="+mj-lt"/>
                <a:cs typeface="+mj-lt"/>
              </a:rPr>
              <a:t>Ping Yang</a:t>
            </a:r>
            <a:r>
              <a:rPr lang="en-CA" sz="3400" b="1" u="none" strike="noStrike" baseline="30000" noProof="1">
                <a:solidFill>
                  <a:schemeClr val="lt1"/>
                </a:solidFill>
                <a:effectLst/>
                <a:uFillTx/>
                <a:latin typeface="+mj-lt"/>
                <a:ea typeface="AppleSystemUIFont"/>
                <a:cs typeface="+mj-lt"/>
              </a:rPr>
              <a:t>1</a:t>
            </a:r>
            <a:r>
              <a:rPr lang="en-CA" sz="3400" b="1" u="none" strike="noStrike" noProof="1">
                <a:solidFill>
                  <a:schemeClr val="lt1"/>
                </a:solidFill>
                <a:effectLst/>
                <a:uFillTx/>
                <a:latin typeface="+mj-lt"/>
                <a:ea typeface="AppleSystemUIFont"/>
                <a:cs typeface="+mj-lt"/>
              </a:rPr>
              <a:t>, </a:t>
            </a:r>
            <a:r>
              <a:rPr lang="en-US" altLang="en-CA" sz="3400" b="1" u="none" strike="noStrike" noProof="1">
                <a:solidFill>
                  <a:schemeClr val="lt1"/>
                </a:solidFill>
                <a:effectLst/>
                <a:uFillTx/>
                <a:latin typeface="+mj-lt"/>
                <a:ea typeface="AppleSystemUIFont"/>
                <a:cs typeface="+mj-lt"/>
              </a:rPr>
              <a:t>Sandeep KC</a:t>
            </a:r>
            <a:r>
              <a:rPr lang="en-CA" sz="3400" b="1" baseline="30000">
                <a:solidFill>
                  <a:schemeClr val="lt1"/>
                </a:solidFill>
                <a:effectLst/>
                <a:uFillTx/>
                <a:latin typeface="+mj-lt"/>
                <a:ea typeface="PingFang SC"/>
                <a:cs typeface="+mj-lt"/>
                <a:sym typeface="+mn-ea"/>
              </a:rPr>
              <a:t>2</a:t>
            </a:r>
            <a:r>
              <a:rPr lang="en-US" altLang="en-CA" sz="3400" b="1" u="none" strike="noStrike" noProof="1">
                <a:solidFill>
                  <a:schemeClr val="lt1"/>
                </a:solidFill>
                <a:effectLst/>
                <a:uFillTx/>
                <a:latin typeface="+mj-lt"/>
                <a:ea typeface="AppleSystemUIFont"/>
                <a:cs typeface="+mj-lt"/>
              </a:rPr>
              <a:t>, </a:t>
            </a:r>
            <a:r>
              <a:rPr lang="en-CA" sz="3400" b="1" u="none" strike="noStrike" noProof="1">
                <a:solidFill>
                  <a:schemeClr val="lt1"/>
                </a:solidFill>
                <a:effectLst/>
                <a:uFillTx/>
                <a:latin typeface="+mj-lt"/>
                <a:ea typeface="PingFang SC"/>
                <a:cs typeface="+mj-lt"/>
              </a:rPr>
              <a:t>Chen Ding</a:t>
            </a:r>
            <a:r>
              <a:rPr lang="en-CA" sz="3400" b="1" u="none" strike="noStrike" baseline="30000" noProof="1">
                <a:solidFill>
                  <a:schemeClr val="lt1"/>
                </a:solidFill>
                <a:effectLst/>
                <a:uFillTx/>
                <a:latin typeface="+mj-lt"/>
                <a:ea typeface="PingFang SC"/>
                <a:cs typeface="+mj-lt"/>
              </a:rPr>
              <a:t>2</a:t>
            </a:r>
            <a:r>
              <a:rPr lang="en-CA" sz="3400" b="1" u="none" strike="noStrike" noProof="1">
                <a:solidFill>
                  <a:schemeClr val="lt1"/>
                </a:solidFill>
                <a:effectLst/>
                <a:uFillTx/>
                <a:latin typeface="+mj-lt"/>
                <a:ea typeface="PingFang SC"/>
                <a:cs typeface="+mj-lt"/>
              </a:rPr>
              <a:t>*, Yan LI</a:t>
            </a:r>
            <a:r>
              <a:rPr lang="en-CA" sz="3400" b="1" u="none" strike="noStrike" baseline="30000" noProof="1">
                <a:solidFill>
                  <a:schemeClr val="lt1"/>
                </a:solidFill>
                <a:effectLst/>
                <a:uFillTx/>
                <a:latin typeface="+mj-lt"/>
                <a:ea typeface="PingFang SC"/>
                <a:cs typeface="+mj-lt"/>
              </a:rPr>
              <a:t>3</a:t>
            </a:r>
            <a:r>
              <a:rPr lang="en-CA" sz="3400" b="1" u="none" strike="noStrike" noProof="1">
                <a:solidFill>
                  <a:schemeClr val="lt1"/>
                </a:solidFill>
                <a:effectLst/>
                <a:uFillTx/>
                <a:latin typeface="+mj-lt"/>
                <a:ea typeface="PingFang SC"/>
                <a:cs typeface="+mj-lt"/>
              </a:rPr>
              <a:t>, Hao Chen</a:t>
            </a:r>
            <a:r>
              <a:rPr lang="en-CA" sz="3400" b="1" u="none" strike="noStrike" baseline="30000" noProof="1">
                <a:solidFill>
                  <a:schemeClr val="lt1"/>
                </a:solidFill>
                <a:effectLst/>
                <a:uFillTx/>
                <a:latin typeface="+mj-lt"/>
                <a:ea typeface="PingFang SC"/>
                <a:cs typeface="+mj-lt"/>
              </a:rPr>
              <a:t>2</a:t>
            </a:r>
            <a:r>
              <a:rPr lang="en-CA" sz="3400" b="1" u="none" strike="noStrike" noProof="1">
                <a:solidFill>
                  <a:schemeClr val="lt1"/>
                </a:solidFill>
                <a:effectLst/>
                <a:uFillTx/>
                <a:latin typeface="+mj-lt"/>
                <a:ea typeface="PingFang SC"/>
                <a:cs typeface="+mj-lt"/>
              </a:rPr>
              <a:t>, Lana Narine</a:t>
            </a:r>
            <a:r>
              <a:rPr lang="en-CA" sz="3400" b="1" u="none" strike="noStrike" baseline="30000" noProof="1">
                <a:solidFill>
                  <a:schemeClr val="lt1"/>
                </a:solidFill>
                <a:effectLst/>
                <a:uFillTx/>
                <a:latin typeface="+mj-lt"/>
                <a:ea typeface="PingFang SC"/>
                <a:cs typeface="+mj-lt"/>
              </a:rPr>
              <a:t>2</a:t>
            </a:r>
            <a:r>
              <a:rPr lang="en-CA" sz="3400" b="1" u="none" strike="noStrike" noProof="1">
                <a:solidFill>
                  <a:schemeClr val="lt1"/>
                </a:solidFill>
                <a:effectLst/>
                <a:uFillTx/>
                <a:latin typeface="+mj-lt"/>
                <a:ea typeface="PingFang SC"/>
                <a:cs typeface="+mj-lt"/>
              </a:rPr>
              <a:t>, Richard Cristan</a:t>
            </a:r>
            <a:r>
              <a:rPr lang="en-CA" sz="3400" b="1" u="none" strike="noStrike" baseline="30000" noProof="1">
                <a:solidFill>
                  <a:schemeClr val="lt1"/>
                </a:solidFill>
                <a:effectLst/>
                <a:uFillTx/>
                <a:latin typeface="+mj-lt"/>
                <a:ea typeface="PingFang SC"/>
                <a:cs typeface="+mj-lt"/>
              </a:rPr>
              <a:t>2</a:t>
            </a:r>
            <a:r>
              <a:rPr lang="en-CA" sz="3400" b="1" u="none" strike="noStrike" noProof="1">
                <a:solidFill>
                  <a:schemeClr val="lt1"/>
                </a:solidFill>
                <a:effectLst/>
                <a:uFillTx/>
                <a:latin typeface="+mj-lt"/>
                <a:ea typeface="PingFang SC"/>
                <a:cs typeface="+mj-lt"/>
              </a:rPr>
              <a:t>, Yuede JI</a:t>
            </a:r>
            <a:r>
              <a:rPr lang="en-CA" sz="3400" b="1" u="none" strike="noStrike" baseline="30000" noProof="1">
                <a:solidFill>
                  <a:schemeClr val="lt1"/>
                </a:solidFill>
                <a:effectLst/>
                <a:uFillTx/>
                <a:latin typeface="+mj-lt"/>
                <a:ea typeface="PingFang SC"/>
                <a:cs typeface="+mj-lt"/>
              </a:rPr>
              <a:t>4*</a:t>
            </a:r>
            <a:br>
              <a:rPr sz="3400">
                <a:latin typeface="+mj-lt"/>
                <a:cs typeface="+mj-lt"/>
              </a:rPr>
            </a:br>
            <a:r>
              <a:rPr lang="en-CA" sz="3400" b="0" u="none" strike="noStrike" baseline="30000" noProof="1">
                <a:solidFill>
                  <a:schemeClr val="lt1"/>
                </a:solidFill>
                <a:effectLst/>
                <a:uFillTx/>
                <a:latin typeface="+mj-lt"/>
                <a:ea typeface="PingFang SC"/>
                <a:cs typeface="+mj-lt"/>
              </a:rPr>
              <a:t>1</a:t>
            </a:r>
            <a:r>
              <a:rPr lang="en-CA" sz="3400" b="0" u="none" strike="noStrike" noProof="1">
                <a:solidFill>
                  <a:schemeClr val="lt1"/>
                </a:solidFill>
                <a:effectLst/>
                <a:uFillTx/>
                <a:latin typeface="+mj-lt"/>
                <a:ea typeface="PingFang SC"/>
                <a:cs typeface="+mj-lt"/>
              </a:rPr>
              <a:t>Dynamic Pacific LLC., Round Rock, TX;</a:t>
            </a:r>
            <a:endParaRPr lang="en-US" sz="3400" b="0" u="none" strike="noStrike" noProof="1">
              <a:solidFill>
                <a:srgbClr val="FFFFFF"/>
              </a:solidFill>
              <a:effectLst/>
              <a:uFillTx/>
              <a:latin typeface="+mj-lt"/>
              <a:cs typeface="+mj-lt"/>
            </a:endParaRPr>
          </a:p>
          <a:p>
            <a:pPr fontAlgn="auto">
              <a:lnSpc>
                <a:spcPct val="100000"/>
              </a:lnSpc>
            </a:pPr>
            <a:r>
              <a:rPr lang="en-CA" sz="3400" b="0" u="none" strike="noStrike" baseline="30000" noProof="1">
                <a:solidFill>
                  <a:schemeClr val="lt1"/>
                </a:solidFill>
                <a:effectLst/>
                <a:uFillTx/>
                <a:latin typeface="+mj-lt"/>
                <a:ea typeface="PingFang SC"/>
                <a:cs typeface="+mj-lt"/>
              </a:rPr>
              <a:t>2</a:t>
            </a:r>
            <a:r>
              <a:rPr lang="en-CA" sz="3400" b="0" u="none" strike="noStrike" noProof="1">
                <a:solidFill>
                  <a:schemeClr val="lt1"/>
                </a:solidFill>
                <a:effectLst/>
                <a:uFillTx/>
                <a:latin typeface="+mj-lt"/>
                <a:ea typeface="AppleSystemUIFont"/>
                <a:cs typeface="+mj-lt"/>
              </a:rPr>
              <a:t>College of Forestry</a:t>
            </a:r>
            <a:r>
              <a:rPr lang="en-US" altLang="en-CA" sz="3400" b="0" u="none" strike="noStrike" noProof="1">
                <a:solidFill>
                  <a:schemeClr val="lt1"/>
                </a:solidFill>
                <a:effectLst/>
                <a:uFillTx/>
                <a:latin typeface="+mj-lt"/>
                <a:ea typeface="AppleSystemUIFont"/>
                <a:cs typeface="+mj-lt"/>
              </a:rPr>
              <a:t> </a:t>
            </a:r>
            <a:r>
              <a:rPr lang="en-CA" sz="3400" b="0" u="none" strike="noStrike" noProof="1">
                <a:solidFill>
                  <a:schemeClr val="lt1"/>
                </a:solidFill>
                <a:effectLst/>
                <a:uFillTx/>
                <a:latin typeface="+mj-lt"/>
                <a:ea typeface="AppleSystemUIFont"/>
                <a:cs typeface="+mj-lt"/>
              </a:rPr>
              <a:t>Wildlife and Environment, Auburn University, AL;</a:t>
            </a:r>
            <a:endParaRPr lang="en-US" sz="3400" b="0" u="none" strike="noStrike" noProof="1">
              <a:solidFill>
                <a:srgbClr val="FFFFFF"/>
              </a:solidFill>
              <a:effectLst/>
              <a:uFillTx/>
              <a:latin typeface="+mj-lt"/>
              <a:cs typeface="+mj-lt"/>
            </a:endParaRPr>
          </a:p>
          <a:p>
            <a:pPr fontAlgn="auto">
              <a:lnSpc>
                <a:spcPct val="100000"/>
              </a:lnSpc>
            </a:pPr>
            <a:r>
              <a:rPr lang="en-CA" sz="3400" b="0" u="none" strike="noStrike" baseline="30000" noProof="1">
                <a:solidFill>
                  <a:schemeClr val="lt1"/>
                </a:solidFill>
                <a:effectLst/>
                <a:uFillTx/>
                <a:latin typeface="+mj-lt"/>
                <a:ea typeface="PingFang SC"/>
                <a:cs typeface="+mj-lt"/>
              </a:rPr>
              <a:t>3</a:t>
            </a:r>
            <a:r>
              <a:rPr lang="en-CA" sz="3400" b="0" u="none" strike="noStrike" noProof="1">
                <a:solidFill>
                  <a:schemeClr val="lt1"/>
                </a:solidFill>
                <a:effectLst/>
                <a:uFillTx/>
                <a:latin typeface="+mj-lt"/>
                <a:ea typeface="AppleSystemUIFont"/>
                <a:cs typeface="+mj-lt"/>
              </a:rPr>
              <a:t>Department of Mechanical Aerospace and Biomedical Engineering, University of Tennessee, Konxville, TN;</a:t>
            </a:r>
            <a:endParaRPr lang="en-US" sz="3400" b="0" u="none" strike="noStrike" noProof="1">
              <a:solidFill>
                <a:srgbClr val="FFFFFF"/>
              </a:solidFill>
              <a:effectLst/>
              <a:uFillTx/>
              <a:latin typeface="+mj-lt"/>
              <a:cs typeface="+mj-lt"/>
            </a:endParaRPr>
          </a:p>
          <a:p>
            <a:pPr fontAlgn="auto">
              <a:lnSpc>
                <a:spcPct val="100000"/>
              </a:lnSpc>
            </a:pPr>
            <a:r>
              <a:rPr lang="en-CA" sz="3400" b="0" u="none" strike="noStrike" baseline="30000" noProof="1">
                <a:solidFill>
                  <a:schemeClr val="lt1"/>
                </a:solidFill>
                <a:effectLst/>
                <a:uFillTx/>
                <a:latin typeface="+mj-lt"/>
                <a:ea typeface="PingFang SC"/>
                <a:cs typeface="+mj-lt"/>
              </a:rPr>
              <a:t>4</a:t>
            </a:r>
            <a:r>
              <a:rPr lang="en-CA" sz="3400" b="0" u="none" strike="noStrike" noProof="1">
                <a:solidFill>
                  <a:schemeClr val="lt1"/>
                </a:solidFill>
                <a:effectLst/>
                <a:uFillTx/>
                <a:latin typeface="+mj-lt"/>
                <a:ea typeface="AppleSystemUIFont"/>
                <a:cs typeface="+mj-lt"/>
              </a:rPr>
              <a:t>Department of Computer Science and Engineering, the University of Texas at Arlington, TX</a:t>
            </a:r>
            <a:r>
              <a:rPr lang="en-US" altLang="en-CA" sz="3400" b="0" u="none" strike="noStrike" noProof="1">
                <a:solidFill>
                  <a:schemeClr val="lt1"/>
                </a:solidFill>
                <a:effectLst/>
                <a:uFillTx/>
                <a:latin typeface="+mj-lt"/>
                <a:ea typeface="AppleSystemUIFont"/>
                <a:cs typeface="+mj-lt"/>
              </a:rPr>
              <a:t>;</a:t>
            </a:r>
            <a:endParaRPr lang="en-US" altLang="en-CA" sz="3400" b="0" u="none" strike="noStrike" noProof="1">
              <a:solidFill>
                <a:schemeClr val="lt1"/>
              </a:solidFill>
              <a:effectLst/>
              <a:uFillTx/>
              <a:latin typeface="+mj-lt"/>
              <a:ea typeface="AppleSystemUIFont"/>
              <a:cs typeface="+mj-lt"/>
            </a:endParaRPr>
          </a:p>
        </p:txBody>
      </p:sp>
      <p:sp>
        <p:nvSpPr>
          <p:cNvPr id="3" name="TextBox 4"/>
          <p:cNvSpPr/>
          <p:nvPr/>
        </p:nvSpPr>
        <p:spPr>
          <a:xfrm rot="21588000">
            <a:off x="630238" y="7045325"/>
            <a:ext cx="20862925" cy="2366010"/>
          </a:xfrm>
          <a:prstGeom prst="rect">
            <a:avLst/>
          </a:prstGeom>
          <a:noFill/>
          <a:ln w="0">
            <a:solidFill>
              <a:srgbClr val="4F81BD"/>
            </a:solid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defTabSz="1567180" fontAlgn="auto">
              <a:lnSpc>
                <a:spcPct val="100000"/>
              </a:lnSpc>
            </a:pPr>
            <a:r>
              <a:rPr lang="en-US" sz="3600" b="1" i="1" u="none" strike="noStrike" noProof="1">
                <a:solidFill>
                  <a:srgbClr val="0000CC"/>
                </a:solidFill>
                <a:effectLst/>
                <a:uFillTx/>
                <a:latin typeface="Calibri"/>
              </a:rPr>
              <a:t>Abstract</a:t>
            </a:r>
            <a:endParaRPr lang="en-US" sz="3600" b="0" u="none" strike="noStrike" noProof="1">
              <a:solidFill>
                <a:srgbClr val="000000"/>
              </a:solidFill>
              <a:effectLst/>
              <a:uFillTx/>
              <a:latin typeface="Arial" panose="020B0604020202020204"/>
            </a:endParaRPr>
          </a:p>
          <a:p>
            <a:pPr fontAlgn="auto"/>
            <a:r>
              <a:rPr lang="en-CA" sz="2800" b="0" u="none" strike="noStrike" noProof="1">
                <a:solidFill>
                  <a:schemeClr val="dk1"/>
                </a:solidFill>
                <a:effectLst/>
                <a:uFillTx/>
                <a:latin typeface="Calibri"/>
              </a:rPr>
              <a:t>In</a:t>
            </a:r>
            <a:r>
              <a:rPr lang="en-CA" sz="1300" b="0" u="none" strike="noStrike" noProof="1">
                <a:solidFill>
                  <a:srgbClr val="1A1A1A"/>
                </a:solidFill>
                <a:effectLst/>
                <a:uFillTx/>
                <a:latin typeface="ArialMT"/>
                <a:ea typeface="ArialMT"/>
              </a:rPr>
              <a:t> </a:t>
            </a:r>
            <a:r>
              <a:rPr lang="en-CA" sz="2800" b="0" u="none" strike="noStrike" noProof="1">
                <a:solidFill>
                  <a:schemeClr val="dk1"/>
                </a:solidFill>
                <a:effectLst/>
                <a:uFillTx/>
                <a:latin typeface="Calibri"/>
              </a:rPr>
              <a:t>the southeastern United States, known as the wood basket of the nation, 70% of U.S. reforestation occurs, producing over 25% of the world's pulpwood and 18% of its saw timber, so advanced forest monitoring tools are increasingly critical in this region. To address this need, we developed </a:t>
            </a:r>
            <a:r>
              <a:rPr lang="en-CA" sz="2800" b="0" i="1" u="none" strike="noStrike" noProof="1">
                <a:solidFill>
                  <a:schemeClr val="dk1"/>
                </a:solidFill>
                <a:effectLst/>
                <a:uFillTx/>
                <a:latin typeface="Calibri"/>
              </a:rPr>
              <a:t>ForestAI</a:t>
            </a:r>
            <a:r>
              <a:rPr lang="en-CA" sz="2800" b="0" u="none" strike="noStrike" noProof="1">
                <a:solidFill>
                  <a:schemeClr val="dk1"/>
                </a:solidFill>
                <a:effectLst/>
                <a:uFillTx/>
                <a:latin typeface="Calibri"/>
              </a:rPr>
              <a:t>, a web-based platform leveraging artificial intelligence to enhance automated assessment,  monitoring and projection of forest resources and health conditions.  </a:t>
            </a:r>
            <a:endParaRPr lang="en-US" sz="2800" b="0" u="none" strike="noStrike" noProof="1">
              <a:solidFill>
                <a:srgbClr val="000000"/>
              </a:solidFill>
              <a:effectLst/>
              <a:uFillTx/>
              <a:latin typeface="Arial" panose="020B0604020202020204"/>
            </a:endParaRPr>
          </a:p>
        </p:txBody>
      </p:sp>
      <p:sp>
        <p:nvSpPr>
          <p:cNvPr id="4" name="TextBox 6"/>
          <p:cNvSpPr/>
          <p:nvPr/>
        </p:nvSpPr>
        <p:spPr>
          <a:xfrm rot="21591600">
            <a:off x="620713" y="9501188"/>
            <a:ext cx="10129838" cy="5383213"/>
          </a:xfrm>
          <a:prstGeom prst="rect">
            <a:avLst/>
          </a:prstGeom>
          <a:noFill/>
          <a:ln w="0">
            <a:solidFill>
              <a:srgbClr val="4F81BD"/>
            </a:solid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defTabSz="1567180" fontAlgn="auto">
              <a:lnSpc>
                <a:spcPct val="100000"/>
              </a:lnSpc>
            </a:pPr>
            <a:r>
              <a:rPr lang="en-US" sz="3600" b="0" i="1" u="none" strike="noStrike" noProof="1">
                <a:solidFill>
                  <a:srgbClr val="0000CC"/>
                </a:solidFill>
                <a:effectLst/>
                <a:uFillTx/>
                <a:latin typeface="Calibri"/>
              </a:rPr>
              <a:t>ForestAI</a:t>
            </a:r>
            <a:r>
              <a:rPr lang="en-US" sz="3600" b="0" u="none" strike="noStrike" noProof="1">
                <a:solidFill>
                  <a:srgbClr val="0000CC"/>
                </a:solidFill>
                <a:effectLst/>
                <a:uFillTx/>
                <a:latin typeface="Calibri"/>
              </a:rPr>
              <a:t> Platform </a:t>
            </a:r>
            <a:endParaRPr lang="en-US" sz="3600" b="0" u="none" strike="noStrike" noProof="1">
              <a:solidFill>
                <a:srgbClr val="000000"/>
              </a:solidFill>
              <a:effectLst/>
              <a:uFillTx/>
              <a:latin typeface="Arial" panose="020B0604020202020204"/>
            </a:endParaRPr>
          </a:p>
          <a:p>
            <a:pPr fontAlgn="auto"/>
            <a:r>
              <a:rPr lang="en-CA" sz="2800" b="0" i="1" u="none" strike="noStrike" noProof="1">
                <a:solidFill>
                  <a:schemeClr val="dk1"/>
                </a:solidFill>
                <a:effectLst/>
                <a:uFillTx/>
                <a:latin typeface="Calibri"/>
              </a:rPr>
              <a:t>ForestAI </a:t>
            </a:r>
            <a:r>
              <a:rPr lang="en-CA" sz="2800" b="0" u="none" strike="noStrike" noProof="1">
                <a:solidFill>
                  <a:schemeClr val="dk1"/>
                </a:solidFill>
                <a:effectLst/>
                <a:uFillTx/>
                <a:latin typeface="Calibri"/>
              </a:rPr>
              <a:t>integrates data from multiple sources, including drone imagery and ground references from the USDA Forest Service's Forest Inventory and Analysis (FIA) and Forest Health Monitoring (FHM) programs, complementing these approaches with AI-driven capabilities for resources assessment and land management. The platform offers an accessible interface for processing and analyzing data through automated species classification, canopy/tree counting, health assessment, etc. Its real-time data processing, computer vision, tree-level visualization and reporting tools support stakeholders ranging from individual landowners to broad scale operators. </a:t>
            </a:r>
            <a:endParaRPr lang="en-US" sz="2800" b="0" u="none" strike="noStrike" noProof="1">
              <a:solidFill>
                <a:srgbClr val="000000"/>
              </a:solidFill>
              <a:effectLst/>
              <a:uFillTx/>
              <a:latin typeface="Arial" panose="020B0604020202020204"/>
            </a:endParaRPr>
          </a:p>
        </p:txBody>
      </p:sp>
      <p:sp>
        <p:nvSpPr>
          <p:cNvPr id="5" name="TextBox 13"/>
          <p:cNvSpPr/>
          <p:nvPr/>
        </p:nvSpPr>
        <p:spPr>
          <a:xfrm>
            <a:off x="944563" y="30592713"/>
            <a:ext cx="6400800" cy="765175"/>
          </a:xfrm>
          <a:prstGeom prst="rect">
            <a:avLst/>
          </a:prstGeom>
          <a:noFill/>
          <a:ln w="0">
            <a:solidFill>
              <a:srgbClr val="4F81BD"/>
            </a:solid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defTabSz="1567180" fontAlgn="auto">
              <a:lnSpc>
                <a:spcPct val="100000"/>
              </a:lnSpc>
            </a:pPr>
            <a:r>
              <a:rPr lang="en-US" sz="2200" b="1" i="1" u="none" strike="noStrike" noProof="1" dirty="0">
                <a:solidFill>
                  <a:schemeClr val="dk1"/>
                </a:solidFill>
                <a:effectLst/>
                <a:uFillTx/>
                <a:latin typeface="Calibri"/>
                <a:ea typeface="PingFang SC"/>
              </a:rPr>
              <a:t>Fig. 3.</a:t>
            </a:r>
            <a:r>
              <a:rPr lang="en-US" sz="2200" b="0" i="1" u="none" strike="noStrike" noProof="1" dirty="0">
                <a:solidFill>
                  <a:schemeClr val="dk1"/>
                </a:solidFill>
                <a:effectLst/>
                <a:uFillTx/>
                <a:latin typeface="Calibri"/>
                <a:ea typeface="PingFang SC"/>
              </a:rPr>
              <a:t> Oak Wilt Observation in S</a:t>
            </a:r>
            <a:r>
              <a:rPr lang="en-CA" sz="2200" b="0" i="1" u="none" strike="noStrike" noProof="1" dirty="0" err="1">
                <a:solidFill>
                  <a:schemeClr val="dk1"/>
                </a:solidFill>
                <a:effectLst/>
                <a:uFillTx/>
                <a:latin typeface="Calibri"/>
              </a:rPr>
              <a:t>outheastern</a:t>
            </a:r>
            <a:r>
              <a:rPr lang="en-CA" sz="2200" b="0" i="1" u="none" strike="noStrike" noProof="1" dirty="0">
                <a:solidFill>
                  <a:schemeClr val="dk1"/>
                </a:solidFill>
                <a:effectLst/>
                <a:uFillTx/>
                <a:latin typeface="Calibri"/>
              </a:rPr>
              <a:t> United States</a:t>
            </a:r>
            <a:r>
              <a:rPr lang="en-US" sz="2200" b="0" i="1" u="none" strike="noStrike" noProof="1" dirty="0">
                <a:solidFill>
                  <a:schemeClr val="dk1"/>
                </a:solidFill>
                <a:effectLst/>
                <a:uFillTx/>
                <a:latin typeface="Calibri"/>
              </a:rPr>
              <a:t> </a:t>
            </a:r>
            <a:endParaRPr lang="en-US" sz="2200" b="0" u="none" strike="noStrike" noProof="1" dirty="0">
              <a:solidFill>
                <a:srgbClr val="000000"/>
              </a:solidFill>
              <a:effectLst/>
              <a:uFillTx/>
              <a:latin typeface="Arial" panose="020B0604020202020204"/>
            </a:endParaRPr>
          </a:p>
        </p:txBody>
      </p:sp>
      <p:sp>
        <p:nvSpPr>
          <p:cNvPr id="6" name="TextBox 14"/>
          <p:cNvSpPr/>
          <p:nvPr/>
        </p:nvSpPr>
        <p:spPr>
          <a:xfrm>
            <a:off x="685800" y="15135225"/>
            <a:ext cx="20802600" cy="2797175"/>
          </a:xfrm>
          <a:prstGeom prst="rect">
            <a:avLst/>
          </a:prstGeom>
          <a:noFill/>
          <a:ln w="0">
            <a:solidFill>
              <a:srgbClr val="4F81BD"/>
            </a:solidFill>
          </a:ln>
        </p:spPr>
        <p:style>
          <a:lnRef idx="0">
            <a:scrgbClr r="0" g="0" b="0"/>
          </a:lnRef>
          <a:fillRef idx="0">
            <a:scrgbClr r="0" g="0" b="0"/>
          </a:fillRef>
          <a:effectRef idx="0">
            <a:scrgbClr r="0" g="0" b="0"/>
          </a:effectRef>
          <a:fontRef idx="minor"/>
        </p:style>
        <p:txBody>
          <a:bodyPr lIns="90000" tIns="45000" rIns="90000" bIns="45000" anchor="t">
            <a:spAutoFit/>
          </a:bodyPr>
          <a:lstStyle/>
          <a:p>
            <a:pPr defTabSz="1567180" fontAlgn="auto">
              <a:lnSpc>
                <a:spcPct val="100000"/>
              </a:lnSpc>
            </a:pPr>
            <a:r>
              <a:rPr lang="en-US" sz="3600" b="0" u="none" strike="noStrike" noProof="1" dirty="0">
                <a:solidFill>
                  <a:srgbClr val="0000CC"/>
                </a:solidFill>
                <a:effectLst/>
                <a:uFillTx/>
                <a:latin typeface="Calibri"/>
              </a:rPr>
              <a:t>Priorities, Pilots, and Goals</a:t>
            </a:r>
            <a:endParaRPr lang="en-US" sz="3600" b="0" u="none" strike="noStrike" noProof="1" dirty="0">
              <a:solidFill>
                <a:srgbClr val="000000"/>
              </a:solidFill>
              <a:effectLst/>
              <a:uFillTx/>
              <a:latin typeface="Arial" panose="020B0604020202020204"/>
            </a:endParaRPr>
          </a:p>
          <a:p>
            <a:pPr defTabSz="1567180" fontAlgn="auto">
              <a:lnSpc>
                <a:spcPct val="100000"/>
              </a:lnSpc>
            </a:pPr>
            <a:r>
              <a:rPr lang="en-CA" sz="2800" b="0" u="none" strike="noStrike" noProof="1" dirty="0">
                <a:solidFill>
                  <a:schemeClr val="dk1"/>
                </a:solidFill>
                <a:effectLst/>
                <a:uFillTx/>
                <a:latin typeface="Calibri"/>
              </a:rPr>
              <a:t>Current research priorities include validating the platform's effectiveness with existing data sources and real-world applications, particularly for  early detection of pests and diseases. Future development will focus on integrating emerging technologies, high-resolution satellite imagery and structural measurements and advanced drone observations, to improve scalability. This research contributes to modernizing forest monitoring, data analytics, and decision-making support in the southeastern U.S., to enhance forest productivity and resilience while maintaining high standards of accuracy in resource assessment.</a:t>
            </a:r>
            <a:endParaRPr lang="en-US" sz="2800" b="0" u="none" strike="noStrike" noProof="1" dirty="0">
              <a:solidFill>
                <a:srgbClr val="000000"/>
              </a:solidFill>
              <a:effectLst/>
              <a:uFillTx/>
              <a:latin typeface="Arial" panose="020B0604020202020204"/>
            </a:endParaRPr>
          </a:p>
        </p:txBody>
      </p:sp>
      <p:sp>
        <p:nvSpPr>
          <p:cNvPr id="7" name="TextBox 39"/>
          <p:cNvSpPr/>
          <p:nvPr/>
        </p:nvSpPr>
        <p:spPr>
          <a:xfrm>
            <a:off x="10947083" y="15252700"/>
            <a:ext cx="10507663" cy="519113"/>
          </a:xfrm>
          <a:prstGeom prst="rect">
            <a:avLst/>
          </a:prstGeom>
          <a:noFill/>
          <a:ln w="0">
            <a:solidFill>
              <a:srgbClr val="4F81BD"/>
            </a:solid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defTabSz="1567180" fontAlgn="auto">
              <a:lnSpc>
                <a:spcPct val="100000"/>
              </a:lnSpc>
            </a:pPr>
            <a:r>
              <a:rPr lang="en-US" sz="2800" b="1" i="1" u="none" strike="noStrike" noProof="1" dirty="0">
                <a:solidFill>
                  <a:schemeClr val="dk1"/>
                </a:solidFill>
                <a:effectLst/>
                <a:uFillTx/>
                <a:latin typeface="Calibri"/>
              </a:rPr>
              <a:t>Fig. 1. </a:t>
            </a:r>
            <a:r>
              <a:rPr lang="en-US" sz="2800" b="0" i="1" u="none" strike="noStrike" noProof="1" dirty="0" err="1">
                <a:solidFill>
                  <a:schemeClr val="dk1"/>
                </a:solidFill>
                <a:effectLst/>
                <a:uFillTx/>
                <a:latin typeface="Calibri"/>
              </a:rPr>
              <a:t>ForestAI</a:t>
            </a:r>
            <a:r>
              <a:rPr lang="en-US" sz="2800" b="0" i="1" u="none" strike="noStrike" noProof="1" dirty="0">
                <a:solidFill>
                  <a:schemeClr val="dk1"/>
                </a:solidFill>
                <a:effectLst/>
                <a:uFillTx/>
                <a:latin typeface="Calibri"/>
              </a:rPr>
              <a:t> Platform Platform</a:t>
            </a:r>
            <a:r>
              <a:rPr lang="en-US" sz="2800" b="1" i="1" u="none" strike="noStrike" noProof="1" dirty="0">
                <a:solidFill>
                  <a:schemeClr val="dk1"/>
                </a:solidFill>
                <a:effectLst/>
                <a:uFillTx/>
                <a:latin typeface="Calibri"/>
              </a:rPr>
              <a:t> </a:t>
            </a:r>
            <a:endParaRPr lang="en-US" sz="2800" b="0" u="none" strike="noStrike" noProof="1" dirty="0">
              <a:solidFill>
                <a:srgbClr val="000000"/>
              </a:solidFill>
              <a:effectLst/>
              <a:uFillTx/>
              <a:latin typeface="Arial" panose="020B0604020202020204"/>
            </a:endParaRPr>
          </a:p>
        </p:txBody>
      </p:sp>
      <p:pic>
        <p:nvPicPr>
          <p:cNvPr id="2056" name="Picture 7"/>
          <p:cNvPicPr/>
          <p:nvPr/>
        </p:nvPicPr>
        <p:blipFill>
          <a:blip r:embed="rId1"/>
          <a:stretch>
            <a:fillRect/>
          </a:stretch>
        </p:blipFill>
        <p:spPr>
          <a:xfrm>
            <a:off x="10936288" y="9437688"/>
            <a:ext cx="10506075" cy="5815012"/>
          </a:xfrm>
          <a:prstGeom prst="rect">
            <a:avLst/>
          </a:prstGeom>
          <a:noFill/>
          <a:ln w="0">
            <a:noFill/>
          </a:ln>
        </p:spPr>
      </p:pic>
      <p:sp>
        <p:nvSpPr>
          <p:cNvPr id="9" name="TextBox 2"/>
          <p:cNvSpPr/>
          <p:nvPr/>
        </p:nvSpPr>
        <p:spPr>
          <a:xfrm>
            <a:off x="690563" y="17910175"/>
            <a:ext cx="20764500" cy="519113"/>
          </a:xfrm>
          <a:prstGeom prst="rect">
            <a:avLst/>
          </a:prstGeom>
          <a:noFill/>
          <a:ln w="0">
            <a:solidFill>
              <a:srgbClr val="4F81BD"/>
            </a:solid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defTabSz="1567180" fontAlgn="auto">
              <a:lnSpc>
                <a:spcPct val="100000"/>
              </a:lnSpc>
            </a:pPr>
            <a:r>
              <a:rPr lang="en-US" sz="2800" b="1" i="1" u="none" strike="noStrike" noProof="1">
                <a:solidFill>
                  <a:schemeClr val="dk1"/>
                </a:solidFill>
                <a:effectLst/>
                <a:uFillTx/>
                <a:latin typeface="Calibri"/>
              </a:rPr>
              <a:t>Fig.2. </a:t>
            </a:r>
            <a:r>
              <a:rPr lang="en-US" sz="2800" i="1" u="none" strike="noStrike" noProof="1">
                <a:solidFill>
                  <a:schemeClr val="dk1"/>
                </a:solidFill>
                <a:effectLst/>
                <a:uFillTx/>
                <a:latin typeface="Calibri"/>
              </a:rPr>
              <a:t>Species Distribution Model </a:t>
            </a:r>
            <a:r>
              <a:rPr lang="en-US" sz="2800" b="0" i="1" u="none" strike="noStrike" noProof="1">
                <a:solidFill>
                  <a:schemeClr val="dk1"/>
                </a:solidFill>
                <a:effectLst/>
                <a:uFillTx/>
                <a:latin typeface="Calibri"/>
              </a:rPr>
              <a:t>Workflow of </a:t>
            </a:r>
            <a:r>
              <a:rPr lang="en-US" sz="2800" i="1" strike="noStrike" noProof="1">
                <a:solidFill>
                  <a:schemeClr val="dk1"/>
                </a:solidFill>
                <a:effectLst/>
                <a:uFillTx/>
                <a:latin typeface="Calibri"/>
                <a:sym typeface="+mn-ea"/>
              </a:rPr>
              <a:t>Oak Wilt Disease as A Pilot Study </a:t>
            </a:r>
            <a:endParaRPr lang="en-US" sz="2800" b="0" u="none" strike="noStrike" noProof="1">
              <a:solidFill>
                <a:srgbClr val="000000"/>
              </a:solidFill>
              <a:effectLst/>
              <a:uFillTx/>
              <a:latin typeface="Arial" panose="020B0604020202020204"/>
            </a:endParaRPr>
          </a:p>
        </p:txBody>
      </p:sp>
      <p:pic>
        <p:nvPicPr>
          <p:cNvPr id="2058" name="Picture 9"/>
          <p:cNvPicPr/>
          <p:nvPr/>
        </p:nvPicPr>
        <p:blipFill>
          <a:blip r:embed="rId2"/>
          <a:stretch>
            <a:fillRect/>
          </a:stretch>
        </p:blipFill>
        <p:spPr>
          <a:xfrm>
            <a:off x="944563" y="23807738"/>
            <a:ext cx="6383337" cy="6784975"/>
          </a:xfrm>
          <a:prstGeom prst="rect">
            <a:avLst/>
          </a:prstGeom>
          <a:noFill/>
          <a:ln w="0">
            <a:noFill/>
          </a:ln>
        </p:spPr>
      </p:pic>
      <p:pic>
        <p:nvPicPr>
          <p:cNvPr id="2059" name="Picture 10"/>
          <p:cNvPicPr/>
          <p:nvPr/>
        </p:nvPicPr>
        <p:blipFill>
          <a:blip r:embed="rId3"/>
          <a:stretch>
            <a:fillRect/>
          </a:stretch>
        </p:blipFill>
        <p:spPr>
          <a:xfrm>
            <a:off x="842963" y="18516600"/>
            <a:ext cx="20369212" cy="5029200"/>
          </a:xfrm>
          <a:prstGeom prst="rect">
            <a:avLst/>
          </a:prstGeom>
          <a:noFill/>
          <a:ln w="0">
            <a:noFill/>
          </a:ln>
        </p:spPr>
      </p:pic>
      <p:sp>
        <p:nvSpPr>
          <p:cNvPr id="14" name="TextBox 1"/>
          <p:cNvSpPr/>
          <p:nvPr/>
        </p:nvSpPr>
        <p:spPr>
          <a:xfrm>
            <a:off x="7694613" y="27536775"/>
            <a:ext cx="4445000" cy="427038"/>
          </a:xfrm>
          <a:prstGeom prst="rect">
            <a:avLst/>
          </a:prstGeom>
          <a:noFill/>
          <a:ln w="0">
            <a:solidFill>
              <a:srgbClr val="4F81BD"/>
            </a:solid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defTabSz="1567180" fontAlgn="auto">
              <a:lnSpc>
                <a:spcPct val="100000"/>
              </a:lnSpc>
            </a:pPr>
            <a:r>
              <a:rPr lang="en-US" sz="2200" b="1" i="1" u="none" strike="noStrike" noProof="1" dirty="0">
                <a:solidFill>
                  <a:schemeClr val="dk1"/>
                </a:solidFill>
                <a:effectLst/>
                <a:uFillTx/>
                <a:latin typeface="Calibri"/>
                <a:ea typeface="PingFang SC"/>
              </a:rPr>
              <a:t>Fig.4.</a:t>
            </a:r>
            <a:r>
              <a:rPr lang="en-US" sz="2200" b="0" i="1" u="none" strike="noStrike" noProof="1" dirty="0">
                <a:solidFill>
                  <a:schemeClr val="dk1"/>
                </a:solidFill>
                <a:effectLst/>
                <a:uFillTx/>
                <a:latin typeface="Calibri"/>
                <a:ea typeface="PingFang SC"/>
              </a:rPr>
              <a:t> Variable Selection</a:t>
            </a:r>
            <a:endParaRPr lang="en-US" sz="2200" b="0" u="none" strike="noStrike" noProof="1" dirty="0">
              <a:solidFill>
                <a:srgbClr val="000000"/>
              </a:solidFill>
              <a:effectLst/>
              <a:uFillTx/>
              <a:latin typeface="Arial" panose="020B0604020202020204"/>
            </a:endParaRPr>
          </a:p>
        </p:txBody>
      </p:sp>
      <p:sp>
        <p:nvSpPr>
          <p:cNvPr id="15" name="TextBox 5"/>
          <p:cNvSpPr/>
          <p:nvPr/>
        </p:nvSpPr>
        <p:spPr>
          <a:xfrm>
            <a:off x="7683500" y="31040388"/>
            <a:ext cx="4533900" cy="427038"/>
          </a:xfrm>
          <a:prstGeom prst="rect">
            <a:avLst/>
          </a:prstGeom>
          <a:noFill/>
          <a:ln w="0">
            <a:solidFill>
              <a:srgbClr val="4F81BD"/>
            </a:solid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defTabSz="1567180" fontAlgn="auto">
              <a:lnSpc>
                <a:spcPct val="100000"/>
              </a:lnSpc>
            </a:pPr>
            <a:r>
              <a:rPr lang="en-US" sz="2200" b="1" i="1" u="none" strike="noStrike" noProof="1" dirty="0">
                <a:solidFill>
                  <a:schemeClr val="dk1"/>
                </a:solidFill>
                <a:effectLst/>
                <a:uFillTx/>
                <a:latin typeface="Calibri"/>
                <a:ea typeface="PingFang SC"/>
              </a:rPr>
              <a:t>Fig.5.</a:t>
            </a:r>
            <a:r>
              <a:rPr lang="en-US" sz="2200" b="0" i="1" u="none" strike="noStrike" noProof="1" dirty="0">
                <a:solidFill>
                  <a:schemeClr val="dk1"/>
                </a:solidFill>
                <a:effectLst/>
                <a:uFillTx/>
                <a:latin typeface="Calibri"/>
                <a:ea typeface="PingFang SC"/>
              </a:rPr>
              <a:t> Model Comparison</a:t>
            </a:r>
            <a:r>
              <a:rPr lang="en-US" sz="2200" b="0" i="1" u="none" strike="noStrike" noProof="1" dirty="0">
                <a:solidFill>
                  <a:schemeClr val="dk1"/>
                </a:solidFill>
                <a:effectLst/>
                <a:uFillTx/>
                <a:latin typeface="Calibri"/>
              </a:rPr>
              <a:t> </a:t>
            </a:r>
            <a:endParaRPr lang="en-US" sz="2200" b="0" u="none" strike="noStrike" noProof="1" dirty="0">
              <a:solidFill>
                <a:srgbClr val="000000"/>
              </a:solidFill>
              <a:effectLst/>
              <a:uFillTx/>
              <a:latin typeface="Arial" panose="020B0604020202020204"/>
            </a:endParaRPr>
          </a:p>
        </p:txBody>
      </p:sp>
      <p:sp>
        <p:nvSpPr>
          <p:cNvPr id="19" name="TextBox 13"/>
          <p:cNvSpPr/>
          <p:nvPr/>
        </p:nvSpPr>
        <p:spPr>
          <a:xfrm>
            <a:off x="12641263" y="31070550"/>
            <a:ext cx="8399463" cy="704215"/>
          </a:xfrm>
          <a:prstGeom prst="rect">
            <a:avLst/>
          </a:prstGeom>
          <a:noFill/>
          <a:ln w="0">
            <a:solidFill>
              <a:srgbClr val="4F81BD"/>
            </a:solid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defTabSz="1567180" fontAlgn="auto"/>
            <a:r>
              <a:rPr lang="en-US" sz="2000" b="1" i="1" u="none" strike="noStrike" noProof="1" dirty="0">
                <a:solidFill>
                  <a:schemeClr val="dk1"/>
                </a:solidFill>
                <a:effectLst/>
                <a:uFillTx/>
                <a:latin typeface="Calibri"/>
                <a:ea typeface="PingFang SC"/>
              </a:rPr>
              <a:t>Fig. 6.</a:t>
            </a:r>
            <a:r>
              <a:rPr lang="en-US" sz="2000" b="0" i="1" u="none" strike="noStrike" noProof="1" dirty="0">
                <a:solidFill>
                  <a:schemeClr val="dk1"/>
                </a:solidFill>
                <a:effectLst/>
                <a:uFillTx/>
                <a:latin typeface="Calibri"/>
                <a:ea typeface="PingFang SC"/>
              </a:rPr>
              <a:t> </a:t>
            </a:r>
            <a:r>
              <a:rPr lang="en-US" sz="2000" i="1" strike="noStrike" noProof="1" dirty="0">
                <a:solidFill>
                  <a:schemeClr val="dk1"/>
                </a:solidFill>
                <a:latin typeface="Calibri"/>
                <a:ea typeface="PingFang SC"/>
              </a:rPr>
              <a:t>Model </a:t>
            </a:r>
            <a:r>
              <a:rPr lang="en-US" sz="2000" b="0" i="1" u="none" strike="noStrike" noProof="1" dirty="0">
                <a:solidFill>
                  <a:schemeClr val="dk1"/>
                </a:solidFill>
                <a:effectLst/>
                <a:uFillTx/>
                <a:latin typeface="Calibri"/>
                <a:ea typeface="PingFang SC"/>
              </a:rPr>
              <a:t>Prediction for the Minnesota State with Future Environment using Climate NA software and public-accessible data.</a:t>
            </a:r>
            <a:endParaRPr lang="en-US" sz="2000" b="0" i="1" u="none" strike="noStrike" noProof="1" dirty="0">
              <a:solidFill>
                <a:schemeClr val="dk1"/>
              </a:solidFill>
              <a:effectLst/>
              <a:uFillTx/>
              <a:latin typeface="Calibri"/>
              <a:ea typeface="PingFang SC"/>
            </a:endParaRPr>
          </a:p>
        </p:txBody>
      </p:sp>
      <p:sp>
        <p:nvSpPr>
          <p:cNvPr id="22" name="Rectangle 21"/>
          <p:cNvSpPr/>
          <p:nvPr/>
        </p:nvSpPr>
        <p:spPr>
          <a:xfrm>
            <a:off x="2928938" y="24625300"/>
            <a:ext cx="1312863" cy="1365250"/>
          </a:xfrm>
          <a:prstGeom prst="rect">
            <a:avLst/>
          </a:prstGeom>
          <a:noFill/>
          <a:ln w="539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fontAlgn="auto"/>
            <a:endParaRPr lang="en-US" strike="noStrike" noProof="1"/>
          </a:p>
        </p:txBody>
      </p:sp>
      <p:sp>
        <p:nvSpPr>
          <p:cNvPr id="25" name="Rectangle 24"/>
          <p:cNvSpPr/>
          <p:nvPr/>
        </p:nvSpPr>
        <p:spPr>
          <a:xfrm>
            <a:off x="12641263" y="23671213"/>
            <a:ext cx="8408988" cy="7461250"/>
          </a:xfrm>
          <a:prstGeom prst="rect">
            <a:avLst/>
          </a:prstGeom>
          <a:noFill/>
          <a:ln w="635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fontAlgn="auto"/>
            <a:endParaRPr lang="en-US" strike="noStrike" noProof="1"/>
          </a:p>
        </p:txBody>
      </p:sp>
      <p:cxnSp>
        <p:nvCxnSpPr>
          <p:cNvPr id="27" name="Straight Connector 26"/>
          <p:cNvCxnSpPr/>
          <p:nvPr/>
        </p:nvCxnSpPr>
        <p:spPr>
          <a:xfrm flipV="1">
            <a:off x="4241800" y="23691850"/>
            <a:ext cx="8399463" cy="933450"/>
          </a:xfrm>
          <a:prstGeom prst="line">
            <a:avLst/>
          </a:prstGeom>
          <a:ln w="508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4241800" y="25990550"/>
            <a:ext cx="8466138" cy="5141913"/>
          </a:xfrm>
          <a:prstGeom prst="line">
            <a:avLst/>
          </a:prstGeom>
          <a:ln w="50800">
            <a:solidFill>
              <a:srgbClr val="FF0000"/>
            </a:solidFill>
          </a:ln>
        </p:spPr>
        <p:style>
          <a:lnRef idx="1">
            <a:schemeClr val="accent1"/>
          </a:lnRef>
          <a:fillRef idx="0">
            <a:schemeClr val="accent1"/>
          </a:fillRef>
          <a:effectRef idx="0">
            <a:schemeClr val="accent1"/>
          </a:effectRef>
          <a:fontRef idx="minor">
            <a:schemeClr val="tx1"/>
          </a:fontRef>
        </p:style>
      </p:cxnSp>
      <p:pic>
        <p:nvPicPr>
          <p:cNvPr id="2067" name="Picture 34" descr="A graph of different colored bars&#10;&#10;AI-generated content may be incorrect."/>
          <p:cNvPicPr>
            <a:picLocks noChangeAspect="1"/>
          </p:cNvPicPr>
          <p:nvPr/>
        </p:nvPicPr>
        <p:blipFill>
          <a:blip r:embed="rId4"/>
          <a:stretch>
            <a:fillRect/>
          </a:stretch>
        </p:blipFill>
        <p:spPr>
          <a:xfrm>
            <a:off x="7696200" y="28046363"/>
            <a:ext cx="4489450" cy="2963862"/>
          </a:xfrm>
          <a:prstGeom prst="rect">
            <a:avLst/>
          </a:prstGeom>
          <a:noFill/>
          <a:ln w="9525">
            <a:noFill/>
          </a:ln>
        </p:spPr>
      </p:pic>
      <p:pic>
        <p:nvPicPr>
          <p:cNvPr id="2068" name="Picture 39"/>
          <p:cNvPicPr>
            <a:picLocks noChangeAspect="1"/>
          </p:cNvPicPr>
          <p:nvPr/>
        </p:nvPicPr>
        <p:blipFill>
          <a:blip r:embed="rId5"/>
          <a:stretch>
            <a:fillRect/>
          </a:stretch>
        </p:blipFill>
        <p:spPr>
          <a:xfrm>
            <a:off x="7694613" y="23750588"/>
            <a:ext cx="4445000" cy="3776662"/>
          </a:xfrm>
          <a:prstGeom prst="rect">
            <a:avLst/>
          </a:prstGeom>
          <a:noFill/>
          <a:ln w="9525">
            <a:noFill/>
          </a:ln>
        </p:spPr>
      </p:pic>
      <p:sp>
        <p:nvSpPr>
          <p:cNvPr id="2069" name="AutoShape 2"/>
          <p:cNvSpPr>
            <a:spLocks noChangeAspect="1"/>
          </p:cNvSpPr>
          <p:nvPr/>
        </p:nvSpPr>
        <p:spPr>
          <a:xfrm>
            <a:off x="10820400" y="16306800"/>
            <a:ext cx="304800" cy="304800"/>
          </a:xfrm>
          <a:prstGeom prst="rect">
            <a:avLst/>
          </a:prstGeom>
          <a:noFill/>
          <a:ln w="9525">
            <a:noFill/>
          </a:ln>
        </p:spPr>
        <p:txBody>
          <a:bodyPr wrap="square" lIns="91440" tIns="45720" rIns="91440" bIns="45720" anchor="t" anchorCtr="0"/>
          <a:p>
            <a:endParaRPr lang="en-US" altLang="zh-CN">
              <a:latin typeface="Calibri"/>
            </a:endParaRPr>
          </a:p>
        </p:txBody>
      </p:sp>
      <p:sp>
        <p:nvSpPr>
          <p:cNvPr id="2070" name="AutoShape 4"/>
          <p:cNvSpPr>
            <a:spLocks noChangeAspect="1"/>
          </p:cNvSpPr>
          <p:nvPr/>
        </p:nvSpPr>
        <p:spPr>
          <a:xfrm>
            <a:off x="10972800" y="16459200"/>
            <a:ext cx="304800" cy="304800"/>
          </a:xfrm>
          <a:prstGeom prst="rect">
            <a:avLst/>
          </a:prstGeom>
          <a:noFill/>
          <a:ln w="9525">
            <a:noFill/>
          </a:ln>
        </p:spPr>
        <p:txBody>
          <a:bodyPr wrap="square" lIns="91440" tIns="45720" rIns="91440" bIns="45720" anchor="t" anchorCtr="0"/>
          <a:p>
            <a:endParaRPr lang="en-US" altLang="zh-CN">
              <a:latin typeface="Calibri"/>
            </a:endParaRPr>
          </a:p>
        </p:txBody>
      </p:sp>
      <p:grpSp>
        <p:nvGrpSpPr>
          <p:cNvPr id="10" name="Group 9"/>
          <p:cNvGrpSpPr>
            <a:grpSpLocks noChangeAspect="1"/>
          </p:cNvGrpSpPr>
          <p:nvPr/>
        </p:nvGrpSpPr>
        <p:grpSpPr>
          <a:xfrm>
            <a:off x="12711430" y="23742015"/>
            <a:ext cx="8222573" cy="7260336"/>
            <a:chOff x="10628" y="34025"/>
            <a:chExt cx="16800" cy="14834"/>
          </a:xfrm>
        </p:grpSpPr>
        <p:pic>
          <p:nvPicPr>
            <p:cNvPr id="11" name="Picture 10"/>
            <p:cNvPicPr>
              <a:picLocks noChangeAspect="1"/>
            </p:cNvPicPr>
            <p:nvPr/>
          </p:nvPicPr>
          <p:blipFill>
            <a:blip r:embed="rId6"/>
            <a:stretch>
              <a:fillRect/>
            </a:stretch>
          </p:blipFill>
          <p:spPr>
            <a:xfrm>
              <a:off x="10628" y="34025"/>
              <a:ext cx="16800" cy="14835"/>
            </a:xfrm>
            <a:prstGeom prst="rect">
              <a:avLst/>
            </a:prstGeom>
          </p:spPr>
        </p:pic>
        <p:grpSp>
          <p:nvGrpSpPr>
            <p:cNvPr id="12" name="Group 11"/>
            <p:cNvGrpSpPr/>
            <p:nvPr/>
          </p:nvGrpSpPr>
          <p:grpSpPr>
            <a:xfrm>
              <a:off x="11692" y="35024"/>
              <a:ext cx="13365" cy="13079"/>
              <a:chOff x="11692" y="35024"/>
              <a:chExt cx="13365" cy="13079"/>
            </a:xfrm>
          </p:grpSpPr>
          <p:pic>
            <p:nvPicPr>
              <p:cNvPr id="13" name="Picture 11"/>
              <p:cNvPicPr>
                <a:picLocks noChangeAspect="1"/>
              </p:cNvPicPr>
              <p:nvPr/>
            </p:nvPicPr>
            <p:blipFill>
              <a:blip r:embed="rId7"/>
              <a:stretch>
                <a:fillRect/>
              </a:stretch>
            </p:blipFill>
            <p:spPr>
              <a:xfrm>
                <a:off x="22119" y="35024"/>
                <a:ext cx="2939" cy="2016"/>
              </a:xfrm>
              <a:prstGeom prst="rect">
                <a:avLst/>
              </a:prstGeom>
              <a:noFill/>
              <a:ln w="9525">
                <a:noFill/>
              </a:ln>
            </p:spPr>
          </p:pic>
          <p:pic>
            <p:nvPicPr>
              <p:cNvPr id="17" name="Picture 16"/>
              <p:cNvPicPr>
                <a:picLocks noChangeAspect="1"/>
              </p:cNvPicPr>
              <p:nvPr/>
            </p:nvPicPr>
            <p:blipFill>
              <a:blip r:embed="rId8"/>
              <a:stretch>
                <a:fillRect/>
              </a:stretch>
            </p:blipFill>
            <p:spPr>
              <a:xfrm>
                <a:off x="11692" y="43153"/>
                <a:ext cx="6196" cy="4950"/>
              </a:xfrm>
              <a:prstGeom prst="rect">
                <a:avLst/>
              </a:prstGeom>
            </p:spPr>
          </p:pic>
          <p:pic>
            <p:nvPicPr>
              <p:cNvPr id="18" name="Picture 12"/>
              <p:cNvPicPr>
                <a:picLocks noChangeAspect="1"/>
              </p:cNvPicPr>
              <p:nvPr/>
            </p:nvPicPr>
            <p:blipFill>
              <a:blip r:embed="rId9"/>
              <a:stretch>
                <a:fillRect/>
              </a:stretch>
            </p:blipFill>
            <p:spPr>
              <a:xfrm>
                <a:off x="22119" y="37040"/>
                <a:ext cx="2939" cy="2016"/>
              </a:xfrm>
              <a:prstGeom prst="rect">
                <a:avLst/>
              </a:prstGeom>
              <a:noFill/>
              <a:ln w="9525">
                <a:noFill/>
              </a:ln>
            </p:spPr>
          </p:pic>
        </p:grpSp>
      </p:gr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majorFont>
      <a:minorFont>
        <a:latin typeface="Calibri"/>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2633</Words>
  <Application>WPS Presentation</Application>
  <PresentationFormat>Custom</PresentationFormat>
  <Paragraphs>28</Paragraphs>
  <Slides>1</Slides>
  <Notes>0</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1</vt:i4>
      </vt:variant>
    </vt:vector>
  </HeadingPairs>
  <TitlesOfParts>
    <vt:vector size="18" baseType="lpstr">
      <vt:lpstr>Arial</vt:lpstr>
      <vt:lpstr>SimSun</vt:lpstr>
      <vt:lpstr>Wingdings</vt:lpstr>
      <vt:lpstr>Droid Sans Fallback</vt:lpstr>
      <vt:lpstr>OpenSymbol</vt:lpstr>
      <vt:lpstr>Calibri</vt:lpstr>
      <vt:lpstr>Trebuchet MS</vt:lpstr>
      <vt:lpstr>AppleSystemUIFont</vt:lpstr>
      <vt:lpstr>Montserrat Thin</vt:lpstr>
      <vt:lpstr>PingFang SC</vt:lpstr>
      <vt:lpstr>Arial</vt:lpstr>
      <vt:lpstr>ArialMT</vt:lpstr>
      <vt:lpstr>Microsoft YaHei</vt:lpstr>
      <vt:lpstr>Arial Unicode MS</vt:lpstr>
      <vt:lpstr>Calibri</vt:lpstr>
      <vt:lpstr>Microsoft YaHei</vt:lpstr>
      <vt:lpstr>Office Theme</vt:lpstr>
      <vt:lpstr>PowerPoint 演示文稿</vt:lpstr>
    </vt:vector>
  </TitlesOfParts>
  <Company>NRCAN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Allard Julie</dc:creator>
  <cp:lastModifiedBy>klaus</cp:lastModifiedBy>
  <cp:revision>58</cp:revision>
  <cp:lastPrinted>2025-04-20T06:52:13Z</cp:lastPrinted>
  <dcterms:created xsi:type="dcterms:W3CDTF">2025-04-20T06:52:13Z</dcterms:created>
  <dcterms:modified xsi:type="dcterms:W3CDTF">2025-04-20T06:52:13Z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Custom</vt:lpwstr>
  </property>
  <property fmtid="{D5CDD505-2E9C-101B-9397-08002B2CF9AE}" pid="3" name="Slides">
    <vt:r8>1</vt:r8>
  </property>
  <property fmtid="{D5CDD505-2E9C-101B-9397-08002B2CF9AE}" pid="4" name="ICV">
    <vt:lpwstr/>
  </property>
  <property fmtid="{D5CDD505-2E9C-101B-9397-08002B2CF9AE}" pid="5" name="KSOProductBuildVer">
    <vt:lpwstr>1033-11.1.0.11720</vt:lpwstr>
  </property>
</Properties>
</file>