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29" r:id="rId4"/>
  </p:sldMasterIdLst>
  <p:notesMasterIdLst>
    <p:notesMasterId r:id="rId62"/>
  </p:notesMasterIdLst>
  <p:handoutMasterIdLst>
    <p:handoutMasterId r:id="rId63"/>
  </p:handoutMasterIdLst>
  <p:sldIdLst>
    <p:sldId id="315" r:id="rId5"/>
    <p:sldId id="1645" r:id="rId6"/>
    <p:sldId id="1646" r:id="rId7"/>
    <p:sldId id="1694" r:id="rId8"/>
    <p:sldId id="1695" r:id="rId9"/>
    <p:sldId id="1647" r:id="rId10"/>
    <p:sldId id="1593" r:id="rId11"/>
    <p:sldId id="1648" r:id="rId12"/>
    <p:sldId id="1649" r:id="rId13"/>
    <p:sldId id="1650" r:id="rId14"/>
    <p:sldId id="1651" r:id="rId15"/>
    <p:sldId id="1652" r:id="rId16"/>
    <p:sldId id="1653" r:id="rId17"/>
    <p:sldId id="1718" r:id="rId18"/>
    <p:sldId id="1654" r:id="rId19"/>
    <p:sldId id="1655" r:id="rId20"/>
    <p:sldId id="1656" r:id="rId21"/>
    <p:sldId id="1657" r:id="rId22"/>
    <p:sldId id="1658" r:id="rId23"/>
    <p:sldId id="1659" r:id="rId24"/>
    <p:sldId id="1660" r:id="rId25"/>
    <p:sldId id="1661" r:id="rId26"/>
    <p:sldId id="1662" r:id="rId27"/>
    <p:sldId id="1663" r:id="rId28"/>
    <p:sldId id="1664" r:id="rId29"/>
    <p:sldId id="1665" r:id="rId30"/>
    <p:sldId id="1666" r:id="rId31"/>
    <p:sldId id="1667" r:id="rId32"/>
    <p:sldId id="1668" r:id="rId33"/>
    <p:sldId id="1669" r:id="rId34"/>
    <p:sldId id="1670" r:id="rId35"/>
    <p:sldId id="1671" r:id="rId36"/>
    <p:sldId id="1672" r:id="rId37"/>
    <p:sldId id="1673" r:id="rId38"/>
    <p:sldId id="1674" r:id="rId39"/>
    <p:sldId id="1675" r:id="rId40"/>
    <p:sldId id="1676" r:id="rId41"/>
    <p:sldId id="1693" r:id="rId42"/>
    <p:sldId id="1677" r:id="rId43"/>
    <p:sldId id="1679" r:id="rId44"/>
    <p:sldId id="1680" r:id="rId45"/>
    <p:sldId id="1681" r:id="rId46"/>
    <p:sldId id="1682" r:id="rId47"/>
    <p:sldId id="1683" r:id="rId48"/>
    <p:sldId id="1684" r:id="rId49"/>
    <p:sldId id="1685" r:id="rId50"/>
    <p:sldId id="1686" r:id="rId51"/>
    <p:sldId id="1687" r:id="rId52"/>
    <p:sldId id="1688" r:id="rId53"/>
    <p:sldId id="1697" r:id="rId54"/>
    <p:sldId id="1690" r:id="rId55"/>
    <p:sldId id="1691" r:id="rId56"/>
    <p:sldId id="1696" r:id="rId57"/>
    <p:sldId id="1715" r:id="rId58"/>
    <p:sldId id="1717" r:id="rId59"/>
    <p:sldId id="1716" r:id="rId60"/>
    <p:sldId id="338" r:id="rId61"/>
  </p:sldIdLst>
  <p:sldSz cx="9144000" cy="5715000" type="screen16x10"/>
  <p:notesSz cx="6858000" cy="9144000"/>
  <p:defaultTextStyle>
    <a:defPPr>
      <a:defRPr lang="en-US"/>
    </a:defPPr>
    <a:lvl1pPr marL="0" algn="l" defTabSz="849168" rtl="0" eaLnBrk="1" latinLnBrk="0" hangingPunct="1">
      <a:defRPr sz="1639" kern="1200">
        <a:solidFill>
          <a:schemeClr val="tx1"/>
        </a:solidFill>
        <a:latin typeface="+mn-lt"/>
        <a:ea typeface="+mn-ea"/>
        <a:cs typeface="+mn-cs"/>
      </a:defRPr>
    </a:lvl1pPr>
    <a:lvl2pPr marL="424584" algn="l" defTabSz="849168" rtl="0" eaLnBrk="1" latinLnBrk="0" hangingPunct="1">
      <a:defRPr sz="1639" kern="1200">
        <a:solidFill>
          <a:schemeClr val="tx1"/>
        </a:solidFill>
        <a:latin typeface="+mn-lt"/>
        <a:ea typeface="+mn-ea"/>
        <a:cs typeface="+mn-cs"/>
      </a:defRPr>
    </a:lvl2pPr>
    <a:lvl3pPr marL="849168" algn="l" defTabSz="849168" rtl="0" eaLnBrk="1" latinLnBrk="0" hangingPunct="1">
      <a:defRPr sz="1639" kern="1200">
        <a:solidFill>
          <a:schemeClr val="tx1"/>
        </a:solidFill>
        <a:latin typeface="+mn-lt"/>
        <a:ea typeface="+mn-ea"/>
        <a:cs typeface="+mn-cs"/>
      </a:defRPr>
    </a:lvl3pPr>
    <a:lvl4pPr marL="1273752" algn="l" defTabSz="849168" rtl="0" eaLnBrk="1" latinLnBrk="0" hangingPunct="1">
      <a:defRPr sz="1639" kern="1200">
        <a:solidFill>
          <a:schemeClr val="tx1"/>
        </a:solidFill>
        <a:latin typeface="+mn-lt"/>
        <a:ea typeface="+mn-ea"/>
        <a:cs typeface="+mn-cs"/>
      </a:defRPr>
    </a:lvl4pPr>
    <a:lvl5pPr marL="1698337" algn="l" defTabSz="849168" rtl="0" eaLnBrk="1" latinLnBrk="0" hangingPunct="1">
      <a:defRPr sz="1639" kern="1200">
        <a:solidFill>
          <a:schemeClr val="tx1"/>
        </a:solidFill>
        <a:latin typeface="+mn-lt"/>
        <a:ea typeface="+mn-ea"/>
        <a:cs typeface="+mn-cs"/>
      </a:defRPr>
    </a:lvl5pPr>
    <a:lvl6pPr marL="2122922" algn="l" defTabSz="849168" rtl="0" eaLnBrk="1" latinLnBrk="0" hangingPunct="1">
      <a:defRPr sz="1639" kern="1200">
        <a:solidFill>
          <a:schemeClr val="tx1"/>
        </a:solidFill>
        <a:latin typeface="+mn-lt"/>
        <a:ea typeface="+mn-ea"/>
        <a:cs typeface="+mn-cs"/>
      </a:defRPr>
    </a:lvl6pPr>
    <a:lvl7pPr marL="2547505" algn="l" defTabSz="849168" rtl="0" eaLnBrk="1" latinLnBrk="0" hangingPunct="1">
      <a:defRPr sz="1639" kern="1200">
        <a:solidFill>
          <a:schemeClr val="tx1"/>
        </a:solidFill>
        <a:latin typeface="+mn-lt"/>
        <a:ea typeface="+mn-ea"/>
        <a:cs typeface="+mn-cs"/>
      </a:defRPr>
    </a:lvl7pPr>
    <a:lvl8pPr marL="2972089" algn="l" defTabSz="849168" rtl="0" eaLnBrk="1" latinLnBrk="0" hangingPunct="1">
      <a:defRPr sz="1639" kern="1200">
        <a:solidFill>
          <a:schemeClr val="tx1"/>
        </a:solidFill>
        <a:latin typeface="+mn-lt"/>
        <a:ea typeface="+mn-ea"/>
        <a:cs typeface="+mn-cs"/>
      </a:defRPr>
    </a:lvl8pPr>
    <a:lvl9pPr marL="3396674" algn="l" defTabSz="849168" rtl="0" eaLnBrk="1" latinLnBrk="0" hangingPunct="1">
      <a:defRPr sz="16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73DAE3-B461-442F-A3D3-6642BD875E45}">
          <p14:sldIdLst>
            <p14:sldId id="315"/>
            <p14:sldId id="1645"/>
            <p14:sldId id="1646"/>
            <p14:sldId id="1694"/>
            <p14:sldId id="1695"/>
            <p14:sldId id="1647"/>
            <p14:sldId id="1593"/>
            <p14:sldId id="1648"/>
            <p14:sldId id="1649"/>
            <p14:sldId id="1650"/>
            <p14:sldId id="1651"/>
            <p14:sldId id="1652"/>
          </p14:sldIdLst>
        </p14:section>
        <p14:section name="Nulls" id="{5B082EB2-7D97-4EEC-A964-3D0A5F5DB3F5}">
          <p14:sldIdLst>
            <p14:sldId id="1653"/>
            <p14:sldId id="1718"/>
            <p14:sldId id="1654"/>
            <p14:sldId id="1655"/>
            <p14:sldId id="1656"/>
            <p14:sldId id="1657"/>
            <p14:sldId id="1658"/>
            <p14:sldId id="1659"/>
            <p14:sldId id="1660"/>
          </p14:sldIdLst>
        </p14:section>
        <p14:section name="Collection" id="{BEB686EE-B4B5-4020-BBB1-DD8EAF1DEA31}">
          <p14:sldIdLst>
            <p14:sldId id="1661"/>
            <p14:sldId id="1662"/>
            <p14:sldId id="1663"/>
            <p14:sldId id="1664"/>
            <p14:sldId id="1665"/>
            <p14:sldId id="1666"/>
            <p14:sldId id="1667"/>
          </p14:sldIdLst>
        </p14:section>
        <p14:section name="Async" id="{A8FA6ED6-4A42-4FFD-A80D-88EBCC11990D}">
          <p14:sldIdLst>
            <p14:sldId id="1668"/>
            <p14:sldId id="1669"/>
            <p14:sldId id="1670"/>
            <p14:sldId id="1671"/>
            <p14:sldId id="1672"/>
            <p14:sldId id="1673"/>
          </p14:sldIdLst>
        </p14:section>
        <p14:section name="Pattern" id="{888F7A18-0075-4645-9552-901CDB5DC21C}">
          <p14:sldIdLst>
            <p14:sldId id="1674"/>
            <p14:sldId id="1675"/>
            <p14:sldId id="1676"/>
            <p14:sldId id="1693"/>
            <p14:sldId id="1677"/>
            <p14:sldId id="1679"/>
            <p14:sldId id="1680"/>
            <p14:sldId id="1681"/>
          </p14:sldIdLst>
        </p14:section>
        <p14:section name="Nested scope" id="{E5340257-AB9D-4160-AFD2-2FAFE3832D9D}">
          <p14:sldIdLst>
            <p14:sldId id="1682"/>
            <p14:sldId id="1683"/>
            <p14:sldId id="1684"/>
          </p14:sldIdLst>
        </p14:section>
        <p14:section name="Functional Languages" id="{A56A97B2-9AEA-4B0A-A4E6-CA80981B8487}">
          <p14:sldIdLst>
            <p14:sldId id="1685"/>
            <p14:sldId id="1686"/>
            <p14:sldId id="1687"/>
            <p14:sldId id="1688"/>
            <p14:sldId id="1697"/>
          </p14:sldIdLst>
        </p14:section>
        <p14:section name="What is a Monad?" id="{2C452AF9-4DEE-4BA9-A170-B3B8A811E467}">
          <p14:sldIdLst>
            <p14:sldId id="1690"/>
            <p14:sldId id="1691"/>
            <p14:sldId id="1696"/>
            <p14:sldId id="1715"/>
            <p14:sldId id="1717"/>
            <p14:sldId id="1716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A4A"/>
    <a:srgbClr val="B8D7A3"/>
    <a:srgbClr val="FFF000"/>
    <a:srgbClr val="0078D7"/>
    <a:srgbClr val="4EC9B0"/>
    <a:srgbClr val="E82120"/>
    <a:srgbClr val="FFFFFF"/>
    <a:srgbClr val="E71121"/>
    <a:srgbClr val="011690"/>
    <a:srgbClr val="011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3949" autoAdjust="0"/>
  </p:normalViewPr>
  <p:slideViewPr>
    <p:cSldViewPr>
      <p:cViewPr varScale="1">
        <p:scale>
          <a:sx n="76" d="100"/>
          <a:sy n="76" d="100"/>
        </p:scale>
        <p:origin x="1024" y="52"/>
      </p:cViewPr>
      <p:guideLst/>
    </p:cSldViewPr>
  </p:slideViewPr>
  <p:outlineViewPr>
    <p:cViewPr>
      <p:scale>
        <a:sx n="33" d="100"/>
        <a:sy n="33" d="100"/>
      </p:scale>
      <p:origin x="0" y="-622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1122"/>
    </p:cViewPr>
  </p:sorterViewPr>
  <p:notesViewPr>
    <p:cSldViewPr showGuides="1">
      <p:cViewPr>
        <p:scale>
          <a:sx n="100" d="100"/>
          <a:sy n="100" d="100"/>
        </p:scale>
        <p:origin x="244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-1" y="-11574"/>
            <a:ext cx="3520439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Worldwide Partner Conference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65BC8-C510-4258-9869-6B27A5BBEF25}" type="datetime8">
              <a:rPr lang="en-US" smtClean="0">
                <a:latin typeface="Segoe UI" pitchFamily="34" charset="0"/>
              </a:rPr>
              <a:t>9/29/2018 12:18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3520439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Worldwide Partner Conference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9D29F7F5-B585-4F05-91A9-D63BF22EE6DF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849168" rtl="0" eaLnBrk="1" latinLnBrk="0" hangingPunct="1">
      <a:lnSpc>
        <a:spcPct val="90000"/>
      </a:lnSpc>
      <a:spcAft>
        <a:spcPts val="310"/>
      </a:spcAft>
      <a:defRPr sz="819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197795" indent="-98283" algn="l" defTabSz="849168" rtl="0" eaLnBrk="1" latinLnBrk="0" hangingPunct="1">
      <a:lnSpc>
        <a:spcPct val="90000"/>
      </a:lnSpc>
      <a:spcAft>
        <a:spcPts val="310"/>
      </a:spcAft>
      <a:buFont typeface="Arial" pitchFamily="34" charset="0"/>
      <a:buChar char="•"/>
      <a:defRPr sz="819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04678" indent="-106884" algn="l" defTabSz="849168" rtl="0" eaLnBrk="1" latinLnBrk="0" hangingPunct="1">
      <a:lnSpc>
        <a:spcPct val="90000"/>
      </a:lnSpc>
      <a:spcAft>
        <a:spcPts val="310"/>
      </a:spcAft>
      <a:buFont typeface="Arial" pitchFamily="34" charset="0"/>
      <a:buChar char="•"/>
      <a:defRPr sz="819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48418" indent="-136368" algn="l" defTabSz="849168" rtl="0" eaLnBrk="1" latinLnBrk="0" hangingPunct="1">
      <a:lnSpc>
        <a:spcPct val="90000"/>
      </a:lnSpc>
      <a:spcAft>
        <a:spcPts val="310"/>
      </a:spcAft>
      <a:buFont typeface="Arial" pitchFamily="34" charset="0"/>
      <a:buChar char="•"/>
      <a:defRPr sz="819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571272" indent="-106884" algn="l" defTabSz="849168" rtl="0" eaLnBrk="1" latinLnBrk="0" hangingPunct="1">
      <a:lnSpc>
        <a:spcPct val="90000"/>
      </a:lnSpc>
      <a:spcAft>
        <a:spcPts val="310"/>
      </a:spcAft>
      <a:buFont typeface="Arial" pitchFamily="34" charset="0"/>
      <a:buChar char="•"/>
      <a:defRPr sz="819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122922" algn="l" defTabSz="84916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6pPr>
    <a:lvl7pPr marL="2547505" algn="l" defTabSz="84916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7pPr>
    <a:lvl8pPr marL="2972089" algn="l" defTabSz="84916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8pPr>
    <a:lvl9pPr marL="3396674" algn="l" defTabSz="84916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244CE60-E5B2-4FC3-BCB8-E48E95B4765B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05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29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16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08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94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52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64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22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40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361C94-0E21-43D3-9EF2-43FE60FDC63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9/29/2018 12:18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015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8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244CE60-E5B2-4FC3-BCB8-E48E95B4765B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43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96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99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5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61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94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361C94-0E21-43D3-9EF2-43FE60FDC63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9/29/2018 12:18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619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33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88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48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50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244CE60-E5B2-4FC3-BCB8-E48E95B4765B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83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143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361C94-0E21-43D3-9EF2-43FE60FDC63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9/29/2018 12:18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6273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146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030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75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200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599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73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361C94-0E21-43D3-9EF2-43FE60FDC63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9/29/2018 12:18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721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361C94-0E21-43D3-9EF2-43FE60FDC63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9/29/2018 12:18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382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905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896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361C94-0E21-43D3-9EF2-43FE60FDC63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9/29/2018 12:18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756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405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663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361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550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361C94-0E21-43D3-9EF2-43FE60FDC63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9/29/2018 12:18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8330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329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244CE60-E5B2-4FC3-BCB8-E48E95B4765B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1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587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244CE60-E5B2-4FC3-BCB8-E48E95B4765B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267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244CE60-E5B2-4FC3-BCB8-E48E95B4765B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591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244CE60-E5B2-4FC3-BCB8-E48E95B4765B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73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66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62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71E8D5EA-5EDE-4600-8311-8EFA6443E1A0}" type="datetime8">
              <a:rPr lang="en-US" smtClean="0"/>
              <a:t>9/29/2018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49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361C94-0E21-43D3-9EF2-43FE60FDC63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9/29/2018 12:18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69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736811"/>
            <a:ext cx="8740142" cy="1090042"/>
          </a:xfrm>
          <a:noFill/>
        </p:spPr>
        <p:txBody>
          <a:bodyPr tIns="91440" bIns="91440" anchor="t" anchorCtr="0">
            <a:spAutoFit/>
          </a:bodyPr>
          <a:lstStyle>
            <a:lvl1pPr algn="ctr">
              <a:defRPr sz="6537" spc="-6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Изображение 4">
            <a:extLst>
              <a:ext uri="{FF2B5EF4-FFF2-40B4-BE49-F238E27FC236}">
                <a16:creationId xmlns:a16="http://schemas.microsoft.com/office/drawing/2014/main" id="{AFC796A1-11DE-4F23-B398-4FBBDE613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20000">
            <a:off x="7471961" y="5272657"/>
            <a:ext cx="1343723" cy="29779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08174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1169051"/>
            <a:ext cx="8740142" cy="1353897"/>
          </a:xfrm>
        </p:spPr>
        <p:txBody>
          <a:bodyPr>
            <a:spAutoFit/>
          </a:bodyPr>
          <a:lstStyle>
            <a:lvl1pPr>
              <a:defRPr sz="245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Изображение 4">
            <a:extLst>
              <a:ext uri="{FF2B5EF4-FFF2-40B4-BE49-F238E27FC236}">
                <a16:creationId xmlns:a16="http://schemas.microsoft.com/office/drawing/2014/main" id="{4EB870F4-486C-4B33-AE29-DFFF7CE47B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0000">
            <a:off x="7471961" y="5272657"/>
            <a:ext cx="1343723" cy="29779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4">
            <a:extLst>
              <a:ext uri="{FF2B5EF4-FFF2-40B4-BE49-F238E27FC236}">
                <a16:creationId xmlns:a16="http://schemas.microsoft.com/office/drawing/2014/main" id="{D0F34C90-9268-4869-8AA4-13BC4DBDBD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0000">
            <a:off x="7471961" y="5272657"/>
            <a:ext cx="1343723" cy="29779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3406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68"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063116"/>
            <a:ext cx="9144000" cy="432430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8" tIns="28578" rIns="28578" bIns="285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71366" fontAlgn="base">
              <a:spcBef>
                <a:spcPct val="0"/>
              </a:spcBef>
              <a:spcAft>
                <a:spcPct val="0"/>
              </a:spcAft>
            </a:pPr>
            <a:endParaRPr lang="en-US" sz="110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1932" y="1327779"/>
            <a:ext cx="8740141" cy="4059643"/>
          </a:xfrm>
        </p:spPr>
        <p:txBody>
          <a:bodyPr lIns="329184"/>
          <a:lstStyle>
            <a:lvl1pPr marL="0" indent="0">
              <a:buNone/>
              <a:defRPr sz="2022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123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35821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49911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6439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Изображение 4">
            <a:extLst>
              <a:ext uri="{FF2B5EF4-FFF2-40B4-BE49-F238E27FC236}">
                <a16:creationId xmlns:a16="http://schemas.microsoft.com/office/drawing/2014/main" id="{5C53D743-5502-451A-932B-2EA5907668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0000">
            <a:off x="7471961" y="5272657"/>
            <a:ext cx="1343723" cy="29779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54301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36DFB0-4277-4751-9D90-E7D73925971F}"/>
              </a:ext>
            </a:extLst>
          </p:cNvPr>
          <p:cNvSpPr/>
          <p:nvPr userDrawn="1"/>
        </p:nvSpPr>
        <p:spPr bwMode="auto">
          <a:xfrm>
            <a:off x="6035006" y="402"/>
            <a:ext cx="3108994" cy="57146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856" tIns="87885" rIns="109856" bIns="878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600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4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20310" y="241259"/>
            <a:ext cx="2728795" cy="4848489"/>
          </a:xfrm>
        </p:spPr>
        <p:txBody>
          <a:bodyPr anchor="ctr"/>
          <a:lstStyle>
            <a:lvl1pPr>
              <a:defRPr sz="196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A817F55-5D50-42BF-A080-C0C694D390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8485" y="237426"/>
            <a:ext cx="5083091" cy="5240150"/>
          </a:xfrm>
        </p:spPr>
        <p:txBody>
          <a:bodyPr wrap="square" anchor="ctr">
            <a:noAutofit/>
          </a:bodyPr>
          <a:lstStyle>
            <a:lvl1pPr>
              <a:lnSpc>
                <a:spcPct val="130000"/>
              </a:lnSpc>
              <a:defRPr sz="245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EA488-762B-477A-9F90-762256068A2B}"/>
              </a:ext>
            </a:extLst>
          </p:cNvPr>
          <p:cNvSpPr txBox="1"/>
          <p:nvPr userDrawn="1"/>
        </p:nvSpPr>
        <p:spPr>
          <a:xfrm>
            <a:off x="-87500" y="1033602"/>
            <a:ext cx="617561" cy="1056190"/>
          </a:xfrm>
          <a:prstGeom prst="rect">
            <a:avLst/>
          </a:prstGeom>
          <a:noFill/>
        </p:spPr>
        <p:txBody>
          <a:bodyPr wrap="none" lIns="149425" tIns="119540" rIns="149425" bIns="119540" rtlCol="0">
            <a:spAutoFit/>
          </a:bodyPr>
          <a:lstStyle/>
          <a:p>
            <a:pPr>
              <a:lnSpc>
                <a:spcPct val="90000"/>
              </a:lnSpc>
              <a:spcAft>
                <a:spcPts val="490"/>
              </a:spcAft>
            </a:pPr>
            <a:r>
              <a:rPr lang="en-US" sz="5883" dirty="0">
                <a:solidFill>
                  <a:schemeClr val="tx2"/>
                </a:solidFill>
              </a:rPr>
              <a:t>“</a:t>
            </a:r>
            <a:endParaRPr lang="en-GB" sz="5883" dirty="0" err="1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AD3D1-DCAD-4E18-AD57-F31CB1CED139}"/>
              </a:ext>
            </a:extLst>
          </p:cNvPr>
          <p:cNvSpPr txBox="1"/>
          <p:nvPr userDrawn="1"/>
        </p:nvSpPr>
        <p:spPr>
          <a:xfrm rot="10800000">
            <a:off x="5448446" y="3857703"/>
            <a:ext cx="617561" cy="1056190"/>
          </a:xfrm>
          <a:prstGeom prst="rect">
            <a:avLst/>
          </a:prstGeom>
          <a:noFill/>
        </p:spPr>
        <p:txBody>
          <a:bodyPr wrap="none" lIns="149425" tIns="119540" rIns="149425" bIns="119540" rtlCol="0">
            <a:spAutoFit/>
          </a:bodyPr>
          <a:lstStyle/>
          <a:p>
            <a:pPr>
              <a:lnSpc>
                <a:spcPct val="90000"/>
              </a:lnSpc>
              <a:spcAft>
                <a:spcPts val="490"/>
              </a:spcAft>
            </a:pPr>
            <a:r>
              <a:rPr lang="en-US" sz="5883" dirty="0">
                <a:solidFill>
                  <a:schemeClr val="tx2"/>
                </a:solidFill>
              </a:rPr>
              <a:t>“</a:t>
            </a:r>
            <a:endParaRPr lang="en-GB" sz="5883" dirty="0" err="1">
              <a:solidFill>
                <a:schemeClr val="tx2"/>
              </a:solidFill>
            </a:endParaRPr>
          </a:p>
        </p:txBody>
      </p:sp>
      <p:pic>
        <p:nvPicPr>
          <p:cNvPr id="10" name="Изображение 4">
            <a:extLst>
              <a:ext uri="{FF2B5EF4-FFF2-40B4-BE49-F238E27FC236}">
                <a16:creationId xmlns:a16="http://schemas.microsoft.com/office/drawing/2014/main" id="{97FDA2CC-5E34-4A31-9605-DA913451A7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20000">
            <a:off x="7471961" y="5272657"/>
            <a:ext cx="1343723" cy="29779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8530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38238" y="1283072"/>
            <a:ext cx="6858000" cy="1989667"/>
          </a:xfrm>
        </p:spPr>
        <p:txBody>
          <a:bodyPr anchor="ctr">
            <a:normAutofit/>
          </a:bodyPr>
          <a:lstStyle>
            <a:lvl1pPr algn="ctr">
              <a:defRPr sz="5625" b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0"/>
          </p:nvPr>
        </p:nvSpPr>
        <p:spPr>
          <a:xfrm>
            <a:off x="1138238" y="3272896"/>
            <a:ext cx="6858000" cy="760678"/>
          </a:xfrm>
        </p:spPr>
        <p:txBody>
          <a:bodyPr>
            <a:normAutofit/>
          </a:bodyPr>
          <a:lstStyle>
            <a:lvl1pPr marL="0" indent="0" algn="ctr">
              <a:buNone/>
              <a:defRPr sz="1875">
                <a:solidFill>
                  <a:srgbClr val="FF4844"/>
                </a:solidFill>
              </a:defRPr>
            </a:lvl1pPr>
            <a:lvl2pPr marL="342900" indent="0" algn="r">
              <a:buNone/>
              <a:defRPr>
                <a:solidFill>
                  <a:schemeClr val="bg1"/>
                </a:solidFill>
              </a:defRPr>
            </a:lvl2pPr>
            <a:lvl3pPr marL="685800" indent="0" algn="r">
              <a:buNone/>
              <a:defRPr>
                <a:solidFill>
                  <a:schemeClr val="bg1"/>
                </a:solidFill>
              </a:defRPr>
            </a:lvl3pPr>
            <a:lvl4pPr marL="1028700" indent="0" algn="r">
              <a:buNone/>
              <a:defRPr>
                <a:solidFill>
                  <a:schemeClr val="bg1"/>
                </a:solidFill>
              </a:defRPr>
            </a:lvl4pPr>
            <a:lvl5pPr marL="1371600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2" name="Изображение 11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120000">
            <a:off x="632917" y="5245514"/>
            <a:ext cx="1343723" cy="29779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3" name="Текст 12"/>
          <p:cNvSpPr>
            <a:spLocks noGrp="1"/>
          </p:cNvSpPr>
          <p:nvPr>
            <p:ph type="body" sz="quarter" idx="11"/>
          </p:nvPr>
        </p:nvSpPr>
        <p:spPr>
          <a:xfrm>
            <a:off x="1157288" y="4347055"/>
            <a:ext cx="6858000" cy="543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rgbClr val="FF4844"/>
                </a:solidFill>
              </a:defRPr>
            </a:lvl2pPr>
            <a:lvl3pPr>
              <a:defRPr>
                <a:solidFill>
                  <a:srgbClr val="FF4844"/>
                </a:solidFill>
              </a:defRPr>
            </a:lvl3pPr>
            <a:lvl4pPr>
              <a:defRPr>
                <a:solidFill>
                  <a:srgbClr val="FF4844"/>
                </a:solidFill>
              </a:defRPr>
            </a:lvl4pPr>
            <a:lvl5pPr>
              <a:defRPr>
                <a:solidFill>
                  <a:srgbClr val="FF4844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5" name="Immagine 17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80" y="5089458"/>
            <a:ext cx="900782" cy="62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183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Большая картин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070740"/>
          </a:xfrm>
        </p:spPr>
        <p:txBody>
          <a:bodyPr/>
          <a:lstStyle/>
          <a:p>
            <a:endParaRPr lang="ru-RU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0" y="4810125"/>
            <a:ext cx="9144000" cy="904875"/>
          </a:xfrm>
          <a:prstGeom prst="rect">
            <a:avLst/>
          </a:prstGeom>
          <a:solidFill>
            <a:srgbClr val="1B2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29">
              <a:solidFill>
                <a:srgbClr val="2F597F"/>
              </a:solidFill>
            </a:endParaRPr>
          </a:p>
        </p:txBody>
      </p:sp>
      <p:sp>
        <p:nvSpPr>
          <p:cNvPr id="15" name="Текст 17"/>
          <p:cNvSpPr>
            <a:spLocks noGrp="1"/>
          </p:cNvSpPr>
          <p:nvPr>
            <p:ph type="body" sz="quarter" idx="14"/>
          </p:nvPr>
        </p:nvSpPr>
        <p:spPr>
          <a:xfrm>
            <a:off x="1791653" y="4810125"/>
            <a:ext cx="6743700" cy="904875"/>
          </a:xfrm>
        </p:spPr>
        <p:txBody>
          <a:bodyPr anchor="ctr">
            <a:noAutofit/>
          </a:bodyPr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342900" indent="0" algn="l">
              <a:buNone/>
              <a:defRPr sz="750">
                <a:solidFill>
                  <a:srgbClr val="60626C"/>
                </a:solidFill>
              </a:defRPr>
            </a:lvl2pPr>
            <a:lvl3pPr marL="685800" indent="0" algn="l">
              <a:buNone/>
              <a:defRPr sz="750">
                <a:solidFill>
                  <a:srgbClr val="60626C"/>
                </a:solidFill>
              </a:defRPr>
            </a:lvl3pPr>
            <a:lvl4pPr marL="1028700" indent="0" algn="l">
              <a:buNone/>
              <a:defRPr sz="750">
                <a:solidFill>
                  <a:srgbClr val="60626C"/>
                </a:solidFill>
              </a:defRPr>
            </a:lvl4pPr>
            <a:lvl5pPr marL="1371600" indent="0" algn="l">
              <a:buNone/>
              <a:defRPr sz="750">
                <a:solidFill>
                  <a:srgbClr val="60626C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20000">
            <a:off x="632917" y="5245514"/>
            <a:ext cx="1343723" cy="29779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977890" y="1616473"/>
            <a:ext cx="2557463" cy="1818745"/>
          </a:xfrm>
        </p:spPr>
        <p:txBody>
          <a:bodyPr>
            <a:normAutofit/>
          </a:bodyPr>
          <a:lstStyle>
            <a:lvl1pPr algn="r">
              <a:defRPr sz="3000" b="1">
                <a:solidFill>
                  <a:srgbClr val="1B2547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3534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2" y="241265"/>
            <a:ext cx="8741880" cy="74972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nl-NL" dirty="0"/>
              <a:t>Header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990988"/>
            <a:ext cx="8740140" cy="1710025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296" r:id="rId2"/>
    <p:sldLayoutId id="2147484317" r:id="rId3"/>
    <p:sldLayoutId id="2147484324" r:id="rId4"/>
    <p:sldLayoutId id="2147484325" r:id="rId5"/>
    <p:sldLayoutId id="2147484326" r:id="rId6"/>
    <p:sldLayoutId id="2147484327" r:id="rId7"/>
  </p:sldLayoutIdLst>
  <p:hf hdr="0" ftr="0" dt="0"/>
  <p:txStyles>
    <p:titleStyle>
      <a:lvl1pPr algn="l" defTabSz="571484" rtl="0" eaLnBrk="1" latinLnBrk="0" hangingPunct="1">
        <a:lnSpc>
          <a:spcPct val="90000"/>
        </a:lnSpc>
        <a:spcBef>
          <a:spcPct val="0"/>
        </a:spcBef>
        <a:buNone/>
        <a:defRPr lang="en-US" sz="2942" b="0" kern="1200" cap="none" spc="-6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10093" marR="0" indent="-210093" algn="l" defTabSz="5714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5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57936" marR="0" indent="-147843" algn="l" defTabSz="5714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90215" marR="0" indent="-140062" algn="l" defTabSz="5714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22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30277" marR="0" indent="-140062" algn="l" defTabSz="5714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10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70338" marR="0" indent="-140062" algn="l" defTabSz="5714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10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571580" indent="-142871" algn="l" defTabSz="571484" rtl="0" eaLnBrk="1" latinLnBrk="0" hangingPunct="1">
        <a:spcBef>
          <a:spcPct val="20000"/>
        </a:spcBef>
        <a:buFont typeface="Arial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6pPr>
      <a:lvl7pPr marL="1857323" indent="-142871" algn="l" defTabSz="571484" rtl="0" eaLnBrk="1" latinLnBrk="0" hangingPunct="1">
        <a:spcBef>
          <a:spcPct val="20000"/>
        </a:spcBef>
        <a:buFont typeface="Arial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7pPr>
      <a:lvl8pPr marL="2143065" indent="-142871" algn="l" defTabSz="571484" rtl="0" eaLnBrk="1" latinLnBrk="0" hangingPunct="1">
        <a:spcBef>
          <a:spcPct val="20000"/>
        </a:spcBef>
        <a:buFont typeface="Arial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8pPr>
      <a:lvl9pPr marL="2428807" indent="-142871" algn="l" defTabSz="571484" rtl="0" eaLnBrk="1" latinLnBrk="0" hangingPunct="1">
        <a:spcBef>
          <a:spcPct val="20000"/>
        </a:spcBef>
        <a:buFont typeface="Arial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484" rtl="0" eaLnBrk="1" latinLnBrk="0" hangingPunct="1"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85742" algn="l" defTabSz="571484" rtl="0" eaLnBrk="1" latinLnBrk="0" hangingPunct="1">
        <a:defRPr sz="1103" kern="1200">
          <a:solidFill>
            <a:schemeClr val="tx1"/>
          </a:solidFill>
          <a:latin typeface="+mn-lt"/>
          <a:ea typeface="+mn-ea"/>
          <a:cs typeface="+mn-cs"/>
        </a:defRPr>
      </a:lvl2pPr>
      <a:lvl3pPr marL="571484" algn="l" defTabSz="571484" rtl="0" eaLnBrk="1" latinLnBrk="0" hangingPunct="1">
        <a:defRPr sz="1103" kern="1200">
          <a:solidFill>
            <a:schemeClr val="tx1"/>
          </a:solidFill>
          <a:latin typeface="+mn-lt"/>
          <a:ea typeface="+mn-ea"/>
          <a:cs typeface="+mn-cs"/>
        </a:defRPr>
      </a:lvl3pPr>
      <a:lvl4pPr marL="857226" algn="l" defTabSz="571484" rtl="0" eaLnBrk="1" latinLnBrk="0" hangingPunct="1">
        <a:defRPr sz="1103" kern="1200">
          <a:solidFill>
            <a:schemeClr val="tx1"/>
          </a:solidFill>
          <a:latin typeface="+mn-lt"/>
          <a:ea typeface="+mn-ea"/>
          <a:cs typeface="+mn-cs"/>
        </a:defRPr>
      </a:lvl4pPr>
      <a:lvl5pPr marL="1142967" algn="l" defTabSz="571484" rtl="0" eaLnBrk="1" latinLnBrk="0" hangingPunct="1">
        <a:defRPr sz="1103" kern="1200">
          <a:solidFill>
            <a:schemeClr val="tx1"/>
          </a:solidFill>
          <a:latin typeface="+mn-lt"/>
          <a:ea typeface="+mn-ea"/>
          <a:cs typeface="+mn-cs"/>
        </a:defRPr>
      </a:lvl5pPr>
      <a:lvl6pPr marL="1428710" algn="l" defTabSz="571484" rtl="0" eaLnBrk="1" latinLnBrk="0" hangingPunct="1">
        <a:defRPr sz="1103" kern="1200">
          <a:solidFill>
            <a:schemeClr val="tx1"/>
          </a:solidFill>
          <a:latin typeface="+mn-lt"/>
          <a:ea typeface="+mn-ea"/>
          <a:cs typeface="+mn-cs"/>
        </a:defRPr>
      </a:lvl6pPr>
      <a:lvl7pPr marL="1714451" algn="l" defTabSz="571484" rtl="0" eaLnBrk="1" latinLnBrk="0" hangingPunct="1">
        <a:defRPr sz="1103" kern="1200">
          <a:solidFill>
            <a:schemeClr val="tx1"/>
          </a:solidFill>
          <a:latin typeface="+mn-lt"/>
          <a:ea typeface="+mn-ea"/>
          <a:cs typeface="+mn-cs"/>
        </a:defRPr>
      </a:lvl7pPr>
      <a:lvl8pPr marL="2000193" algn="l" defTabSz="571484" rtl="0" eaLnBrk="1" latinLnBrk="0" hangingPunct="1">
        <a:defRPr sz="1103" kern="1200">
          <a:solidFill>
            <a:schemeClr val="tx1"/>
          </a:solidFill>
          <a:latin typeface="+mn-lt"/>
          <a:ea typeface="+mn-ea"/>
          <a:cs typeface="+mn-cs"/>
        </a:defRPr>
      </a:lvl8pPr>
      <a:lvl9pPr marL="2285936" algn="l" defTabSz="571484" rtl="0" eaLnBrk="1" latinLnBrk="0" hangingPunct="1">
        <a:defRPr sz="11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53" userDrawn="1">
          <p15:clr>
            <a:srgbClr val="5ACBF0"/>
          </p15:clr>
        </p15:guide>
        <p15:guide id="2" pos="127" userDrawn="1">
          <p15:clr>
            <a:srgbClr val="5ACBF0"/>
          </p15:clr>
        </p15:guide>
        <p15:guide id="3" pos="551" userDrawn="1">
          <p15:clr>
            <a:srgbClr val="5ACBF0"/>
          </p15:clr>
        </p15:guide>
        <p15:guide id="4" pos="975" userDrawn="1">
          <p15:clr>
            <a:srgbClr val="5ACBF0"/>
          </p15:clr>
        </p15:guide>
        <p15:guide id="5" pos="1398" userDrawn="1">
          <p15:clr>
            <a:srgbClr val="5ACBF0"/>
          </p15:clr>
        </p15:guide>
        <p15:guide id="6" pos="1822" userDrawn="1">
          <p15:clr>
            <a:srgbClr val="5ACBF0"/>
          </p15:clr>
        </p15:guide>
        <p15:guide id="7" pos="2245" userDrawn="1">
          <p15:clr>
            <a:srgbClr val="5ACBF0"/>
          </p15:clr>
        </p15:guide>
        <p15:guide id="8" pos="2669" userDrawn="1">
          <p15:clr>
            <a:srgbClr val="5ACBF0"/>
          </p15:clr>
        </p15:guide>
        <p15:guide id="9" pos="3091" userDrawn="1">
          <p15:clr>
            <a:srgbClr val="5ACBF0"/>
          </p15:clr>
        </p15:guide>
        <p15:guide id="10" pos="3515" userDrawn="1">
          <p15:clr>
            <a:srgbClr val="5ACBF0"/>
          </p15:clr>
        </p15:guide>
        <p15:guide id="11" pos="3938" userDrawn="1">
          <p15:clr>
            <a:srgbClr val="5ACBF0"/>
          </p15:clr>
        </p15:guide>
        <p15:guide id="12" pos="4362" userDrawn="1">
          <p15:clr>
            <a:srgbClr val="5ACBF0"/>
          </p15:clr>
        </p15:guide>
        <p15:guide id="13" pos="4785" userDrawn="1">
          <p15:clr>
            <a:srgbClr val="5ACBF0"/>
          </p15:clr>
        </p15:guide>
        <p15:guide id="14" pos="5209" userDrawn="1">
          <p15:clr>
            <a:srgbClr val="5ACBF0"/>
          </p15:clr>
        </p15:guide>
        <p15:guide id="15" pos="5633" userDrawn="1">
          <p15:clr>
            <a:srgbClr val="5ACBF0"/>
          </p15:clr>
        </p15:guide>
        <p15:guide id="16" pos="212" userDrawn="1">
          <p15:clr>
            <a:srgbClr val="C35EA4"/>
          </p15:clr>
        </p15:guide>
        <p15:guide id="17" pos="5548" userDrawn="1">
          <p15:clr>
            <a:srgbClr val="C35EA4"/>
          </p15:clr>
        </p15:guide>
        <p15:guide id="18" orient="horz" pos="623" userDrawn="1">
          <p15:clr>
            <a:srgbClr val="5ACBF0"/>
          </p15:clr>
        </p15:guide>
        <p15:guide id="19" orient="horz" pos="1094" userDrawn="1">
          <p15:clr>
            <a:srgbClr val="5ACBF0"/>
          </p15:clr>
        </p15:guide>
        <p15:guide id="20" orient="horz" pos="1565" userDrawn="1">
          <p15:clr>
            <a:srgbClr val="5ACBF0"/>
          </p15:clr>
        </p15:guide>
        <p15:guide id="21" orient="horz" pos="2035" userDrawn="1">
          <p15:clr>
            <a:srgbClr val="5ACBF0"/>
          </p15:clr>
        </p15:guide>
        <p15:guide id="22" orient="horz" pos="2506" userDrawn="1">
          <p15:clr>
            <a:srgbClr val="5ACBF0"/>
          </p15:clr>
        </p15:guide>
        <p15:guide id="23" orient="horz" pos="2977" userDrawn="1">
          <p15:clr>
            <a:srgbClr val="5ACBF0"/>
          </p15:clr>
        </p15:guide>
        <p15:guide id="24" orient="horz" pos="3447" userDrawn="1">
          <p15:clr>
            <a:srgbClr val="5ACBF0"/>
          </p15:clr>
        </p15:guide>
        <p15:guide id="25" orient="horz" pos="247" userDrawn="1">
          <p15:clr>
            <a:srgbClr val="C35EA4"/>
          </p15:clr>
        </p15:guide>
        <p15:guide id="26" orient="horz" pos="3353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sz="6000" dirty="0"/>
              <a:t>Monads Explained for OOP Developers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138238" y="3231216"/>
            <a:ext cx="6858000" cy="680702"/>
          </a:xfrm>
        </p:spPr>
        <p:txBody>
          <a:bodyPr anchor="ctr">
            <a:normAutofit/>
          </a:bodyPr>
          <a:lstStyle/>
          <a:p>
            <a:r>
              <a:rPr lang="it-IT" sz="2100" dirty="0">
                <a:latin typeface="Trebuchet MS" panose="020B0603020202020204" pitchFamily="34" charset="0"/>
              </a:rPr>
              <a:t>NextBuild Eindhoven | September 29 | 2018</a:t>
            </a:r>
            <a:endParaRPr lang="it-IT" sz="21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1157288" y="4189527"/>
            <a:ext cx="6858000" cy="489347"/>
          </a:xfr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Mikhail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Shilkov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8580" y="4434840"/>
            <a:ext cx="36604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5483542" y="4434840"/>
            <a:ext cx="36604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90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Composition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lIns="329184"/>
          <a:lstStyle/>
          <a:p>
            <a:r>
              <a:rPr lang="en-US" sz="2800" dirty="0">
                <a:solidFill>
                  <a:srgbClr val="000000"/>
                </a:solidFill>
              </a:rPr>
              <a:t>static </a:t>
            </a:r>
            <a:r>
              <a:rPr lang="en-US" sz="2800" dirty="0">
                <a:solidFill>
                  <a:schemeClr val="accent1"/>
                </a:solidFill>
              </a:rPr>
              <a:t>City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nextTalkCity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>
                <a:solidFill>
                  <a:schemeClr val="accent1"/>
                </a:solidFill>
              </a:rPr>
              <a:t>Speaker</a:t>
            </a:r>
            <a:r>
              <a:rPr lang="en-US" sz="2800" dirty="0">
                <a:solidFill>
                  <a:srgbClr val="000000"/>
                </a:solidFill>
              </a:rPr>
              <a:t> speaker)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{</a:t>
            </a:r>
          </a:p>
          <a:p>
            <a:r>
              <a:rPr lang="en-US" sz="2800" dirty="0">
                <a:solidFill>
                  <a:srgbClr val="0000FF"/>
                </a:solidFill>
              </a:rPr>
              <a:t>  </a:t>
            </a:r>
            <a:r>
              <a:rPr lang="en-US" sz="2800" dirty="0">
                <a:solidFill>
                  <a:schemeClr val="accent1"/>
                </a:solidFill>
              </a:rPr>
              <a:t>Talk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talk</a:t>
            </a:r>
            <a:r>
              <a:rPr lang="en-US" sz="2800" dirty="0">
                <a:solidFill>
                  <a:srgbClr val="000000"/>
                </a:solidFill>
              </a:rPr>
              <a:t> = </a:t>
            </a:r>
            <a:r>
              <a:rPr lang="en-US" sz="2800" dirty="0" err="1">
                <a:solidFill>
                  <a:srgbClr val="000000"/>
                </a:solidFill>
              </a:rPr>
              <a:t>speaker.</a:t>
            </a:r>
            <a:r>
              <a:rPr lang="en-US" sz="2800" dirty="0" err="1">
                <a:solidFill>
                  <a:schemeClr val="accent2"/>
                </a:solidFill>
              </a:rPr>
              <a:t>nextTalk</a:t>
            </a:r>
            <a:r>
              <a:rPr lang="en-US" sz="2800" dirty="0">
                <a:solidFill>
                  <a:srgbClr val="000000"/>
                </a:solidFill>
              </a:rPr>
              <a:t>();</a:t>
            </a:r>
          </a:p>
          <a:p>
            <a:r>
              <a:rPr lang="en-US" sz="2800" dirty="0">
                <a:solidFill>
                  <a:srgbClr val="0000FF"/>
                </a:solidFill>
              </a:rPr>
              <a:t>  </a:t>
            </a:r>
            <a:r>
              <a:rPr lang="en-US" sz="2800" dirty="0">
                <a:solidFill>
                  <a:schemeClr val="accent1"/>
                </a:solidFill>
              </a:rPr>
              <a:t>Conference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conf</a:t>
            </a:r>
            <a:r>
              <a:rPr lang="en-US" sz="2800" dirty="0">
                <a:solidFill>
                  <a:srgbClr val="000000"/>
                </a:solidFill>
              </a:rPr>
              <a:t> = </a:t>
            </a:r>
            <a:r>
              <a:rPr lang="en-US" sz="2800" dirty="0" err="1">
                <a:solidFill>
                  <a:srgbClr val="000000"/>
                </a:solidFill>
              </a:rPr>
              <a:t>talk.</a:t>
            </a:r>
            <a:r>
              <a:rPr lang="en-US" sz="2800" dirty="0" err="1">
                <a:solidFill>
                  <a:schemeClr val="accent2"/>
                </a:solidFill>
              </a:rPr>
              <a:t>getConference</a:t>
            </a:r>
            <a:r>
              <a:rPr lang="en-US" sz="2800" dirty="0">
                <a:solidFill>
                  <a:srgbClr val="000000"/>
                </a:solidFill>
              </a:rPr>
              <a:t>();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  City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city</a:t>
            </a:r>
            <a:r>
              <a:rPr lang="en-US" sz="2800" dirty="0">
                <a:solidFill>
                  <a:srgbClr val="000000"/>
                </a:solidFill>
              </a:rPr>
              <a:t> = </a:t>
            </a:r>
            <a:r>
              <a:rPr lang="en-US" sz="2800" dirty="0" err="1">
                <a:solidFill>
                  <a:srgbClr val="000000"/>
                </a:solidFill>
              </a:rPr>
              <a:t>conf.</a:t>
            </a:r>
            <a:r>
              <a:rPr lang="en-US" sz="2800" dirty="0" err="1">
                <a:solidFill>
                  <a:schemeClr val="accent2"/>
                </a:solidFill>
              </a:rPr>
              <a:t>getCity</a:t>
            </a:r>
            <a:r>
              <a:rPr lang="en-US" sz="2800" dirty="0">
                <a:solidFill>
                  <a:srgbClr val="000000"/>
                </a:solidFill>
              </a:rPr>
              <a:t>();</a:t>
            </a:r>
          </a:p>
          <a:p>
            <a:r>
              <a:rPr lang="en-US" sz="2800" dirty="0">
                <a:solidFill>
                  <a:srgbClr val="0000FF"/>
                </a:solidFill>
              </a:rPr>
              <a:t>  </a:t>
            </a:r>
            <a:r>
              <a:rPr lang="en-US" sz="2800" dirty="0">
                <a:solidFill>
                  <a:srgbClr val="000000"/>
                </a:solidFill>
              </a:rPr>
              <a:t>return city;</a:t>
            </a:r>
          </a:p>
          <a:p>
            <a:r>
              <a:rPr lang="en-US" sz="28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69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… or shorter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2" y="913285"/>
            <a:ext cx="8740141" cy="4474138"/>
          </a:xfrm>
        </p:spPr>
        <p:txBody>
          <a:bodyPr lIns="329184"/>
          <a:lstStyle/>
          <a:p>
            <a:r>
              <a:rPr lang="en-US" sz="2800" dirty="0"/>
              <a:t>static </a:t>
            </a:r>
            <a:r>
              <a:rPr lang="en-US" sz="2800" dirty="0">
                <a:solidFill>
                  <a:schemeClr val="accent1"/>
                </a:solidFill>
              </a:rPr>
              <a:t>City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2"/>
                </a:solidFill>
              </a:rPr>
              <a:t>nextTalkCity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1"/>
                </a:solidFill>
              </a:rPr>
              <a:t>Speaker</a:t>
            </a:r>
            <a:r>
              <a:rPr lang="en-US" sz="2800" dirty="0"/>
              <a:t> speaker) </a:t>
            </a:r>
            <a:br>
              <a:rPr lang="en-US" sz="2800" dirty="0"/>
            </a:br>
            <a:r>
              <a:rPr lang="en-US" sz="2800" dirty="0"/>
              <a:t>{</a:t>
            </a:r>
          </a:p>
          <a:p>
            <a:r>
              <a:rPr lang="en-US" sz="2800" dirty="0"/>
              <a:t>  return </a:t>
            </a:r>
          </a:p>
          <a:p>
            <a:r>
              <a:rPr lang="en-US" sz="2800" dirty="0"/>
              <a:t>    speaker</a:t>
            </a:r>
          </a:p>
          <a:p>
            <a:r>
              <a:rPr lang="en-US" sz="2800" dirty="0"/>
              <a:t>      .</a:t>
            </a:r>
            <a:r>
              <a:rPr lang="en-US" sz="2800" dirty="0" err="1">
                <a:solidFill>
                  <a:schemeClr val="accent2"/>
                </a:solidFill>
              </a:rPr>
              <a:t>nextTalk</a:t>
            </a:r>
            <a:r>
              <a:rPr lang="en-US" sz="2800" dirty="0"/>
              <a:t>()</a:t>
            </a:r>
          </a:p>
          <a:p>
            <a:r>
              <a:rPr lang="en-US" sz="2800" dirty="0"/>
              <a:t>      .</a:t>
            </a:r>
            <a:r>
              <a:rPr lang="en-US" sz="2800" dirty="0" err="1">
                <a:solidFill>
                  <a:schemeClr val="accent2"/>
                </a:solidFill>
              </a:rPr>
              <a:t>getConference</a:t>
            </a:r>
            <a:r>
              <a:rPr lang="en-US" sz="2800" dirty="0"/>
              <a:t>()</a:t>
            </a:r>
          </a:p>
          <a:p>
            <a:r>
              <a:rPr lang="en-US" sz="2800" dirty="0"/>
              <a:t>      .</a:t>
            </a:r>
            <a:r>
              <a:rPr lang="en-US" sz="2800" dirty="0" err="1">
                <a:solidFill>
                  <a:schemeClr val="accent2"/>
                </a:solidFill>
              </a:rPr>
              <a:t>getCity</a:t>
            </a:r>
            <a:r>
              <a:rPr lang="en-US" sz="2800" dirty="0"/>
              <a:t>();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424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F85359-7EE7-4407-ADDE-CCD672B63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" y="0"/>
            <a:ext cx="9665449" cy="5799270"/>
          </a:xfrm>
          <a:prstGeom prst="rect">
            <a:avLst/>
          </a:prstGeom>
        </p:spPr>
      </p:pic>
      <p:pic>
        <p:nvPicPr>
          <p:cNvPr id="3" name="Изображение 4">
            <a:extLst>
              <a:ext uri="{FF2B5EF4-FFF2-40B4-BE49-F238E27FC236}">
                <a16:creationId xmlns:a16="http://schemas.microsoft.com/office/drawing/2014/main" id="{17506207-08DB-4F70-AE34-F817029E3D7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120000">
            <a:off x="7471961" y="5272657"/>
            <a:ext cx="1343723" cy="29779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6761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NULL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8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Nullable here?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lIns="329184"/>
          <a:lstStyle/>
          <a:p>
            <a:r>
              <a:rPr lang="en-GB" sz="2100" dirty="0">
                <a:solidFill>
                  <a:srgbClr val="000000"/>
                </a:solidFill>
              </a:rPr>
              <a:t>class </a:t>
            </a:r>
            <a:r>
              <a:rPr lang="en-GB" sz="2100" dirty="0">
                <a:solidFill>
                  <a:schemeClr val="accent1"/>
                </a:solidFill>
              </a:rPr>
              <a:t>Speaker</a:t>
            </a:r>
            <a:r>
              <a:rPr lang="en-GB" sz="2100" dirty="0">
                <a:solidFill>
                  <a:srgbClr val="000000"/>
                </a:solidFill>
              </a:rPr>
              <a:t> {</a:t>
            </a:r>
          </a:p>
          <a:p>
            <a:r>
              <a:rPr lang="en-GB" sz="2100" dirty="0">
                <a:solidFill>
                  <a:srgbClr val="0000FF"/>
                </a:solidFill>
              </a:rPr>
              <a:t>  </a:t>
            </a:r>
            <a:r>
              <a:rPr lang="en-GB" sz="2100" dirty="0">
                <a:solidFill>
                  <a:schemeClr val="accent1"/>
                </a:solidFill>
              </a:rPr>
              <a:t>Talk</a:t>
            </a:r>
            <a:r>
              <a:rPr lang="en-GB" sz="2100" dirty="0">
                <a:solidFill>
                  <a:srgbClr val="000000"/>
                </a:solidFill>
              </a:rPr>
              <a:t> </a:t>
            </a:r>
            <a:r>
              <a:rPr lang="en-GB" sz="2100" dirty="0" err="1">
                <a:solidFill>
                  <a:schemeClr val="accent2"/>
                </a:solidFill>
              </a:rPr>
              <a:t>nextTalk</a:t>
            </a:r>
            <a:r>
              <a:rPr lang="en-GB" sz="2100" dirty="0">
                <a:solidFill>
                  <a:srgbClr val="000000"/>
                </a:solidFill>
              </a:rPr>
              <a:t>() { ... }</a:t>
            </a:r>
          </a:p>
          <a:p>
            <a:r>
              <a:rPr lang="en-GB" sz="2100" dirty="0">
                <a:solidFill>
                  <a:srgbClr val="000000"/>
                </a:solidFill>
              </a:rPr>
              <a:t>}</a:t>
            </a:r>
          </a:p>
          <a:p>
            <a:endParaRPr lang="en-GB" sz="2100" dirty="0">
              <a:solidFill>
                <a:srgbClr val="000000"/>
              </a:solidFill>
            </a:endParaRPr>
          </a:p>
          <a:p>
            <a:r>
              <a:rPr lang="en-GB" sz="2100" dirty="0">
                <a:solidFill>
                  <a:srgbClr val="000000"/>
                </a:solidFill>
              </a:rPr>
              <a:t>class </a:t>
            </a:r>
            <a:r>
              <a:rPr lang="en-GB" sz="2100" dirty="0">
                <a:solidFill>
                  <a:schemeClr val="accent1"/>
                </a:solidFill>
              </a:rPr>
              <a:t>Talk</a:t>
            </a:r>
            <a:r>
              <a:rPr lang="en-GB" sz="2100" dirty="0">
                <a:solidFill>
                  <a:srgbClr val="000000"/>
                </a:solidFill>
              </a:rPr>
              <a:t> {</a:t>
            </a:r>
          </a:p>
          <a:p>
            <a:r>
              <a:rPr lang="en-GB" sz="2100" dirty="0">
                <a:solidFill>
                  <a:srgbClr val="0000FF"/>
                </a:solidFill>
              </a:rPr>
              <a:t>  </a:t>
            </a:r>
            <a:r>
              <a:rPr lang="en-GB" sz="2100" dirty="0">
                <a:solidFill>
                  <a:schemeClr val="accent1"/>
                </a:solidFill>
              </a:rPr>
              <a:t>Conference</a:t>
            </a:r>
            <a:r>
              <a:rPr lang="en-GB" sz="2100" dirty="0">
                <a:solidFill>
                  <a:srgbClr val="000000"/>
                </a:solidFill>
              </a:rPr>
              <a:t> </a:t>
            </a:r>
            <a:r>
              <a:rPr lang="en-GB" sz="2100" dirty="0" err="1">
                <a:solidFill>
                  <a:schemeClr val="accent2"/>
                </a:solidFill>
              </a:rPr>
              <a:t>getConference</a:t>
            </a:r>
            <a:r>
              <a:rPr lang="en-GB" sz="2100" dirty="0">
                <a:solidFill>
                  <a:srgbClr val="000000"/>
                </a:solidFill>
              </a:rPr>
              <a:t>() { ... }</a:t>
            </a:r>
          </a:p>
          <a:p>
            <a:r>
              <a:rPr lang="en-GB" sz="2100" dirty="0">
                <a:solidFill>
                  <a:srgbClr val="000000"/>
                </a:solidFill>
              </a:rPr>
              <a:t>}</a:t>
            </a:r>
          </a:p>
          <a:p>
            <a:endParaRPr lang="en-GB" sz="2100" dirty="0">
              <a:solidFill>
                <a:srgbClr val="000000"/>
              </a:solidFill>
            </a:endParaRPr>
          </a:p>
          <a:p>
            <a:r>
              <a:rPr lang="en-GB" sz="2100" dirty="0">
                <a:solidFill>
                  <a:srgbClr val="000000"/>
                </a:solidFill>
              </a:rPr>
              <a:t>class </a:t>
            </a:r>
            <a:r>
              <a:rPr lang="en-GB" sz="2100" dirty="0">
                <a:solidFill>
                  <a:schemeClr val="accent1"/>
                </a:solidFill>
              </a:rPr>
              <a:t>Conference</a:t>
            </a:r>
            <a:r>
              <a:rPr lang="en-GB" sz="2100" dirty="0">
                <a:solidFill>
                  <a:srgbClr val="000000"/>
                </a:solidFill>
              </a:rPr>
              <a:t> {</a:t>
            </a:r>
          </a:p>
          <a:p>
            <a:r>
              <a:rPr lang="en-GB" sz="2100" dirty="0">
                <a:solidFill>
                  <a:srgbClr val="0000FF"/>
                </a:solidFill>
              </a:rPr>
              <a:t>  </a:t>
            </a:r>
            <a:r>
              <a:rPr lang="en-GB" sz="2100" dirty="0">
                <a:solidFill>
                  <a:schemeClr val="accent1"/>
                </a:solidFill>
              </a:rPr>
              <a:t>City</a:t>
            </a:r>
            <a:r>
              <a:rPr lang="en-GB" sz="2100" dirty="0">
                <a:solidFill>
                  <a:srgbClr val="000000"/>
                </a:solidFill>
              </a:rPr>
              <a:t> </a:t>
            </a:r>
            <a:r>
              <a:rPr lang="en-GB" sz="2100" dirty="0" err="1">
                <a:solidFill>
                  <a:schemeClr val="accent2"/>
                </a:solidFill>
              </a:rPr>
              <a:t>getCity</a:t>
            </a:r>
            <a:r>
              <a:rPr lang="en-GB" sz="2100" dirty="0">
                <a:solidFill>
                  <a:srgbClr val="000000"/>
                </a:solidFill>
              </a:rPr>
              <a:t>() { ... }</a:t>
            </a:r>
          </a:p>
          <a:p>
            <a:r>
              <a:rPr lang="en-GB" sz="21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14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Nullable&lt;T&gt;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165" dirty="0"/>
              <a:t>class </a:t>
            </a:r>
            <a:r>
              <a:rPr lang="en-GB" sz="2165" dirty="0">
                <a:solidFill>
                  <a:schemeClr val="accent1"/>
                </a:solidFill>
              </a:rPr>
              <a:t>Speaker</a:t>
            </a:r>
            <a:r>
              <a:rPr lang="en-GB" sz="2165" dirty="0"/>
              <a:t> {</a:t>
            </a:r>
          </a:p>
          <a:p>
            <a:r>
              <a:rPr lang="en-GB" sz="2165" dirty="0"/>
              <a:t>  </a:t>
            </a:r>
            <a:r>
              <a:rPr lang="en-GB" sz="2165" dirty="0">
                <a:solidFill>
                  <a:schemeClr val="accent1"/>
                </a:solidFill>
              </a:rPr>
              <a:t>Nullable&lt;Talk&gt;</a:t>
            </a:r>
            <a:r>
              <a:rPr lang="en-GB" sz="2165" dirty="0"/>
              <a:t> </a:t>
            </a:r>
            <a:r>
              <a:rPr lang="en-GB" sz="2165" dirty="0" err="1">
                <a:solidFill>
                  <a:schemeClr val="accent2"/>
                </a:solidFill>
              </a:rPr>
              <a:t>nextTalk</a:t>
            </a:r>
            <a:r>
              <a:rPr lang="en-GB" sz="2165" dirty="0"/>
              <a:t>() { ... }</a:t>
            </a:r>
          </a:p>
          <a:p>
            <a:r>
              <a:rPr lang="en-GB" sz="2165" dirty="0"/>
              <a:t>}</a:t>
            </a:r>
          </a:p>
          <a:p>
            <a:endParaRPr lang="en-GB" sz="2165" dirty="0"/>
          </a:p>
          <a:p>
            <a:r>
              <a:rPr lang="en-GB" sz="2165" dirty="0"/>
              <a:t>class </a:t>
            </a:r>
            <a:r>
              <a:rPr lang="en-GB" sz="2165" dirty="0">
                <a:solidFill>
                  <a:schemeClr val="accent1"/>
                </a:solidFill>
              </a:rPr>
              <a:t>Talk</a:t>
            </a:r>
            <a:r>
              <a:rPr lang="en-GB" sz="2165" dirty="0"/>
              <a:t> {</a:t>
            </a:r>
          </a:p>
          <a:p>
            <a:r>
              <a:rPr lang="en-GB" sz="2165" dirty="0"/>
              <a:t>  </a:t>
            </a:r>
            <a:r>
              <a:rPr lang="en-GB" sz="2165" dirty="0">
                <a:solidFill>
                  <a:schemeClr val="accent1"/>
                </a:solidFill>
              </a:rPr>
              <a:t>Nullable&lt;Conference&gt;</a:t>
            </a:r>
            <a:r>
              <a:rPr lang="en-GB" sz="2165" dirty="0"/>
              <a:t> </a:t>
            </a:r>
            <a:r>
              <a:rPr lang="en-GB" sz="2165" dirty="0" err="1">
                <a:solidFill>
                  <a:schemeClr val="accent2"/>
                </a:solidFill>
              </a:rPr>
              <a:t>getConference</a:t>
            </a:r>
            <a:r>
              <a:rPr lang="en-GB" sz="2165" dirty="0"/>
              <a:t>() { ... }</a:t>
            </a:r>
          </a:p>
          <a:p>
            <a:r>
              <a:rPr lang="en-GB" sz="2165" dirty="0"/>
              <a:t>}</a:t>
            </a:r>
          </a:p>
          <a:p>
            <a:endParaRPr lang="en-GB" sz="2165" dirty="0"/>
          </a:p>
          <a:p>
            <a:r>
              <a:rPr lang="en-GB" sz="2165" dirty="0"/>
              <a:t>class </a:t>
            </a:r>
            <a:r>
              <a:rPr lang="en-GB" sz="2165" dirty="0">
                <a:solidFill>
                  <a:schemeClr val="accent1"/>
                </a:solidFill>
              </a:rPr>
              <a:t>Conference</a:t>
            </a:r>
            <a:r>
              <a:rPr lang="en-GB" sz="2165" dirty="0"/>
              <a:t> {</a:t>
            </a:r>
          </a:p>
          <a:p>
            <a:r>
              <a:rPr lang="en-GB" sz="2165" dirty="0"/>
              <a:t>  </a:t>
            </a:r>
            <a:r>
              <a:rPr lang="en-GB" sz="2165" dirty="0">
                <a:solidFill>
                  <a:schemeClr val="accent1"/>
                </a:solidFill>
              </a:rPr>
              <a:t>Nullable&lt;City&gt;</a:t>
            </a:r>
            <a:r>
              <a:rPr lang="en-GB" sz="2165" dirty="0"/>
              <a:t> </a:t>
            </a:r>
            <a:r>
              <a:rPr lang="en-GB" sz="2165" dirty="0" err="1">
                <a:solidFill>
                  <a:schemeClr val="accent2"/>
                </a:solidFill>
              </a:rPr>
              <a:t>getCity</a:t>
            </a:r>
            <a:r>
              <a:rPr lang="en-GB" sz="2165" dirty="0"/>
              <a:t>() { ... }</a:t>
            </a:r>
          </a:p>
          <a:p>
            <a:r>
              <a:rPr lang="en-GB" sz="2165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B9E95-6220-4EB1-9AB4-DD97BEDE5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4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0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with </a:t>
            </a:r>
            <a:r>
              <a:rPr lang="en-US" dirty="0" err="1"/>
              <a:t>Nullable’s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300" dirty="0"/>
              <a:t>static </a:t>
            </a:r>
            <a:r>
              <a:rPr lang="en-GB" sz="2300" dirty="0">
                <a:solidFill>
                  <a:schemeClr val="accent1"/>
                </a:solidFill>
              </a:rPr>
              <a:t>Nullable&lt;City&gt;</a:t>
            </a:r>
            <a:r>
              <a:rPr lang="en-GB" sz="2300" dirty="0"/>
              <a:t> </a:t>
            </a:r>
            <a:r>
              <a:rPr lang="en-GB" sz="2300" dirty="0" err="1">
                <a:solidFill>
                  <a:schemeClr val="accent2"/>
                </a:solidFill>
              </a:rPr>
              <a:t>nextTalkCity</a:t>
            </a:r>
            <a:r>
              <a:rPr lang="en-GB" sz="2300" dirty="0"/>
              <a:t>(</a:t>
            </a:r>
            <a:r>
              <a:rPr lang="en-GB" sz="2300" dirty="0">
                <a:solidFill>
                  <a:schemeClr val="accent1"/>
                </a:solidFill>
              </a:rPr>
              <a:t>Speaker</a:t>
            </a:r>
            <a:r>
              <a:rPr lang="en-GB" sz="2300" dirty="0"/>
              <a:t> speaker) {</a:t>
            </a:r>
          </a:p>
          <a:p>
            <a:r>
              <a:rPr lang="en-GB" sz="2300" dirty="0"/>
              <a:t>  </a:t>
            </a:r>
            <a:r>
              <a:rPr lang="en-GB" sz="2300" dirty="0">
                <a:solidFill>
                  <a:schemeClr val="accent1"/>
                </a:solidFill>
              </a:rPr>
              <a:t>Talk?</a:t>
            </a:r>
            <a:r>
              <a:rPr lang="en-GB" sz="2300" dirty="0"/>
              <a:t> talk = </a:t>
            </a:r>
            <a:r>
              <a:rPr lang="en-GB" sz="2300" dirty="0" err="1"/>
              <a:t>speaker.</a:t>
            </a:r>
            <a:r>
              <a:rPr lang="en-GB" sz="2300" dirty="0" err="1">
                <a:solidFill>
                  <a:schemeClr val="accent2"/>
                </a:solidFill>
              </a:rPr>
              <a:t>nextTalk</a:t>
            </a:r>
            <a:r>
              <a:rPr lang="en-GB" sz="2300" dirty="0"/>
              <a:t>();</a:t>
            </a:r>
          </a:p>
          <a:p>
            <a:r>
              <a:rPr lang="en-GB" sz="2300" dirty="0"/>
              <a:t>  if (talk != null) {</a:t>
            </a:r>
          </a:p>
          <a:p>
            <a:r>
              <a:rPr lang="en-GB" sz="2300" dirty="0"/>
              <a:t>    </a:t>
            </a:r>
            <a:r>
              <a:rPr lang="en-GB" sz="2300" dirty="0">
                <a:solidFill>
                  <a:schemeClr val="accent1"/>
                </a:solidFill>
              </a:rPr>
              <a:t>Conference?</a:t>
            </a:r>
            <a:r>
              <a:rPr lang="en-GB" sz="2300" dirty="0"/>
              <a:t> </a:t>
            </a:r>
            <a:r>
              <a:rPr lang="en-GB" sz="2300" dirty="0" err="1"/>
              <a:t>conf</a:t>
            </a:r>
            <a:r>
              <a:rPr lang="en-GB" sz="2300" dirty="0"/>
              <a:t> = </a:t>
            </a:r>
            <a:r>
              <a:rPr lang="en-GB" sz="2300" dirty="0" err="1"/>
              <a:t>talk.</a:t>
            </a:r>
            <a:r>
              <a:rPr lang="en-GB" sz="2300" dirty="0" err="1">
                <a:solidFill>
                  <a:schemeClr val="accent2"/>
                </a:solidFill>
              </a:rPr>
              <a:t>getConference</a:t>
            </a:r>
            <a:r>
              <a:rPr lang="en-GB" sz="2300" dirty="0"/>
              <a:t>();</a:t>
            </a:r>
          </a:p>
          <a:p>
            <a:r>
              <a:rPr lang="en-GB" sz="2300" dirty="0"/>
              <a:t>    if (</a:t>
            </a:r>
            <a:r>
              <a:rPr lang="en-GB" sz="2300" dirty="0" err="1"/>
              <a:t>conf</a:t>
            </a:r>
            <a:r>
              <a:rPr lang="en-GB" sz="2300" dirty="0"/>
              <a:t> != null) {</a:t>
            </a:r>
          </a:p>
          <a:p>
            <a:r>
              <a:rPr lang="en-GB" sz="2300" dirty="0">
                <a:solidFill>
                  <a:schemeClr val="accent1"/>
                </a:solidFill>
              </a:rPr>
              <a:t>      City?</a:t>
            </a:r>
            <a:r>
              <a:rPr lang="en-GB" sz="2300" dirty="0"/>
              <a:t> city = </a:t>
            </a:r>
            <a:r>
              <a:rPr lang="en-GB" sz="2300" dirty="0" err="1"/>
              <a:t>venue.</a:t>
            </a:r>
            <a:r>
              <a:rPr lang="en-GB" sz="2300" dirty="0" err="1">
                <a:solidFill>
                  <a:schemeClr val="accent2"/>
                </a:solidFill>
              </a:rPr>
              <a:t>getCity</a:t>
            </a:r>
            <a:r>
              <a:rPr lang="en-GB" sz="2300" dirty="0"/>
              <a:t>();</a:t>
            </a:r>
          </a:p>
          <a:p>
            <a:r>
              <a:rPr lang="en-GB" sz="2300" dirty="0"/>
              <a:t>      return city;</a:t>
            </a:r>
          </a:p>
          <a:p>
            <a:r>
              <a:rPr lang="en-GB" sz="2300" dirty="0"/>
              <a:t>    }</a:t>
            </a:r>
          </a:p>
          <a:p>
            <a:r>
              <a:rPr lang="en-GB" sz="2300" dirty="0"/>
              <a:t>  } </a:t>
            </a:r>
          </a:p>
          <a:p>
            <a:r>
              <a:rPr lang="en-GB" sz="23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BAD2B-FBCE-47DC-80D8-2625ED2A4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4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2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or a bit better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300" dirty="0"/>
              <a:t>static </a:t>
            </a:r>
            <a:r>
              <a:rPr lang="en-GB" sz="2300" dirty="0">
                <a:solidFill>
                  <a:schemeClr val="accent1"/>
                </a:solidFill>
              </a:rPr>
              <a:t>Nullable&lt;City&gt;</a:t>
            </a:r>
            <a:r>
              <a:rPr lang="en-GB" sz="2300" dirty="0"/>
              <a:t> </a:t>
            </a:r>
            <a:r>
              <a:rPr lang="en-GB" sz="2300" dirty="0" err="1">
                <a:solidFill>
                  <a:schemeClr val="accent2"/>
                </a:solidFill>
              </a:rPr>
              <a:t>nextTalkCity</a:t>
            </a:r>
            <a:r>
              <a:rPr lang="en-GB" sz="2300" dirty="0"/>
              <a:t>(</a:t>
            </a:r>
            <a:r>
              <a:rPr lang="en-GB" sz="2300" dirty="0">
                <a:solidFill>
                  <a:schemeClr val="accent1"/>
                </a:solidFill>
              </a:rPr>
              <a:t>Speaker</a:t>
            </a:r>
            <a:r>
              <a:rPr lang="en-GB" sz="2300" dirty="0"/>
              <a:t> speaker) {</a:t>
            </a:r>
          </a:p>
          <a:p>
            <a:r>
              <a:rPr lang="en-GB" sz="2300" dirty="0"/>
              <a:t>  </a:t>
            </a:r>
            <a:r>
              <a:rPr lang="en-GB" sz="2300" dirty="0">
                <a:solidFill>
                  <a:schemeClr val="accent1"/>
                </a:solidFill>
              </a:rPr>
              <a:t>Talk?</a:t>
            </a:r>
            <a:r>
              <a:rPr lang="en-GB" sz="2300" dirty="0"/>
              <a:t> talk = </a:t>
            </a:r>
            <a:r>
              <a:rPr lang="en-GB" sz="2300" dirty="0" err="1"/>
              <a:t>speaker.</a:t>
            </a:r>
            <a:r>
              <a:rPr lang="en-GB" sz="2300" dirty="0" err="1">
                <a:solidFill>
                  <a:schemeClr val="accent2"/>
                </a:solidFill>
              </a:rPr>
              <a:t>nextTalk</a:t>
            </a:r>
            <a:r>
              <a:rPr lang="en-GB" sz="2300" dirty="0"/>
              <a:t>();</a:t>
            </a:r>
          </a:p>
          <a:p>
            <a:r>
              <a:rPr lang="en-US" sz="2300" dirty="0"/>
              <a:t>  if (talk == null) return null;</a:t>
            </a:r>
          </a:p>
          <a:p>
            <a:endParaRPr lang="en-US" sz="2300" dirty="0"/>
          </a:p>
          <a:p>
            <a:r>
              <a:rPr lang="en-US" sz="2300" dirty="0"/>
              <a:t>  </a:t>
            </a:r>
            <a:r>
              <a:rPr lang="en-US" sz="2300" dirty="0">
                <a:solidFill>
                  <a:schemeClr val="accent1"/>
                </a:solidFill>
              </a:rPr>
              <a:t>Conference?</a:t>
            </a:r>
            <a:r>
              <a:rPr lang="en-US" sz="2300" dirty="0"/>
              <a:t> </a:t>
            </a:r>
            <a:r>
              <a:rPr lang="en-US" sz="2300" dirty="0" err="1"/>
              <a:t>conf</a:t>
            </a:r>
            <a:r>
              <a:rPr lang="en-US" sz="2300" dirty="0"/>
              <a:t> = </a:t>
            </a:r>
            <a:r>
              <a:rPr lang="en-US" sz="2300" dirty="0" err="1"/>
              <a:t>talk.</a:t>
            </a:r>
            <a:r>
              <a:rPr lang="en-US" sz="2300" dirty="0" err="1">
                <a:solidFill>
                  <a:schemeClr val="accent2"/>
                </a:solidFill>
              </a:rPr>
              <a:t>getConference</a:t>
            </a:r>
            <a:r>
              <a:rPr lang="en-US" sz="2300" dirty="0"/>
              <a:t>();</a:t>
            </a:r>
          </a:p>
          <a:p>
            <a:r>
              <a:rPr lang="en-US" sz="2300" dirty="0"/>
              <a:t>  if (</a:t>
            </a:r>
            <a:r>
              <a:rPr lang="en-US" sz="2300" dirty="0" err="1"/>
              <a:t>conf</a:t>
            </a:r>
            <a:r>
              <a:rPr lang="en-US" sz="2300" dirty="0"/>
              <a:t> == null) return null;</a:t>
            </a:r>
          </a:p>
          <a:p>
            <a:endParaRPr lang="en-US" sz="2300" dirty="0"/>
          </a:p>
          <a:p>
            <a:r>
              <a:rPr lang="en-US" sz="2300" dirty="0">
                <a:solidFill>
                  <a:schemeClr val="accent1"/>
                </a:solidFill>
              </a:rPr>
              <a:t>  City?</a:t>
            </a:r>
            <a:r>
              <a:rPr lang="en-US" sz="2300" dirty="0"/>
              <a:t> city = </a:t>
            </a:r>
            <a:r>
              <a:rPr lang="en-US" sz="2300" dirty="0" err="1"/>
              <a:t>conf.</a:t>
            </a:r>
            <a:r>
              <a:rPr lang="en-US" sz="2300" dirty="0" err="1">
                <a:solidFill>
                  <a:schemeClr val="accent2"/>
                </a:solidFill>
              </a:rPr>
              <a:t>getCity</a:t>
            </a:r>
            <a:r>
              <a:rPr lang="en-US" sz="2300" dirty="0"/>
              <a:t>();</a:t>
            </a:r>
          </a:p>
          <a:p>
            <a:r>
              <a:rPr lang="en-US" sz="2300" dirty="0"/>
              <a:t>  return city;</a:t>
            </a:r>
          </a:p>
          <a:p>
            <a:r>
              <a:rPr lang="en-GB" sz="2300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72A9D6-6691-4516-819D-61305B74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4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00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propagation operator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300" dirty="0"/>
              <a:t>static </a:t>
            </a:r>
            <a:r>
              <a:rPr lang="en-GB" sz="2300" dirty="0">
                <a:solidFill>
                  <a:schemeClr val="accent1"/>
                </a:solidFill>
              </a:rPr>
              <a:t>Nullable&lt;City&gt;</a:t>
            </a:r>
            <a:r>
              <a:rPr lang="en-US" sz="2300" dirty="0"/>
              <a:t> </a:t>
            </a:r>
            <a:r>
              <a:rPr lang="en-US" sz="2300" dirty="0" err="1">
                <a:solidFill>
                  <a:schemeClr val="accent2"/>
                </a:solidFill>
              </a:rPr>
              <a:t>nextTalkCity</a:t>
            </a:r>
            <a:r>
              <a:rPr lang="en-US" sz="2300" dirty="0"/>
              <a:t>(</a:t>
            </a:r>
            <a:r>
              <a:rPr lang="en-US" sz="2300" dirty="0">
                <a:solidFill>
                  <a:schemeClr val="accent1"/>
                </a:solidFill>
              </a:rPr>
              <a:t>Speaker</a:t>
            </a:r>
            <a:r>
              <a:rPr lang="en-US" sz="2300" dirty="0"/>
              <a:t> speaker) {</a:t>
            </a:r>
          </a:p>
          <a:p>
            <a:r>
              <a:rPr lang="en-US" sz="2300" dirty="0"/>
              <a:t>  return </a:t>
            </a:r>
          </a:p>
          <a:p>
            <a:r>
              <a:rPr lang="en-US" sz="2300" dirty="0"/>
              <a:t>    speaker</a:t>
            </a:r>
          </a:p>
          <a:p>
            <a:r>
              <a:rPr lang="en-US" sz="2300" dirty="0"/>
              <a:t>    ?.</a:t>
            </a:r>
            <a:r>
              <a:rPr lang="en-US" sz="2300" dirty="0" err="1">
                <a:solidFill>
                  <a:schemeClr val="accent2"/>
                </a:solidFill>
              </a:rPr>
              <a:t>nextTalk</a:t>
            </a:r>
            <a:r>
              <a:rPr lang="en-US" sz="2300" dirty="0"/>
              <a:t>()</a:t>
            </a:r>
          </a:p>
          <a:p>
            <a:r>
              <a:rPr lang="en-US" sz="2300" dirty="0"/>
              <a:t>    ?.</a:t>
            </a:r>
            <a:r>
              <a:rPr lang="en-US" sz="2300" dirty="0" err="1">
                <a:solidFill>
                  <a:schemeClr val="accent2"/>
                </a:solidFill>
              </a:rPr>
              <a:t>getConference</a:t>
            </a:r>
            <a:r>
              <a:rPr lang="en-US" sz="2300" dirty="0"/>
              <a:t>()</a:t>
            </a:r>
          </a:p>
          <a:p>
            <a:r>
              <a:rPr lang="en-US" sz="2300" dirty="0"/>
              <a:t>    ?.</a:t>
            </a:r>
            <a:r>
              <a:rPr lang="en-US" sz="2300" dirty="0" err="1">
                <a:solidFill>
                  <a:schemeClr val="accent2"/>
                </a:solidFill>
              </a:rPr>
              <a:t>getCity</a:t>
            </a:r>
            <a:r>
              <a:rPr lang="en-US" sz="2300" dirty="0"/>
              <a:t>();</a:t>
            </a:r>
          </a:p>
          <a:p>
            <a:r>
              <a:rPr lang="en-US" sz="23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6F05B-3C79-452F-8195-6EFCB1586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4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70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Optional 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165" dirty="0"/>
              <a:t>class </a:t>
            </a:r>
            <a:r>
              <a:rPr lang="en-GB" sz="2165" dirty="0">
                <a:solidFill>
                  <a:schemeClr val="accent1"/>
                </a:solidFill>
              </a:rPr>
              <a:t>Speaker</a:t>
            </a:r>
            <a:r>
              <a:rPr lang="en-GB" sz="2165" dirty="0"/>
              <a:t> {</a:t>
            </a:r>
          </a:p>
          <a:p>
            <a:r>
              <a:rPr lang="en-GB" sz="2165" dirty="0"/>
              <a:t>  </a:t>
            </a:r>
            <a:r>
              <a:rPr lang="en-GB" sz="2165" dirty="0">
                <a:solidFill>
                  <a:schemeClr val="accent1"/>
                </a:solidFill>
              </a:rPr>
              <a:t>Optional&lt;Talk&gt;</a:t>
            </a:r>
            <a:r>
              <a:rPr lang="en-GB" sz="2165" dirty="0"/>
              <a:t> </a:t>
            </a:r>
            <a:r>
              <a:rPr lang="en-GB" sz="2165" dirty="0" err="1">
                <a:solidFill>
                  <a:schemeClr val="accent2"/>
                </a:solidFill>
              </a:rPr>
              <a:t>nextTalk</a:t>
            </a:r>
            <a:r>
              <a:rPr lang="en-GB" sz="2165" dirty="0"/>
              <a:t>() { ... }</a:t>
            </a:r>
          </a:p>
          <a:p>
            <a:r>
              <a:rPr lang="en-GB" sz="2165" dirty="0"/>
              <a:t>}</a:t>
            </a:r>
          </a:p>
          <a:p>
            <a:endParaRPr lang="en-GB" sz="2165" dirty="0"/>
          </a:p>
          <a:p>
            <a:r>
              <a:rPr lang="en-GB" sz="2165" dirty="0"/>
              <a:t>class </a:t>
            </a:r>
            <a:r>
              <a:rPr lang="en-GB" sz="2165" dirty="0">
                <a:solidFill>
                  <a:schemeClr val="accent1"/>
                </a:solidFill>
              </a:rPr>
              <a:t>Talk</a:t>
            </a:r>
            <a:r>
              <a:rPr lang="en-GB" sz="2165" dirty="0"/>
              <a:t> {</a:t>
            </a:r>
          </a:p>
          <a:p>
            <a:r>
              <a:rPr lang="en-GB" sz="2165" dirty="0"/>
              <a:t>  </a:t>
            </a:r>
            <a:r>
              <a:rPr lang="en-GB" sz="2165" dirty="0">
                <a:solidFill>
                  <a:schemeClr val="accent1"/>
                </a:solidFill>
              </a:rPr>
              <a:t>Optional&lt;Conference&gt;</a:t>
            </a:r>
            <a:r>
              <a:rPr lang="en-GB" sz="2165" dirty="0"/>
              <a:t> </a:t>
            </a:r>
            <a:r>
              <a:rPr lang="en-GB" sz="2165" dirty="0" err="1">
                <a:solidFill>
                  <a:schemeClr val="accent2"/>
                </a:solidFill>
              </a:rPr>
              <a:t>getConference</a:t>
            </a:r>
            <a:r>
              <a:rPr lang="en-GB" sz="2165" dirty="0"/>
              <a:t>() { ... }</a:t>
            </a:r>
          </a:p>
          <a:p>
            <a:r>
              <a:rPr lang="en-GB" sz="2165" dirty="0"/>
              <a:t>}</a:t>
            </a:r>
          </a:p>
          <a:p>
            <a:endParaRPr lang="en-GB" sz="2165" dirty="0"/>
          </a:p>
          <a:p>
            <a:r>
              <a:rPr lang="en-GB" sz="2165" dirty="0"/>
              <a:t>class </a:t>
            </a:r>
            <a:r>
              <a:rPr lang="en-GB" sz="2165" dirty="0">
                <a:solidFill>
                  <a:schemeClr val="accent1"/>
                </a:solidFill>
              </a:rPr>
              <a:t>Conference</a:t>
            </a:r>
            <a:r>
              <a:rPr lang="en-GB" sz="2165" dirty="0"/>
              <a:t> {</a:t>
            </a:r>
          </a:p>
          <a:p>
            <a:r>
              <a:rPr lang="en-GB" sz="2165" dirty="0"/>
              <a:t>  </a:t>
            </a:r>
            <a:r>
              <a:rPr lang="en-GB" sz="2165" dirty="0">
                <a:solidFill>
                  <a:schemeClr val="accent1"/>
                </a:solidFill>
              </a:rPr>
              <a:t>Optional&lt;City&gt;</a:t>
            </a:r>
            <a:r>
              <a:rPr lang="en-GB" sz="2165" dirty="0"/>
              <a:t> </a:t>
            </a:r>
            <a:r>
              <a:rPr lang="en-GB" sz="2165" dirty="0" err="1">
                <a:solidFill>
                  <a:schemeClr val="accent2"/>
                </a:solidFill>
              </a:rPr>
              <a:t>getCity</a:t>
            </a:r>
            <a:r>
              <a:rPr lang="en-GB" sz="2165" dirty="0"/>
              <a:t>() { ... }</a:t>
            </a:r>
          </a:p>
          <a:p>
            <a:r>
              <a:rPr lang="en-GB" sz="2165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244F1-BF87-427B-9514-8D180C1F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4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6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programming</a:t>
            </a:r>
            <a:endParaRPr lang="en-US" sz="2451" dirty="0">
              <a:solidFill>
                <a:srgbClr val="011E4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50EEC-63F7-4117-B1D0-84E492CF28B6}"/>
              </a:ext>
            </a:extLst>
          </p:cNvPr>
          <p:cNvSpPr txBox="1"/>
          <p:nvPr/>
        </p:nvSpPr>
        <p:spPr>
          <a:xfrm>
            <a:off x="395536" y="1704673"/>
            <a:ext cx="1612719" cy="461622"/>
          </a:xfrm>
          <a:prstGeom prst="rect">
            <a:avLst/>
          </a:prstGeom>
          <a:noFill/>
        </p:spPr>
        <p:txBody>
          <a:bodyPr wrap="square" lIns="57137" tIns="91419" rIns="114274" bIns="91419" rtlCol="0">
            <a:spAutoFit/>
          </a:bodyPr>
          <a:lstStyle/>
          <a:p>
            <a:pPr algn="ctr" defTabSz="761758">
              <a:lnSpc>
                <a:spcPct val="90000"/>
              </a:lnSpc>
              <a:spcAft>
                <a:spcPts val="750"/>
              </a:spcAft>
              <a:defRPr/>
            </a:pPr>
            <a:r>
              <a:rPr lang="en-US" sz="20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ADT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24A82-7E90-4BA5-A8F9-663D166ED05B}"/>
              </a:ext>
            </a:extLst>
          </p:cNvPr>
          <p:cNvSpPr txBox="1"/>
          <p:nvPr/>
        </p:nvSpPr>
        <p:spPr>
          <a:xfrm>
            <a:off x="6204546" y="3502768"/>
            <a:ext cx="1612719" cy="461622"/>
          </a:xfrm>
          <a:prstGeom prst="rect">
            <a:avLst/>
          </a:prstGeom>
          <a:noFill/>
        </p:spPr>
        <p:txBody>
          <a:bodyPr wrap="square" lIns="57137" tIns="91419" rIns="114274" bIns="91419" rtlCol="0">
            <a:spAutoFit/>
          </a:bodyPr>
          <a:lstStyle/>
          <a:p>
            <a:pPr algn="ctr" defTabSz="761758">
              <a:lnSpc>
                <a:spcPct val="90000"/>
              </a:lnSpc>
              <a:spcAft>
                <a:spcPts val="750"/>
              </a:spcAft>
              <a:defRPr/>
            </a:pPr>
            <a:r>
              <a:rPr lang="en-US" sz="20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Monoid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476A6-CC80-41A3-AC82-38DD88E6FCE7}"/>
              </a:ext>
            </a:extLst>
          </p:cNvPr>
          <p:cNvSpPr txBox="1"/>
          <p:nvPr/>
        </p:nvSpPr>
        <p:spPr>
          <a:xfrm>
            <a:off x="1146883" y="2610468"/>
            <a:ext cx="1612719" cy="738621"/>
          </a:xfrm>
          <a:prstGeom prst="rect">
            <a:avLst/>
          </a:prstGeom>
          <a:noFill/>
        </p:spPr>
        <p:txBody>
          <a:bodyPr wrap="square" lIns="57137" tIns="91419" rIns="114274" bIns="91419" rtlCol="0">
            <a:spAutoFit/>
          </a:bodyPr>
          <a:lstStyle/>
          <a:p>
            <a:pPr algn="ctr" defTabSz="761758">
              <a:lnSpc>
                <a:spcPct val="90000"/>
              </a:lnSpc>
              <a:spcAft>
                <a:spcPts val="750"/>
              </a:spcAft>
              <a:defRPr/>
            </a:pPr>
            <a:r>
              <a:rPr lang="en-US" sz="20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Partial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3B6B4-71B1-4CB9-BC73-E1C7CA8AF945}"/>
              </a:ext>
            </a:extLst>
          </p:cNvPr>
          <p:cNvSpPr txBox="1"/>
          <p:nvPr/>
        </p:nvSpPr>
        <p:spPr>
          <a:xfrm>
            <a:off x="3823377" y="2497460"/>
            <a:ext cx="1612719" cy="572422"/>
          </a:xfrm>
          <a:prstGeom prst="rect">
            <a:avLst/>
          </a:prstGeom>
          <a:noFill/>
        </p:spPr>
        <p:txBody>
          <a:bodyPr wrap="square" lIns="57137" tIns="91419" rIns="114274" bIns="91419" rtlCol="0">
            <a:spAutoFit/>
          </a:bodyPr>
          <a:lstStyle/>
          <a:p>
            <a:pPr algn="ctr" defTabSz="761758">
              <a:lnSpc>
                <a:spcPct val="90000"/>
              </a:lnSpc>
              <a:spcAft>
                <a:spcPts val="750"/>
              </a:spcAft>
              <a:defRPr/>
            </a:pPr>
            <a:r>
              <a:rPr lang="en-US" sz="28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Monads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AFE9A-EC30-4A14-B08A-2F0137F1DDB4}"/>
              </a:ext>
            </a:extLst>
          </p:cNvPr>
          <p:cNvSpPr txBox="1"/>
          <p:nvPr/>
        </p:nvSpPr>
        <p:spPr>
          <a:xfrm>
            <a:off x="2753694" y="3563647"/>
            <a:ext cx="1612719" cy="461622"/>
          </a:xfrm>
          <a:prstGeom prst="rect">
            <a:avLst/>
          </a:prstGeom>
          <a:noFill/>
        </p:spPr>
        <p:txBody>
          <a:bodyPr wrap="square" lIns="57137" tIns="91419" rIns="114274" bIns="91419" rtlCol="0">
            <a:spAutoFit/>
          </a:bodyPr>
          <a:lstStyle/>
          <a:p>
            <a:pPr algn="ctr" defTabSz="761758">
              <a:lnSpc>
                <a:spcPct val="90000"/>
              </a:lnSpc>
              <a:spcAft>
                <a:spcPts val="750"/>
              </a:spcAft>
              <a:defRPr/>
            </a:pPr>
            <a:r>
              <a:rPr lang="en-US" sz="20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Applicative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321B5-E956-4901-8253-2C478EF78A1A}"/>
              </a:ext>
            </a:extLst>
          </p:cNvPr>
          <p:cNvSpPr txBox="1"/>
          <p:nvPr/>
        </p:nvSpPr>
        <p:spPr>
          <a:xfrm>
            <a:off x="2461393" y="4479929"/>
            <a:ext cx="1612719" cy="738621"/>
          </a:xfrm>
          <a:prstGeom prst="rect">
            <a:avLst/>
          </a:prstGeom>
          <a:noFill/>
        </p:spPr>
        <p:txBody>
          <a:bodyPr wrap="square" lIns="57137" tIns="91419" rIns="114274" bIns="91419" rtlCol="0">
            <a:spAutoFit/>
          </a:bodyPr>
          <a:lstStyle/>
          <a:p>
            <a:pPr algn="ctr" defTabSz="761758">
              <a:lnSpc>
                <a:spcPct val="90000"/>
              </a:lnSpc>
              <a:spcAft>
                <a:spcPts val="750"/>
              </a:spcAft>
              <a:defRPr/>
            </a:pPr>
            <a:r>
              <a:rPr lang="en-US" sz="20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Higher order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10E05-CD63-41F8-A292-79FA76FCA885}"/>
              </a:ext>
            </a:extLst>
          </p:cNvPr>
          <p:cNvSpPr txBox="1"/>
          <p:nvPr/>
        </p:nvSpPr>
        <p:spPr>
          <a:xfrm>
            <a:off x="2562553" y="1727810"/>
            <a:ext cx="1612719" cy="461622"/>
          </a:xfrm>
          <a:prstGeom prst="rect">
            <a:avLst/>
          </a:prstGeom>
          <a:noFill/>
        </p:spPr>
        <p:txBody>
          <a:bodyPr wrap="square" lIns="57137" tIns="91419" rIns="114274" bIns="91419" rtlCol="0">
            <a:spAutoFit/>
          </a:bodyPr>
          <a:lstStyle/>
          <a:p>
            <a:pPr algn="ctr" defTabSz="761758">
              <a:lnSpc>
                <a:spcPct val="90000"/>
              </a:lnSpc>
              <a:spcAft>
                <a:spcPts val="750"/>
              </a:spcAft>
              <a:defRPr/>
            </a:pPr>
            <a:r>
              <a:rPr lang="en-US" sz="2000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Functor</a:t>
            </a:r>
            <a:endParaRPr lang="en-US" sz="2000" kern="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Semilight"/>
              <a:cs typeface="Segoe U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C4B0DF-46CB-4503-976F-D966F5F0F7FF}"/>
              </a:ext>
            </a:extLst>
          </p:cNvPr>
          <p:cNvSpPr txBox="1"/>
          <p:nvPr/>
        </p:nvSpPr>
        <p:spPr>
          <a:xfrm>
            <a:off x="865687" y="3963774"/>
            <a:ext cx="1612719" cy="461622"/>
          </a:xfrm>
          <a:prstGeom prst="rect">
            <a:avLst/>
          </a:prstGeom>
          <a:noFill/>
        </p:spPr>
        <p:txBody>
          <a:bodyPr wrap="square" lIns="57137" tIns="91419" rIns="114274" bIns="91419" rtlCol="0">
            <a:spAutoFit/>
          </a:bodyPr>
          <a:lstStyle/>
          <a:p>
            <a:pPr algn="ctr" defTabSz="761758">
              <a:lnSpc>
                <a:spcPct val="90000"/>
              </a:lnSpc>
              <a:spcAft>
                <a:spcPts val="750"/>
              </a:spcAft>
              <a:defRPr/>
            </a:pPr>
            <a:r>
              <a:rPr lang="en-US" sz="20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Attributes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6FF5A-0140-4927-B20E-08C8988233D0}"/>
              </a:ext>
            </a:extLst>
          </p:cNvPr>
          <p:cNvSpPr txBox="1"/>
          <p:nvPr/>
        </p:nvSpPr>
        <p:spPr>
          <a:xfrm>
            <a:off x="6469282" y="2457980"/>
            <a:ext cx="1612719" cy="738621"/>
          </a:xfrm>
          <a:prstGeom prst="rect">
            <a:avLst/>
          </a:prstGeom>
          <a:noFill/>
        </p:spPr>
        <p:txBody>
          <a:bodyPr wrap="square" lIns="57137" tIns="91419" rIns="114274" bIns="91419" rtlCol="0">
            <a:spAutoFit/>
          </a:bodyPr>
          <a:lstStyle/>
          <a:p>
            <a:pPr algn="ctr" defTabSz="761758">
              <a:lnSpc>
                <a:spcPct val="90000"/>
              </a:lnSpc>
              <a:spcAft>
                <a:spcPts val="750"/>
              </a:spcAft>
              <a:defRPr/>
            </a:pPr>
            <a:r>
              <a:rPr lang="en-US" sz="20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Referential transparency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A6E0B-1F19-4EB7-AE56-1EFD52CE0FD0}"/>
              </a:ext>
            </a:extLst>
          </p:cNvPr>
          <p:cNvSpPr txBox="1"/>
          <p:nvPr/>
        </p:nvSpPr>
        <p:spPr>
          <a:xfrm>
            <a:off x="6160422" y="1455772"/>
            <a:ext cx="1612719" cy="461622"/>
          </a:xfrm>
          <a:prstGeom prst="rect">
            <a:avLst/>
          </a:prstGeom>
          <a:noFill/>
        </p:spPr>
        <p:txBody>
          <a:bodyPr wrap="square" lIns="57137" tIns="91419" rIns="114274" bIns="91419" rtlCol="0">
            <a:spAutoFit/>
          </a:bodyPr>
          <a:lstStyle/>
          <a:p>
            <a:pPr algn="ctr" defTabSz="761758">
              <a:lnSpc>
                <a:spcPct val="90000"/>
              </a:lnSpc>
              <a:spcAft>
                <a:spcPts val="750"/>
              </a:spcAft>
              <a:defRPr/>
            </a:pPr>
            <a:r>
              <a:rPr lang="en-US" sz="20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Currying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AC8012-4509-4044-A76A-7E1C43B54748}"/>
              </a:ext>
            </a:extLst>
          </p:cNvPr>
          <p:cNvSpPr txBox="1"/>
          <p:nvPr/>
        </p:nvSpPr>
        <p:spPr>
          <a:xfrm>
            <a:off x="4283968" y="4107773"/>
            <a:ext cx="1612719" cy="461622"/>
          </a:xfrm>
          <a:prstGeom prst="rect">
            <a:avLst/>
          </a:prstGeom>
          <a:noFill/>
        </p:spPr>
        <p:txBody>
          <a:bodyPr wrap="square" lIns="57137" tIns="91419" rIns="114274" bIns="91419" rtlCol="0">
            <a:spAutoFit/>
          </a:bodyPr>
          <a:lstStyle/>
          <a:p>
            <a:pPr algn="ctr" defTabSz="761758">
              <a:lnSpc>
                <a:spcPct val="90000"/>
              </a:lnSpc>
              <a:spcAft>
                <a:spcPts val="750"/>
              </a:spcAft>
              <a:defRPr/>
            </a:pPr>
            <a:r>
              <a:rPr lang="en-US" sz="20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Isomorphism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D03B56-2565-4CA6-A302-1F00C2E66EAA}"/>
              </a:ext>
            </a:extLst>
          </p:cNvPr>
          <p:cNvSpPr txBox="1"/>
          <p:nvPr/>
        </p:nvSpPr>
        <p:spPr>
          <a:xfrm>
            <a:off x="4451611" y="1725295"/>
            <a:ext cx="1612719" cy="461622"/>
          </a:xfrm>
          <a:prstGeom prst="rect">
            <a:avLst/>
          </a:prstGeom>
          <a:noFill/>
        </p:spPr>
        <p:txBody>
          <a:bodyPr wrap="square" lIns="57137" tIns="91419" rIns="114274" bIns="91419" rtlCol="0">
            <a:spAutoFit/>
          </a:bodyPr>
          <a:lstStyle/>
          <a:p>
            <a:pPr algn="ctr" defTabSz="761758">
              <a:lnSpc>
                <a:spcPct val="90000"/>
              </a:lnSpc>
              <a:spcAft>
                <a:spcPts val="750"/>
              </a:spcAft>
              <a:defRPr/>
            </a:pPr>
            <a:r>
              <a:rPr lang="en-US" sz="2000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Typeclass</a:t>
            </a:r>
            <a:endParaRPr lang="en-US" sz="2000" kern="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Semilight"/>
              <a:cs typeface="Segoe U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921086-606E-4232-9DC1-443C2E8F6B09}"/>
              </a:ext>
            </a:extLst>
          </p:cNvPr>
          <p:cNvSpPr/>
          <p:nvPr/>
        </p:nvSpPr>
        <p:spPr bwMode="auto">
          <a:xfrm>
            <a:off x="3748304" y="2386819"/>
            <a:ext cx="1706227" cy="849547"/>
          </a:xfrm>
          <a:prstGeom prst="ellipse">
            <a:avLst/>
          </a:prstGeom>
          <a:noFill/>
          <a:ln w="41275">
            <a:gradFill>
              <a:gsLst>
                <a:gs pos="37444">
                  <a:srgbClr val="B4DEFF"/>
                </a:gs>
                <a:gs pos="0">
                  <a:schemeClr val="accent1">
                    <a:lumMod val="5000"/>
                    <a:lumOff val="95000"/>
                  </a:schemeClr>
                </a:gs>
                <a:gs pos="6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9425" tIns="119540" rIns="149425" bIns="1195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192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EC4B4F-AF21-4E80-9F33-2A2EC5B8EB7F}"/>
              </a:ext>
            </a:extLst>
          </p:cNvPr>
          <p:cNvSpPr txBox="1"/>
          <p:nvPr/>
        </p:nvSpPr>
        <p:spPr>
          <a:xfrm>
            <a:off x="6300192" y="4056086"/>
            <a:ext cx="1612719" cy="738621"/>
          </a:xfrm>
          <a:prstGeom prst="rect">
            <a:avLst/>
          </a:prstGeom>
          <a:noFill/>
        </p:spPr>
        <p:txBody>
          <a:bodyPr wrap="square" lIns="57137" tIns="91419" rIns="114274" bIns="91419" rtlCol="0">
            <a:spAutoFit/>
          </a:bodyPr>
          <a:lstStyle/>
          <a:p>
            <a:pPr algn="ctr" defTabSz="761758">
              <a:lnSpc>
                <a:spcPct val="90000"/>
              </a:lnSpc>
              <a:spcAft>
                <a:spcPts val="750"/>
              </a:spcAft>
              <a:defRPr/>
            </a:pPr>
            <a:r>
              <a:rPr lang="en-US" sz="20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Higher </a:t>
            </a:r>
            <a:r>
              <a:rPr lang="en-US" sz="2000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kinded</a:t>
            </a:r>
            <a:r>
              <a:rPr lang="en-US" sz="20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3229719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with Optional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600" dirty="0"/>
              <a:t>static </a:t>
            </a:r>
            <a:r>
              <a:rPr lang="en-GB" sz="2600" dirty="0">
                <a:solidFill>
                  <a:schemeClr val="accent1"/>
                </a:solidFill>
              </a:rPr>
              <a:t>Optional&lt;City&gt;</a:t>
            </a:r>
            <a:r>
              <a:rPr lang="en-GB" sz="2600" dirty="0"/>
              <a:t> </a:t>
            </a:r>
            <a:r>
              <a:rPr lang="en-GB" sz="2600" dirty="0" err="1">
                <a:solidFill>
                  <a:schemeClr val="accent2"/>
                </a:solidFill>
              </a:rPr>
              <a:t>nextTalkCity</a:t>
            </a:r>
            <a:r>
              <a:rPr lang="en-GB" sz="2600" dirty="0"/>
              <a:t>(</a:t>
            </a:r>
          </a:p>
          <a:p>
            <a:r>
              <a:rPr lang="en-GB" sz="2600" dirty="0"/>
              <a:t>                        </a:t>
            </a:r>
            <a:r>
              <a:rPr lang="en-GB" sz="2600" dirty="0">
                <a:solidFill>
                  <a:schemeClr val="accent1"/>
                </a:solidFill>
              </a:rPr>
              <a:t>Speaker</a:t>
            </a:r>
            <a:r>
              <a:rPr lang="en-GB" sz="2600" dirty="0"/>
              <a:t> speaker) {</a:t>
            </a:r>
          </a:p>
          <a:p>
            <a:r>
              <a:rPr lang="en-GB" sz="2600" dirty="0"/>
              <a:t>  return </a:t>
            </a:r>
          </a:p>
          <a:p>
            <a:r>
              <a:rPr lang="en-GB" sz="2600" dirty="0"/>
              <a:t>    speaker</a:t>
            </a:r>
          </a:p>
          <a:p>
            <a:r>
              <a:rPr lang="en-GB" sz="2600" dirty="0"/>
              <a:t>      .</a:t>
            </a:r>
            <a:r>
              <a:rPr lang="en-GB" sz="2600" dirty="0" err="1">
                <a:solidFill>
                  <a:schemeClr val="accent2"/>
                </a:solidFill>
              </a:rPr>
              <a:t>nextTalk</a:t>
            </a:r>
            <a:r>
              <a:rPr lang="en-GB" sz="2600" dirty="0"/>
              <a:t>()</a:t>
            </a:r>
          </a:p>
          <a:p>
            <a:r>
              <a:rPr lang="en-GB" sz="2600" dirty="0"/>
              <a:t>      .</a:t>
            </a:r>
            <a:r>
              <a:rPr lang="en-GB" sz="2600" dirty="0" err="1"/>
              <a:t>flatMap</a:t>
            </a:r>
            <a:r>
              <a:rPr lang="en-GB" sz="2600" dirty="0"/>
              <a:t>(talk -&gt; </a:t>
            </a:r>
            <a:r>
              <a:rPr lang="en-GB" sz="2600" dirty="0" err="1"/>
              <a:t>talk.</a:t>
            </a:r>
            <a:r>
              <a:rPr lang="en-GB" sz="2600" dirty="0" err="1">
                <a:solidFill>
                  <a:schemeClr val="accent2"/>
                </a:solidFill>
              </a:rPr>
              <a:t>getConference</a:t>
            </a:r>
            <a:r>
              <a:rPr lang="en-GB" sz="2600" dirty="0"/>
              <a:t>())</a:t>
            </a:r>
          </a:p>
          <a:p>
            <a:r>
              <a:rPr lang="en-GB" sz="2600" dirty="0"/>
              <a:t>      .</a:t>
            </a:r>
            <a:r>
              <a:rPr lang="en-GB" sz="2600" dirty="0" err="1"/>
              <a:t>flatMap</a:t>
            </a:r>
            <a:r>
              <a:rPr lang="en-GB" sz="2600" dirty="0"/>
              <a:t>(</a:t>
            </a:r>
            <a:r>
              <a:rPr lang="en-GB" sz="2600" dirty="0" err="1"/>
              <a:t>conf</a:t>
            </a:r>
            <a:r>
              <a:rPr lang="en-GB" sz="2600" dirty="0"/>
              <a:t> -&gt; </a:t>
            </a:r>
            <a:r>
              <a:rPr lang="en-GB" sz="2600" dirty="0" err="1"/>
              <a:t>conf.</a:t>
            </a:r>
            <a:r>
              <a:rPr lang="en-GB" sz="2600" dirty="0" err="1">
                <a:solidFill>
                  <a:schemeClr val="accent2"/>
                </a:solidFill>
              </a:rPr>
              <a:t>getCity</a:t>
            </a:r>
            <a:r>
              <a:rPr lang="en-GB" sz="2600" dirty="0"/>
              <a:t>());</a:t>
            </a:r>
          </a:p>
          <a:p>
            <a:r>
              <a:rPr lang="en-GB" sz="2600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EB0C86-A3D0-4D86-BCE4-A49279FBC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4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05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with Optional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200" dirty="0"/>
              <a:t>static </a:t>
            </a:r>
            <a:r>
              <a:rPr lang="en-GB" sz="2200" dirty="0">
                <a:solidFill>
                  <a:schemeClr val="accent1"/>
                </a:solidFill>
              </a:rPr>
              <a:t>Optional&lt;City&gt;</a:t>
            </a:r>
            <a:r>
              <a:rPr lang="en-GB" sz="2200" dirty="0"/>
              <a:t> </a:t>
            </a:r>
            <a:r>
              <a:rPr lang="en-GB" sz="2200" dirty="0" err="1">
                <a:solidFill>
                  <a:schemeClr val="accent2"/>
                </a:solidFill>
              </a:rPr>
              <a:t>nextTalkCity</a:t>
            </a:r>
            <a:r>
              <a:rPr lang="en-GB" sz="2200" dirty="0"/>
              <a:t>(</a:t>
            </a:r>
            <a:r>
              <a:rPr lang="en-GB" sz="2200" dirty="0">
                <a:solidFill>
                  <a:schemeClr val="accent1"/>
                </a:solidFill>
              </a:rPr>
              <a:t>Speaker</a:t>
            </a:r>
            <a:r>
              <a:rPr lang="en-GB" sz="2200" dirty="0"/>
              <a:t> speaker) {</a:t>
            </a:r>
          </a:p>
          <a:p>
            <a:r>
              <a:rPr lang="en-GB" sz="2200" dirty="0"/>
              <a:t>  return </a:t>
            </a:r>
          </a:p>
          <a:p>
            <a:r>
              <a:rPr lang="en-GB" sz="2200" dirty="0"/>
              <a:t>    speaker</a:t>
            </a:r>
          </a:p>
          <a:p>
            <a:r>
              <a:rPr lang="en-GB" sz="2200" dirty="0"/>
              <a:t>      .</a:t>
            </a:r>
            <a:r>
              <a:rPr lang="en-GB" sz="2200" dirty="0" err="1">
                <a:solidFill>
                  <a:schemeClr val="accent2"/>
                </a:solidFill>
              </a:rPr>
              <a:t>nextTalk</a:t>
            </a:r>
            <a:r>
              <a:rPr lang="en-GB" sz="2200" dirty="0"/>
              <a:t>()       .</a:t>
            </a:r>
            <a:r>
              <a:rPr lang="en-GB" sz="2200" dirty="0" err="1"/>
              <a:t>flatMap</a:t>
            </a:r>
            <a:r>
              <a:rPr lang="en-GB" sz="2200" dirty="0"/>
              <a:t>(x -&gt; x</a:t>
            </a:r>
          </a:p>
          <a:p>
            <a:r>
              <a:rPr lang="en-GB" sz="2200" dirty="0"/>
              <a:t>      .</a:t>
            </a:r>
            <a:r>
              <a:rPr lang="en-GB" sz="2200" dirty="0" err="1">
                <a:solidFill>
                  <a:schemeClr val="accent2"/>
                </a:solidFill>
              </a:rPr>
              <a:t>getConference</a:t>
            </a:r>
            <a:r>
              <a:rPr lang="en-GB" sz="2200" dirty="0"/>
              <a:t>() ).</a:t>
            </a:r>
            <a:r>
              <a:rPr lang="en-GB" sz="2200" dirty="0" err="1"/>
              <a:t>flatMap</a:t>
            </a:r>
            <a:r>
              <a:rPr lang="en-GB" sz="2200" dirty="0"/>
              <a:t>(x -&gt; x</a:t>
            </a:r>
          </a:p>
          <a:p>
            <a:r>
              <a:rPr lang="en-GB" sz="2200" dirty="0"/>
              <a:t>      .</a:t>
            </a:r>
            <a:r>
              <a:rPr lang="en-GB" sz="2200" dirty="0" err="1">
                <a:solidFill>
                  <a:schemeClr val="accent2"/>
                </a:solidFill>
              </a:rPr>
              <a:t>getCity</a:t>
            </a:r>
            <a:r>
              <a:rPr lang="en-GB" sz="2200" dirty="0"/>
              <a:t>()       );</a:t>
            </a:r>
          </a:p>
          <a:p>
            <a:r>
              <a:rPr lang="en-GB" sz="22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975D2-87B9-4B5F-8C5D-B1EC55FFB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4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62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72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288" dirty="0"/>
              <a:t>class </a:t>
            </a:r>
            <a:r>
              <a:rPr lang="en-GB" sz="2288" dirty="0">
                <a:solidFill>
                  <a:schemeClr val="accent1"/>
                </a:solidFill>
              </a:rPr>
              <a:t>Speaker</a:t>
            </a:r>
            <a:r>
              <a:rPr lang="en-GB" sz="2288" dirty="0"/>
              <a:t> {</a:t>
            </a:r>
          </a:p>
          <a:p>
            <a:r>
              <a:rPr lang="en-GB" sz="2288" dirty="0"/>
              <a:t>  </a:t>
            </a:r>
            <a:r>
              <a:rPr lang="en-GB" sz="2288" dirty="0">
                <a:solidFill>
                  <a:schemeClr val="accent1"/>
                </a:solidFill>
              </a:rPr>
              <a:t>List&lt;Talk&gt;</a:t>
            </a:r>
            <a:r>
              <a:rPr lang="en-GB" sz="2288" dirty="0"/>
              <a:t> </a:t>
            </a:r>
            <a:r>
              <a:rPr lang="en-GB" sz="2288" dirty="0" err="1">
                <a:solidFill>
                  <a:schemeClr val="accent2"/>
                </a:solidFill>
              </a:rPr>
              <a:t>getTalks</a:t>
            </a:r>
            <a:r>
              <a:rPr lang="en-GB" sz="2288" dirty="0"/>
              <a:t>() { ... }</a:t>
            </a:r>
          </a:p>
          <a:p>
            <a:r>
              <a:rPr lang="en-GB" sz="2288" dirty="0"/>
              <a:t>}</a:t>
            </a:r>
          </a:p>
          <a:p>
            <a:endParaRPr lang="en-GB" sz="2288" dirty="0"/>
          </a:p>
          <a:p>
            <a:r>
              <a:rPr lang="en-GB" sz="2288" dirty="0"/>
              <a:t>class </a:t>
            </a:r>
            <a:r>
              <a:rPr lang="en-GB" sz="2288" dirty="0">
                <a:solidFill>
                  <a:schemeClr val="accent1"/>
                </a:solidFill>
              </a:rPr>
              <a:t>Talk</a:t>
            </a:r>
            <a:r>
              <a:rPr lang="en-GB" sz="2288" dirty="0"/>
              <a:t> {</a:t>
            </a:r>
          </a:p>
          <a:p>
            <a:r>
              <a:rPr lang="en-GB" sz="2288" dirty="0"/>
              <a:t>  </a:t>
            </a:r>
            <a:r>
              <a:rPr lang="en-GB" sz="2288" dirty="0">
                <a:solidFill>
                  <a:schemeClr val="accent1"/>
                </a:solidFill>
              </a:rPr>
              <a:t>List&lt;Conference&gt;</a:t>
            </a:r>
            <a:r>
              <a:rPr lang="en-GB" sz="2288" dirty="0"/>
              <a:t> </a:t>
            </a:r>
            <a:r>
              <a:rPr lang="en-GB" sz="2288" dirty="0" err="1">
                <a:solidFill>
                  <a:schemeClr val="accent2"/>
                </a:solidFill>
              </a:rPr>
              <a:t>getConferences</a:t>
            </a:r>
            <a:r>
              <a:rPr lang="en-GB" sz="2288" dirty="0"/>
              <a:t>() { ... }</a:t>
            </a:r>
          </a:p>
          <a:p>
            <a:r>
              <a:rPr lang="en-GB" sz="2288" dirty="0"/>
              <a:t>}</a:t>
            </a:r>
          </a:p>
          <a:p>
            <a:endParaRPr lang="en-GB" sz="2288" dirty="0"/>
          </a:p>
          <a:p>
            <a:r>
              <a:rPr lang="en-GB" sz="2288" dirty="0"/>
              <a:t>class </a:t>
            </a:r>
            <a:r>
              <a:rPr lang="en-GB" sz="2288" dirty="0">
                <a:solidFill>
                  <a:schemeClr val="accent1"/>
                </a:solidFill>
              </a:rPr>
              <a:t>Conference</a:t>
            </a:r>
            <a:r>
              <a:rPr lang="en-GB" sz="2288" dirty="0"/>
              <a:t> {</a:t>
            </a:r>
          </a:p>
          <a:p>
            <a:r>
              <a:rPr lang="en-GB" sz="2288" dirty="0"/>
              <a:t>  </a:t>
            </a:r>
            <a:r>
              <a:rPr lang="en-GB" sz="2288" dirty="0">
                <a:solidFill>
                  <a:schemeClr val="accent1"/>
                </a:solidFill>
              </a:rPr>
              <a:t>List&lt;City&gt;</a:t>
            </a:r>
            <a:r>
              <a:rPr lang="en-GB" sz="2288" dirty="0"/>
              <a:t> </a:t>
            </a:r>
            <a:r>
              <a:rPr lang="en-GB" sz="2288" dirty="0" err="1">
                <a:solidFill>
                  <a:schemeClr val="accent2"/>
                </a:solidFill>
              </a:rPr>
              <a:t>getCities</a:t>
            </a:r>
            <a:r>
              <a:rPr lang="en-GB" sz="2288" dirty="0"/>
              <a:t>() { ... }</a:t>
            </a:r>
          </a:p>
          <a:p>
            <a:r>
              <a:rPr lang="en-GB" sz="2288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5256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with Collections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100" dirty="0"/>
              <a:t>static </a:t>
            </a:r>
            <a:r>
              <a:rPr lang="en-GB" sz="2100" dirty="0">
                <a:solidFill>
                  <a:schemeClr val="accent1"/>
                </a:solidFill>
              </a:rPr>
              <a:t>List&lt;City&gt;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2"/>
                </a:solidFill>
              </a:rPr>
              <a:t>allCitiesToVisit</a:t>
            </a:r>
            <a:r>
              <a:rPr lang="en-GB" sz="2100" dirty="0"/>
              <a:t>(</a:t>
            </a:r>
            <a:r>
              <a:rPr lang="en-GB" sz="2100" dirty="0">
                <a:solidFill>
                  <a:schemeClr val="accent1"/>
                </a:solidFill>
              </a:rPr>
              <a:t>Speaker</a:t>
            </a:r>
            <a:r>
              <a:rPr lang="en-GB" sz="2100" dirty="0"/>
              <a:t> speaker) </a:t>
            </a:r>
          </a:p>
          <a:p>
            <a:r>
              <a:rPr lang="en-GB" sz="2100" dirty="0"/>
              <a:t>{</a:t>
            </a:r>
          </a:p>
          <a:p>
            <a:r>
              <a:rPr lang="en-GB" sz="2100" dirty="0"/>
              <a:t>  </a:t>
            </a:r>
            <a:r>
              <a:rPr lang="en-GB" sz="2100" dirty="0" err="1"/>
              <a:t>var</a:t>
            </a:r>
            <a:r>
              <a:rPr lang="en-GB" sz="2100" dirty="0"/>
              <a:t> result = new </a:t>
            </a:r>
            <a:r>
              <a:rPr lang="en-GB" sz="2100" dirty="0">
                <a:solidFill>
                  <a:schemeClr val="accent1"/>
                </a:solidFill>
              </a:rPr>
              <a:t>List&lt;City&gt;</a:t>
            </a:r>
            <a:r>
              <a:rPr lang="en-GB" sz="2100" dirty="0"/>
              <a:t>();</a:t>
            </a:r>
          </a:p>
          <a:p>
            <a:endParaRPr lang="en-GB" sz="2100" dirty="0"/>
          </a:p>
          <a:p>
            <a:r>
              <a:rPr lang="en-GB" sz="2100" dirty="0"/>
              <a:t>  foreach (</a:t>
            </a:r>
            <a:r>
              <a:rPr lang="en-GB" sz="2100" dirty="0">
                <a:solidFill>
                  <a:schemeClr val="accent1"/>
                </a:solidFill>
              </a:rPr>
              <a:t>Talk</a:t>
            </a:r>
            <a:r>
              <a:rPr lang="en-GB" sz="2100" dirty="0"/>
              <a:t> </a:t>
            </a:r>
            <a:r>
              <a:rPr lang="en-GB" sz="2100" dirty="0" err="1"/>
              <a:t>talk</a:t>
            </a:r>
            <a:r>
              <a:rPr lang="en-GB" sz="2100" dirty="0"/>
              <a:t> in </a:t>
            </a:r>
            <a:r>
              <a:rPr lang="en-GB" sz="2100" dirty="0" err="1"/>
              <a:t>speaker.</a:t>
            </a:r>
            <a:r>
              <a:rPr lang="en-GB" sz="2100" dirty="0" err="1">
                <a:solidFill>
                  <a:schemeClr val="accent2"/>
                </a:solidFill>
              </a:rPr>
              <a:t>getTalks</a:t>
            </a:r>
            <a:r>
              <a:rPr lang="en-GB" sz="2100" dirty="0"/>
              <a:t>())</a:t>
            </a:r>
          </a:p>
          <a:p>
            <a:r>
              <a:rPr lang="en-GB" sz="2100" dirty="0"/>
              <a:t>    foreach (</a:t>
            </a:r>
            <a:r>
              <a:rPr lang="en-GB" sz="2100" dirty="0">
                <a:solidFill>
                  <a:schemeClr val="accent1"/>
                </a:solidFill>
              </a:rPr>
              <a:t>Conference</a:t>
            </a:r>
            <a:r>
              <a:rPr lang="en-GB" sz="2100" dirty="0"/>
              <a:t> </a:t>
            </a:r>
            <a:r>
              <a:rPr lang="en-GB" sz="2100" dirty="0" err="1"/>
              <a:t>conf</a:t>
            </a:r>
            <a:r>
              <a:rPr lang="en-GB" sz="2100" dirty="0"/>
              <a:t> in </a:t>
            </a:r>
            <a:r>
              <a:rPr lang="en-GB" sz="2100" dirty="0" err="1"/>
              <a:t>talk.</a:t>
            </a:r>
            <a:r>
              <a:rPr lang="en-GB" sz="2100" dirty="0" err="1">
                <a:solidFill>
                  <a:schemeClr val="accent2"/>
                </a:solidFill>
              </a:rPr>
              <a:t>getConferences</a:t>
            </a:r>
            <a:r>
              <a:rPr lang="en-GB" sz="2100" dirty="0"/>
              <a:t>())</a:t>
            </a:r>
          </a:p>
          <a:p>
            <a:r>
              <a:rPr lang="en-GB" sz="2100" dirty="0"/>
              <a:t>      foreach (</a:t>
            </a:r>
            <a:r>
              <a:rPr lang="en-GB" sz="2100" dirty="0">
                <a:solidFill>
                  <a:schemeClr val="accent1"/>
                </a:solidFill>
              </a:rPr>
              <a:t>City</a:t>
            </a:r>
            <a:r>
              <a:rPr lang="en-GB" sz="2100" dirty="0"/>
              <a:t> </a:t>
            </a:r>
            <a:r>
              <a:rPr lang="en-GB" sz="2100" dirty="0" err="1"/>
              <a:t>city</a:t>
            </a:r>
            <a:r>
              <a:rPr lang="en-GB" sz="2100" dirty="0"/>
              <a:t> in </a:t>
            </a:r>
            <a:r>
              <a:rPr lang="en-GB" sz="2100" dirty="0" err="1"/>
              <a:t>conf.</a:t>
            </a:r>
            <a:r>
              <a:rPr lang="en-GB" sz="2100" dirty="0" err="1">
                <a:solidFill>
                  <a:schemeClr val="accent2"/>
                </a:solidFill>
              </a:rPr>
              <a:t>getCities</a:t>
            </a:r>
            <a:r>
              <a:rPr lang="en-GB" sz="2100" dirty="0"/>
              <a:t>())</a:t>
            </a:r>
          </a:p>
          <a:p>
            <a:r>
              <a:rPr lang="en-GB" sz="2100" dirty="0"/>
              <a:t>        </a:t>
            </a:r>
            <a:r>
              <a:rPr lang="en-GB" sz="2100" dirty="0" err="1"/>
              <a:t>result.Add</a:t>
            </a:r>
            <a:r>
              <a:rPr lang="en-GB" sz="2100" dirty="0"/>
              <a:t>(city);</a:t>
            </a:r>
          </a:p>
          <a:p>
            <a:r>
              <a:rPr lang="en-GB" sz="2100" dirty="0"/>
              <a:t>        </a:t>
            </a:r>
          </a:p>
          <a:p>
            <a:r>
              <a:rPr lang="en-GB" sz="2100" dirty="0"/>
              <a:t>  return result;</a:t>
            </a:r>
          </a:p>
          <a:p>
            <a:r>
              <a:rPr lang="en-GB" sz="21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A146E-BB4E-49A8-A96C-89A13EE48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4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16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200" dirty="0"/>
              <a:t>static </a:t>
            </a:r>
            <a:r>
              <a:rPr lang="en-GB" sz="2200" dirty="0">
                <a:solidFill>
                  <a:schemeClr val="accent1"/>
                </a:solidFill>
              </a:rPr>
              <a:t>List&lt;City&gt;</a:t>
            </a:r>
            <a:r>
              <a:rPr lang="en-GB" sz="2200" dirty="0"/>
              <a:t> </a:t>
            </a:r>
            <a:r>
              <a:rPr lang="en-GB" sz="2200" dirty="0" err="1">
                <a:solidFill>
                  <a:schemeClr val="accent2"/>
                </a:solidFill>
              </a:rPr>
              <a:t>allCitiesToVisit</a:t>
            </a:r>
            <a:r>
              <a:rPr lang="en-GB" sz="2200" dirty="0"/>
              <a:t>(</a:t>
            </a:r>
            <a:r>
              <a:rPr lang="en-GB" sz="2200" dirty="0">
                <a:solidFill>
                  <a:schemeClr val="accent1"/>
                </a:solidFill>
              </a:rPr>
              <a:t>Speaker</a:t>
            </a:r>
            <a:r>
              <a:rPr lang="en-GB" sz="2200" dirty="0"/>
              <a:t> speaker) </a:t>
            </a:r>
            <a:br>
              <a:rPr lang="en-GB" sz="2200" dirty="0"/>
            </a:br>
            <a:r>
              <a:rPr lang="en-GB" sz="2200" dirty="0"/>
              <a:t>{</a:t>
            </a:r>
          </a:p>
          <a:p>
            <a:r>
              <a:rPr lang="en-GB" sz="2200" dirty="0"/>
              <a:t>  return </a:t>
            </a:r>
          </a:p>
          <a:p>
            <a:r>
              <a:rPr lang="en-GB" sz="2200" dirty="0"/>
              <a:t>    speaker</a:t>
            </a:r>
          </a:p>
          <a:p>
            <a:r>
              <a:rPr lang="en-GB" sz="2200" dirty="0"/>
              <a:t>    .</a:t>
            </a:r>
            <a:r>
              <a:rPr lang="en-GB" sz="2200" dirty="0" err="1">
                <a:solidFill>
                  <a:schemeClr val="accent2"/>
                </a:solidFill>
              </a:rPr>
              <a:t>getTalks</a:t>
            </a:r>
            <a:r>
              <a:rPr lang="en-GB" sz="2200" dirty="0"/>
              <a:t>()</a:t>
            </a:r>
          </a:p>
          <a:p>
            <a:r>
              <a:rPr lang="en-GB" sz="2200" dirty="0"/>
              <a:t>    .</a:t>
            </a:r>
            <a:r>
              <a:rPr lang="en-GB" sz="2200" dirty="0" err="1"/>
              <a:t>SelectMany</a:t>
            </a:r>
            <a:r>
              <a:rPr lang="en-GB" sz="2200" dirty="0"/>
              <a:t>(talk =&gt; </a:t>
            </a:r>
            <a:r>
              <a:rPr lang="en-GB" sz="2200" dirty="0" err="1"/>
              <a:t>talk.</a:t>
            </a:r>
            <a:r>
              <a:rPr lang="en-GB" sz="2200" dirty="0" err="1">
                <a:solidFill>
                  <a:schemeClr val="accent2"/>
                </a:solidFill>
              </a:rPr>
              <a:t>getConferences</a:t>
            </a:r>
            <a:r>
              <a:rPr lang="en-GB" sz="2200" dirty="0"/>
              <a:t>())</a:t>
            </a:r>
          </a:p>
          <a:p>
            <a:r>
              <a:rPr lang="en-GB" sz="2200" dirty="0"/>
              <a:t>    .</a:t>
            </a:r>
            <a:r>
              <a:rPr lang="en-GB" sz="2200" dirty="0" err="1"/>
              <a:t>SelectMany</a:t>
            </a:r>
            <a:r>
              <a:rPr lang="en-GB" sz="2200" dirty="0"/>
              <a:t>(</a:t>
            </a:r>
            <a:r>
              <a:rPr lang="en-GB" sz="2200" dirty="0" err="1"/>
              <a:t>conf</a:t>
            </a:r>
            <a:r>
              <a:rPr lang="en-GB" sz="2200" dirty="0"/>
              <a:t> =&gt; </a:t>
            </a:r>
            <a:r>
              <a:rPr lang="en-GB" sz="2200" dirty="0" err="1"/>
              <a:t>conf.</a:t>
            </a:r>
            <a:r>
              <a:rPr lang="en-GB" sz="2200" dirty="0" err="1">
                <a:solidFill>
                  <a:schemeClr val="accent2"/>
                </a:solidFill>
              </a:rPr>
              <a:t>getCities</a:t>
            </a:r>
            <a:r>
              <a:rPr lang="en-GB" sz="2200" dirty="0"/>
              <a:t>())</a:t>
            </a:r>
          </a:p>
          <a:p>
            <a:r>
              <a:rPr lang="en-GB" sz="2200" dirty="0"/>
              <a:t>    .</a:t>
            </a:r>
            <a:r>
              <a:rPr lang="en-GB" sz="2200" dirty="0" err="1"/>
              <a:t>ToList</a:t>
            </a:r>
            <a:r>
              <a:rPr lang="en-GB" sz="2200" dirty="0"/>
              <a:t>();</a:t>
            </a:r>
          </a:p>
          <a:p>
            <a:r>
              <a:rPr lang="en-GB" sz="22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26E12-2BD0-4E6D-B781-276C77620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4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28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200" dirty="0"/>
              <a:t>static </a:t>
            </a:r>
            <a:r>
              <a:rPr lang="en-GB" sz="2200" dirty="0">
                <a:solidFill>
                  <a:schemeClr val="accent1"/>
                </a:solidFill>
              </a:rPr>
              <a:t>List&lt;City&gt;</a:t>
            </a:r>
            <a:r>
              <a:rPr lang="en-GB" sz="2200" dirty="0"/>
              <a:t> </a:t>
            </a:r>
            <a:r>
              <a:rPr lang="en-GB" sz="2200" dirty="0" err="1">
                <a:solidFill>
                  <a:schemeClr val="accent2"/>
                </a:solidFill>
              </a:rPr>
              <a:t>allCitiesToVisit</a:t>
            </a:r>
            <a:r>
              <a:rPr lang="en-GB" sz="2200" dirty="0"/>
              <a:t>(</a:t>
            </a:r>
            <a:r>
              <a:rPr lang="en-GB" sz="2200" dirty="0">
                <a:solidFill>
                  <a:schemeClr val="accent1"/>
                </a:solidFill>
              </a:rPr>
              <a:t>Speaker</a:t>
            </a:r>
            <a:r>
              <a:rPr lang="en-GB" sz="2200" dirty="0"/>
              <a:t> speaker) </a:t>
            </a:r>
            <a:br>
              <a:rPr lang="en-GB" sz="2200" dirty="0"/>
            </a:br>
            <a:r>
              <a:rPr lang="en-GB" sz="2200" dirty="0"/>
              <a:t>{</a:t>
            </a:r>
          </a:p>
          <a:p>
            <a:r>
              <a:rPr lang="en-GB" sz="2200" dirty="0"/>
              <a:t>  return </a:t>
            </a:r>
          </a:p>
          <a:p>
            <a:r>
              <a:rPr lang="en-GB" sz="2200" dirty="0"/>
              <a:t>    speaker</a:t>
            </a:r>
          </a:p>
          <a:p>
            <a:r>
              <a:rPr lang="en-GB" sz="2200" dirty="0"/>
              <a:t>    .</a:t>
            </a:r>
            <a:r>
              <a:rPr lang="en-GB" sz="2200" dirty="0" err="1">
                <a:solidFill>
                  <a:schemeClr val="accent2"/>
                </a:solidFill>
              </a:rPr>
              <a:t>getTalks</a:t>
            </a:r>
            <a:r>
              <a:rPr lang="en-GB" sz="2200" dirty="0"/>
              <a:t>()        .</a:t>
            </a:r>
            <a:r>
              <a:rPr lang="en-GB" sz="2200" dirty="0" err="1"/>
              <a:t>SelectMany</a:t>
            </a:r>
            <a:r>
              <a:rPr lang="en-GB" sz="2200" dirty="0"/>
              <a:t>(x =&gt; x</a:t>
            </a:r>
          </a:p>
          <a:p>
            <a:r>
              <a:rPr lang="en-GB" sz="2200" dirty="0"/>
              <a:t>    .</a:t>
            </a:r>
            <a:r>
              <a:rPr lang="en-GB" sz="2200" dirty="0" err="1">
                <a:solidFill>
                  <a:schemeClr val="accent2"/>
                </a:solidFill>
              </a:rPr>
              <a:t>getConferences</a:t>
            </a:r>
            <a:r>
              <a:rPr lang="en-GB" sz="2200" dirty="0"/>
              <a:t>() ).</a:t>
            </a:r>
            <a:r>
              <a:rPr lang="en-GB" sz="2200" dirty="0" err="1"/>
              <a:t>SelectMany</a:t>
            </a:r>
            <a:r>
              <a:rPr lang="en-GB" sz="2200" dirty="0"/>
              <a:t>(x =&gt; x</a:t>
            </a:r>
          </a:p>
          <a:p>
            <a:r>
              <a:rPr lang="en-GB" sz="2200" dirty="0"/>
              <a:t>    .</a:t>
            </a:r>
            <a:r>
              <a:rPr lang="en-GB" sz="2200" dirty="0" err="1">
                <a:solidFill>
                  <a:schemeClr val="accent2"/>
                </a:solidFill>
              </a:rPr>
              <a:t>getCities</a:t>
            </a:r>
            <a:r>
              <a:rPr lang="en-GB" sz="2200" dirty="0"/>
              <a:t>()      ).</a:t>
            </a:r>
            <a:r>
              <a:rPr lang="en-GB" sz="2200" dirty="0" err="1"/>
              <a:t>ToList</a:t>
            </a:r>
            <a:r>
              <a:rPr lang="en-GB" sz="2200" dirty="0"/>
              <a:t>();</a:t>
            </a:r>
          </a:p>
          <a:p>
            <a:r>
              <a:rPr lang="en-GB" sz="22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11295-E57A-4DB6-B24E-C7D2C5692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4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0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Streams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200" dirty="0"/>
              <a:t>static </a:t>
            </a:r>
            <a:r>
              <a:rPr lang="en-GB" sz="2200" dirty="0">
                <a:solidFill>
                  <a:schemeClr val="accent1"/>
                </a:solidFill>
              </a:rPr>
              <a:t>List&lt;City&gt;</a:t>
            </a:r>
            <a:r>
              <a:rPr lang="en-GB" sz="2200" dirty="0"/>
              <a:t> </a:t>
            </a:r>
            <a:r>
              <a:rPr lang="en-GB" sz="2200" dirty="0" err="1">
                <a:solidFill>
                  <a:schemeClr val="accent2"/>
                </a:solidFill>
              </a:rPr>
              <a:t>allCitiesToVisit</a:t>
            </a:r>
            <a:r>
              <a:rPr lang="en-GB" sz="2200" dirty="0"/>
              <a:t>(</a:t>
            </a:r>
            <a:r>
              <a:rPr lang="en-GB" sz="2200" dirty="0">
                <a:solidFill>
                  <a:schemeClr val="accent1"/>
                </a:solidFill>
              </a:rPr>
              <a:t>Speaker</a:t>
            </a:r>
            <a:r>
              <a:rPr lang="en-GB" sz="2200" dirty="0"/>
              <a:t> speaker) {</a:t>
            </a:r>
          </a:p>
          <a:p>
            <a:r>
              <a:rPr lang="en-GB" sz="2200" dirty="0"/>
              <a:t>  return </a:t>
            </a:r>
          </a:p>
          <a:p>
            <a:r>
              <a:rPr lang="en-GB" sz="2200" dirty="0"/>
              <a:t>    speaker</a:t>
            </a:r>
          </a:p>
          <a:p>
            <a:r>
              <a:rPr lang="en-GB" sz="2200" dirty="0"/>
              <a:t>    .</a:t>
            </a:r>
            <a:r>
              <a:rPr lang="en-GB" sz="2200" dirty="0" err="1">
                <a:solidFill>
                  <a:schemeClr val="accent2"/>
                </a:solidFill>
              </a:rPr>
              <a:t>getTalks</a:t>
            </a:r>
            <a:r>
              <a:rPr lang="en-GB" sz="2200" dirty="0"/>
              <a:t>()</a:t>
            </a:r>
          </a:p>
          <a:p>
            <a:r>
              <a:rPr lang="en-GB" sz="2200" dirty="0"/>
              <a:t>    .stream()</a:t>
            </a:r>
          </a:p>
          <a:p>
            <a:r>
              <a:rPr lang="en-GB" sz="2200" dirty="0"/>
              <a:t>    .</a:t>
            </a:r>
            <a:r>
              <a:rPr lang="en-GB" sz="2200" dirty="0" err="1"/>
              <a:t>flatMap</a:t>
            </a:r>
            <a:r>
              <a:rPr lang="en-GB" sz="2200" dirty="0"/>
              <a:t>(talk -&gt; </a:t>
            </a:r>
            <a:r>
              <a:rPr lang="en-GB" sz="2200" dirty="0" err="1"/>
              <a:t>talk.</a:t>
            </a:r>
            <a:r>
              <a:rPr lang="en-GB" sz="2200" dirty="0" err="1">
                <a:solidFill>
                  <a:schemeClr val="accent2"/>
                </a:solidFill>
              </a:rPr>
              <a:t>getConferences</a:t>
            </a:r>
            <a:r>
              <a:rPr lang="en-GB" sz="2200" dirty="0"/>
              <a:t>().stream())</a:t>
            </a:r>
          </a:p>
          <a:p>
            <a:r>
              <a:rPr lang="en-GB" sz="2200" dirty="0"/>
              <a:t>    .</a:t>
            </a:r>
            <a:r>
              <a:rPr lang="en-GB" sz="2200" dirty="0" err="1"/>
              <a:t>flatMap</a:t>
            </a:r>
            <a:r>
              <a:rPr lang="en-GB" sz="2200" dirty="0"/>
              <a:t>(</a:t>
            </a:r>
            <a:r>
              <a:rPr lang="en-GB" sz="2200" dirty="0" err="1"/>
              <a:t>conf</a:t>
            </a:r>
            <a:r>
              <a:rPr lang="en-GB" sz="2200" dirty="0"/>
              <a:t> -&gt; </a:t>
            </a:r>
            <a:r>
              <a:rPr lang="en-GB" sz="2200" dirty="0" err="1"/>
              <a:t>conf.</a:t>
            </a:r>
            <a:r>
              <a:rPr lang="en-GB" sz="2200" dirty="0" err="1">
                <a:solidFill>
                  <a:schemeClr val="accent2"/>
                </a:solidFill>
              </a:rPr>
              <a:t>getCities</a:t>
            </a:r>
            <a:r>
              <a:rPr lang="en-GB" sz="2200" dirty="0"/>
              <a:t>().stream())</a:t>
            </a:r>
          </a:p>
          <a:p>
            <a:r>
              <a:rPr lang="en-GB" sz="2200" dirty="0"/>
              <a:t>    .collect(</a:t>
            </a:r>
            <a:r>
              <a:rPr lang="en-GB" sz="2200" dirty="0" err="1"/>
              <a:t>Collectors.toList</a:t>
            </a:r>
            <a:r>
              <a:rPr lang="en-GB" sz="2200" dirty="0"/>
              <a:t>()); </a:t>
            </a:r>
          </a:p>
          <a:p>
            <a:r>
              <a:rPr lang="en-GB" sz="22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E21757-729B-4661-94C7-E8D738C6B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4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22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Streams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200" dirty="0"/>
              <a:t>static </a:t>
            </a:r>
            <a:r>
              <a:rPr lang="en-GB" sz="2200" dirty="0">
                <a:solidFill>
                  <a:schemeClr val="accent1"/>
                </a:solidFill>
              </a:rPr>
              <a:t>List&lt;City&gt;</a:t>
            </a:r>
            <a:r>
              <a:rPr lang="en-GB" sz="2200" dirty="0"/>
              <a:t> </a:t>
            </a:r>
            <a:r>
              <a:rPr lang="en-GB" sz="2200" dirty="0" err="1">
                <a:solidFill>
                  <a:schemeClr val="accent2"/>
                </a:solidFill>
              </a:rPr>
              <a:t>allCitiesToVisit</a:t>
            </a:r>
            <a:r>
              <a:rPr lang="en-GB" sz="2200" dirty="0"/>
              <a:t>(</a:t>
            </a:r>
            <a:r>
              <a:rPr lang="en-GB" sz="2200" dirty="0">
                <a:solidFill>
                  <a:schemeClr val="accent1"/>
                </a:solidFill>
              </a:rPr>
              <a:t>Speaker</a:t>
            </a:r>
            <a:r>
              <a:rPr lang="en-GB" sz="2200" dirty="0"/>
              <a:t> speaker) {</a:t>
            </a:r>
          </a:p>
          <a:p>
            <a:r>
              <a:rPr lang="en-GB" sz="2200" dirty="0"/>
              <a:t>  return </a:t>
            </a:r>
          </a:p>
          <a:p>
            <a:r>
              <a:rPr lang="en-GB" sz="2200" dirty="0"/>
              <a:t>    speaker</a:t>
            </a:r>
          </a:p>
          <a:p>
            <a:r>
              <a:rPr lang="en-GB" sz="2200" dirty="0"/>
              <a:t>    .</a:t>
            </a:r>
            <a:r>
              <a:rPr lang="en-GB" sz="2200" dirty="0" err="1">
                <a:solidFill>
                  <a:schemeClr val="accent2"/>
                </a:solidFill>
              </a:rPr>
              <a:t>getTalks</a:t>
            </a:r>
            <a:r>
              <a:rPr lang="en-GB" sz="2200" dirty="0"/>
              <a:t>()       .stream().</a:t>
            </a:r>
            <a:r>
              <a:rPr lang="en-GB" sz="2200" dirty="0" err="1"/>
              <a:t>flatMap</a:t>
            </a:r>
            <a:r>
              <a:rPr lang="en-GB" sz="2200" dirty="0"/>
              <a:t>(x -&gt; x</a:t>
            </a:r>
          </a:p>
          <a:p>
            <a:r>
              <a:rPr lang="en-GB" sz="2200" dirty="0"/>
              <a:t>    .</a:t>
            </a:r>
            <a:r>
              <a:rPr lang="en-GB" sz="2200" dirty="0" err="1">
                <a:solidFill>
                  <a:schemeClr val="accent2"/>
                </a:solidFill>
              </a:rPr>
              <a:t>getConferences</a:t>
            </a:r>
            <a:r>
              <a:rPr lang="en-GB" sz="2200" dirty="0"/>
              <a:t>() .stream()).</a:t>
            </a:r>
            <a:r>
              <a:rPr lang="en-GB" sz="2200" dirty="0" err="1"/>
              <a:t>flatMap</a:t>
            </a:r>
            <a:r>
              <a:rPr lang="en-GB" sz="2200" dirty="0"/>
              <a:t>(x -&gt; x</a:t>
            </a:r>
          </a:p>
          <a:p>
            <a:r>
              <a:rPr lang="en-GB" sz="2200" dirty="0"/>
              <a:t>    .</a:t>
            </a:r>
            <a:r>
              <a:rPr lang="en-GB" sz="2200" dirty="0" err="1">
                <a:solidFill>
                  <a:schemeClr val="accent2"/>
                </a:solidFill>
              </a:rPr>
              <a:t>getCities</a:t>
            </a:r>
            <a:r>
              <a:rPr lang="en-GB" sz="2200" dirty="0"/>
              <a:t>()      .stream())</a:t>
            </a:r>
          </a:p>
          <a:p>
            <a:r>
              <a:rPr lang="en-GB" sz="2200" dirty="0"/>
              <a:t>                      .collect(</a:t>
            </a:r>
            <a:r>
              <a:rPr lang="en-GB" sz="2200" dirty="0" err="1"/>
              <a:t>Collectors.toList</a:t>
            </a:r>
            <a:r>
              <a:rPr lang="en-GB" sz="2200" dirty="0"/>
              <a:t>());</a:t>
            </a:r>
          </a:p>
          <a:p>
            <a:r>
              <a:rPr lang="en-GB" sz="22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65ED7-C5AF-437E-8E55-DA099B9D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4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05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068" y="1736813"/>
            <a:ext cx="7283865" cy="1995418"/>
          </a:xfrm>
        </p:spPr>
        <p:txBody>
          <a:bodyPr/>
          <a:lstStyle/>
          <a:p>
            <a:r>
              <a:rPr lang="en-US"/>
              <a:t>ASYNCHRONOUS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3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B7CDF-78E0-49F1-8A21-3E42AD08F352}"/>
              </a:ext>
            </a:extLst>
          </p:cNvPr>
          <p:cNvSpPr txBox="1"/>
          <p:nvPr/>
        </p:nvSpPr>
        <p:spPr>
          <a:xfrm>
            <a:off x="761785" y="-208001"/>
            <a:ext cx="7620432" cy="5801911"/>
          </a:xfrm>
          <a:prstGeom prst="rect">
            <a:avLst/>
          </a:prstGeom>
          <a:noFill/>
        </p:spPr>
        <p:txBody>
          <a:bodyPr wrap="square" lIns="149425" tIns="119540" rIns="149425" bIns="119540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490"/>
              </a:spcAft>
            </a:pPr>
            <a:endParaRPr lang="en-US" sz="6537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490"/>
              </a:spcAft>
            </a:pPr>
            <a:r>
              <a:rPr lang="en-US" sz="653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</a:t>
            </a:r>
            <a:r>
              <a:rPr lang="en-US" sz="6537" dirty="0">
                <a:solidFill>
                  <a:schemeClr val="accent1"/>
                </a:solidFill>
              </a:rPr>
              <a:t>MONAD</a:t>
            </a:r>
            <a:r>
              <a:rPr lang="en-US" sz="653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IS JUST</a:t>
            </a:r>
            <a:br>
              <a:rPr lang="en-US" sz="653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653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</a:t>
            </a:r>
            <a:r>
              <a:rPr lang="en-US" sz="6537" dirty="0">
                <a:solidFill>
                  <a:schemeClr val="accent1"/>
                </a:solidFill>
              </a:rPr>
              <a:t>MONOID</a:t>
            </a:r>
            <a:r>
              <a:rPr lang="en-US" sz="653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IN THE</a:t>
            </a:r>
            <a:br>
              <a:rPr lang="en-US" sz="653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6537" dirty="0">
                <a:solidFill>
                  <a:schemeClr val="accent1"/>
                </a:solidFill>
              </a:rPr>
              <a:t>CATEGORY</a:t>
            </a:r>
            <a:r>
              <a:rPr lang="en-US" sz="653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OF</a:t>
            </a:r>
            <a:br>
              <a:rPr lang="en-US" sz="653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6537" dirty="0">
                <a:solidFill>
                  <a:schemeClr val="accent1"/>
                </a:solidFill>
              </a:rPr>
              <a:t>ENDOFUNCTORS</a:t>
            </a:r>
          </a:p>
          <a:p>
            <a:pPr algn="ctr">
              <a:lnSpc>
                <a:spcPct val="90000"/>
              </a:lnSpc>
              <a:spcAft>
                <a:spcPts val="490"/>
              </a:spcAft>
            </a:pPr>
            <a:endParaRPr lang="en-US" sz="6537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08554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Task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2" y="988393"/>
            <a:ext cx="8740141" cy="4399030"/>
          </a:xfrm>
        </p:spPr>
        <p:txBody>
          <a:bodyPr/>
          <a:lstStyle/>
          <a:p>
            <a:r>
              <a:rPr lang="en-GB" sz="2288" dirty="0"/>
              <a:t>class </a:t>
            </a:r>
            <a:r>
              <a:rPr lang="en-GB" sz="2288" dirty="0">
                <a:solidFill>
                  <a:schemeClr val="accent1"/>
                </a:solidFill>
              </a:rPr>
              <a:t>Speaker</a:t>
            </a:r>
            <a:r>
              <a:rPr lang="en-GB" sz="2288" dirty="0"/>
              <a:t> {</a:t>
            </a:r>
          </a:p>
          <a:p>
            <a:r>
              <a:rPr lang="en-GB" sz="2288" dirty="0"/>
              <a:t>  </a:t>
            </a:r>
            <a:r>
              <a:rPr lang="en-GB" sz="2288" dirty="0">
                <a:solidFill>
                  <a:schemeClr val="accent1"/>
                </a:solidFill>
              </a:rPr>
              <a:t>Task&lt;Talk&gt;</a:t>
            </a:r>
            <a:r>
              <a:rPr lang="en-GB" sz="2288" dirty="0"/>
              <a:t> </a:t>
            </a:r>
            <a:r>
              <a:rPr lang="en-GB" sz="2288" dirty="0" err="1">
                <a:solidFill>
                  <a:schemeClr val="accent2"/>
                </a:solidFill>
              </a:rPr>
              <a:t>nextTalk</a:t>
            </a:r>
            <a:r>
              <a:rPr lang="en-GB" sz="2288" dirty="0"/>
              <a:t>() { ... }</a:t>
            </a:r>
          </a:p>
          <a:p>
            <a:r>
              <a:rPr lang="en-GB" sz="2288" dirty="0"/>
              <a:t>}</a:t>
            </a:r>
          </a:p>
          <a:p>
            <a:endParaRPr lang="en-GB" sz="2288" dirty="0"/>
          </a:p>
          <a:p>
            <a:r>
              <a:rPr lang="en-GB" sz="2288" dirty="0"/>
              <a:t>class </a:t>
            </a:r>
            <a:r>
              <a:rPr lang="en-GB" sz="2288" dirty="0">
                <a:solidFill>
                  <a:schemeClr val="accent1"/>
                </a:solidFill>
              </a:rPr>
              <a:t>Talk</a:t>
            </a:r>
            <a:r>
              <a:rPr lang="en-GB" sz="2288" dirty="0"/>
              <a:t> {</a:t>
            </a:r>
          </a:p>
          <a:p>
            <a:r>
              <a:rPr lang="en-GB" sz="2288" dirty="0"/>
              <a:t>  </a:t>
            </a:r>
            <a:r>
              <a:rPr lang="en-GB" sz="2288" dirty="0">
                <a:solidFill>
                  <a:schemeClr val="accent1"/>
                </a:solidFill>
              </a:rPr>
              <a:t>Task&lt;Conference&gt;</a:t>
            </a:r>
            <a:r>
              <a:rPr lang="en-GB" sz="2288" dirty="0"/>
              <a:t> </a:t>
            </a:r>
            <a:r>
              <a:rPr lang="en-GB" sz="2288" dirty="0" err="1">
                <a:solidFill>
                  <a:schemeClr val="accent2"/>
                </a:solidFill>
              </a:rPr>
              <a:t>getConference</a:t>
            </a:r>
            <a:r>
              <a:rPr lang="en-GB" sz="2288" dirty="0"/>
              <a:t>() { ... }</a:t>
            </a:r>
          </a:p>
          <a:p>
            <a:r>
              <a:rPr lang="en-GB" sz="2288" dirty="0"/>
              <a:t>}</a:t>
            </a:r>
          </a:p>
          <a:p>
            <a:endParaRPr lang="en-GB" sz="2288" dirty="0"/>
          </a:p>
          <a:p>
            <a:r>
              <a:rPr lang="en-GB" sz="2288" dirty="0"/>
              <a:t>class </a:t>
            </a:r>
            <a:r>
              <a:rPr lang="en-GB" sz="2288" dirty="0">
                <a:solidFill>
                  <a:schemeClr val="accent1"/>
                </a:solidFill>
              </a:rPr>
              <a:t>Conference</a:t>
            </a:r>
            <a:r>
              <a:rPr lang="en-GB" sz="2288" dirty="0"/>
              <a:t> {</a:t>
            </a:r>
          </a:p>
          <a:p>
            <a:r>
              <a:rPr lang="en-GB" sz="2288" dirty="0">
                <a:solidFill>
                  <a:schemeClr val="accent1"/>
                </a:solidFill>
              </a:rPr>
              <a:t>  Task&lt;City&gt;</a:t>
            </a:r>
            <a:r>
              <a:rPr lang="en-GB" sz="2288" dirty="0"/>
              <a:t> </a:t>
            </a:r>
            <a:r>
              <a:rPr lang="en-GB" sz="2288" dirty="0" err="1">
                <a:solidFill>
                  <a:schemeClr val="accent2"/>
                </a:solidFill>
              </a:rPr>
              <a:t>getCity</a:t>
            </a:r>
            <a:r>
              <a:rPr lang="en-GB" sz="2288" dirty="0"/>
              <a:t>() { ... }</a:t>
            </a:r>
          </a:p>
          <a:p>
            <a:r>
              <a:rPr lang="en-GB" sz="2288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801DC2-AA0A-4083-A4C2-7147D20A4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80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60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with Task’s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100" dirty="0"/>
              <a:t>static </a:t>
            </a:r>
            <a:r>
              <a:rPr lang="en-GB" sz="2100" dirty="0">
                <a:solidFill>
                  <a:schemeClr val="accent1"/>
                </a:solidFill>
              </a:rPr>
              <a:t>Task&lt;City&gt;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2"/>
                </a:solidFill>
              </a:rPr>
              <a:t>nextTalkCity</a:t>
            </a:r>
            <a:r>
              <a:rPr lang="en-GB" sz="2100" dirty="0"/>
              <a:t>(</a:t>
            </a:r>
            <a:r>
              <a:rPr lang="en-GB" sz="2100" dirty="0">
                <a:solidFill>
                  <a:schemeClr val="accent1"/>
                </a:solidFill>
              </a:rPr>
              <a:t>Speaker</a:t>
            </a:r>
            <a:r>
              <a:rPr lang="en-GB" sz="2100" dirty="0"/>
              <a:t> speaker) </a:t>
            </a:r>
          </a:p>
          <a:p>
            <a:r>
              <a:rPr lang="en-GB" sz="2100" dirty="0"/>
              <a:t>{</a:t>
            </a:r>
          </a:p>
          <a:p>
            <a:r>
              <a:rPr lang="en-GB" sz="2100" dirty="0"/>
              <a:t>  return </a:t>
            </a:r>
          </a:p>
          <a:p>
            <a:r>
              <a:rPr lang="en-GB" sz="2100" dirty="0"/>
              <a:t>    speaker</a:t>
            </a:r>
          </a:p>
          <a:p>
            <a:r>
              <a:rPr lang="en-GB" sz="2100" dirty="0"/>
              <a:t>    .</a:t>
            </a:r>
            <a:r>
              <a:rPr lang="en-GB" sz="2100" dirty="0" err="1">
                <a:solidFill>
                  <a:schemeClr val="accent2"/>
                </a:solidFill>
              </a:rPr>
              <a:t>nextTalk</a:t>
            </a:r>
            <a:r>
              <a:rPr lang="en-GB" sz="2100" dirty="0"/>
              <a:t>()</a:t>
            </a:r>
          </a:p>
          <a:p>
            <a:r>
              <a:rPr lang="en-GB" sz="2100" dirty="0"/>
              <a:t>    .</a:t>
            </a:r>
            <a:r>
              <a:rPr lang="en-GB" sz="2100" dirty="0" err="1"/>
              <a:t>ContinueWith</a:t>
            </a:r>
            <a:r>
              <a:rPr lang="en-GB" sz="2100" dirty="0"/>
              <a:t>(talk =&gt; </a:t>
            </a:r>
            <a:r>
              <a:rPr lang="en-GB" sz="2100" dirty="0" err="1"/>
              <a:t>talk.Result.</a:t>
            </a:r>
            <a:r>
              <a:rPr lang="en-GB" sz="2100" dirty="0" err="1">
                <a:solidFill>
                  <a:schemeClr val="accent2"/>
                </a:solidFill>
              </a:rPr>
              <a:t>getConference</a:t>
            </a:r>
            <a:r>
              <a:rPr lang="en-GB" sz="2100" dirty="0"/>
              <a:t>())</a:t>
            </a:r>
          </a:p>
          <a:p>
            <a:r>
              <a:rPr lang="en-GB" sz="2100" dirty="0"/>
              <a:t>    .Unwrap()</a:t>
            </a:r>
          </a:p>
          <a:p>
            <a:r>
              <a:rPr lang="en-GB" sz="2100" dirty="0"/>
              <a:t>    .</a:t>
            </a:r>
            <a:r>
              <a:rPr lang="en-GB" sz="2100" dirty="0" err="1"/>
              <a:t>ContinueWith</a:t>
            </a:r>
            <a:r>
              <a:rPr lang="en-GB" sz="2100" dirty="0"/>
              <a:t>(conf =&gt; </a:t>
            </a:r>
            <a:r>
              <a:rPr lang="en-GB" sz="2100" dirty="0" err="1"/>
              <a:t>conf.Result.</a:t>
            </a:r>
            <a:r>
              <a:rPr lang="en-GB" sz="2100" dirty="0" err="1">
                <a:solidFill>
                  <a:schemeClr val="accent2"/>
                </a:solidFill>
              </a:rPr>
              <a:t>getCity</a:t>
            </a:r>
            <a:r>
              <a:rPr lang="en-GB" sz="2100" dirty="0"/>
              <a:t>())</a:t>
            </a:r>
          </a:p>
          <a:p>
            <a:r>
              <a:rPr lang="en-GB" sz="2100" dirty="0"/>
              <a:t>    .Unwrap();</a:t>
            </a:r>
          </a:p>
          <a:p>
            <a:r>
              <a:rPr lang="en-GB" sz="21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26F91-E995-42C1-8295-7FE3B0B7E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80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41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with Task’s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50" dirty="0"/>
              <a:t>static </a:t>
            </a:r>
            <a:r>
              <a:rPr lang="en-GB" sz="2050" dirty="0">
                <a:solidFill>
                  <a:schemeClr val="accent1"/>
                </a:solidFill>
              </a:rPr>
              <a:t>Task&lt;City&gt;</a:t>
            </a:r>
            <a:r>
              <a:rPr lang="en-GB" sz="2050" dirty="0"/>
              <a:t> </a:t>
            </a:r>
            <a:r>
              <a:rPr lang="en-GB" sz="2050" dirty="0" err="1">
                <a:solidFill>
                  <a:schemeClr val="accent2"/>
                </a:solidFill>
              </a:rPr>
              <a:t>nextTalkCity</a:t>
            </a:r>
            <a:r>
              <a:rPr lang="en-GB" sz="2050" dirty="0"/>
              <a:t>(</a:t>
            </a:r>
            <a:r>
              <a:rPr lang="en-GB" sz="2050" dirty="0">
                <a:solidFill>
                  <a:schemeClr val="accent1"/>
                </a:solidFill>
              </a:rPr>
              <a:t>Speaker</a:t>
            </a:r>
            <a:r>
              <a:rPr lang="en-GB" sz="2050" dirty="0"/>
              <a:t> speaker) </a:t>
            </a:r>
          </a:p>
          <a:p>
            <a:r>
              <a:rPr lang="en-GB" sz="2050" dirty="0"/>
              <a:t>{</a:t>
            </a:r>
          </a:p>
          <a:p>
            <a:r>
              <a:rPr lang="en-GB" sz="2050" dirty="0"/>
              <a:t>  return </a:t>
            </a:r>
          </a:p>
          <a:p>
            <a:r>
              <a:rPr lang="en-GB" sz="2050" dirty="0"/>
              <a:t>    speaker</a:t>
            </a:r>
          </a:p>
          <a:p>
            <a:r>
              <a:rPr lang="en-GB" sz="2050" dirty="0"/>
              <a:t>    .</a:t>
            </a:r>
            <a:r>
              <a:rPr lang="en-GB" sz="2050" dirty="0" err="1">
                <a:solidFill>
                  <a:schemeClr val="accent2"/>
                </a:solidFill>
              </a:rPr>
              <a:t>nextTalk</a:t>
            </a:r>
            <a:r>
              <a:rPr lang="en-GB" sz="2050" dirty="0"/>
              <a:t>()      .</a:t>
            </a:r>
            <a:r>
              <a:rPr lang="en-GB" sz="2050" dirty="0" err="1"/>
              <a:t>ContinueWith</a:t>
            </a:r>
            <a:r>
              <a:rPr lang="en-GB" sz="2050" dirty="0"/>
              <a:t>(x =&gt; </a:t>
            </a:r>
            <a:r>
              <a:rPr lang="en-GB" sz="2050" dirty="0" err="1"/>
              <a:t>x.Result</a:t>
            </a:r>
            <a:endParaRPr lang="en-GB" sz="2050" dirty="0"/>
          </a:p>
          <a:p>
            <a:r>
              <a:rPr lang="en-GB" sz="2050" dirty="0"/>
              <a:t>    .</a:t>
            </a:r>
            <a:r>
              <a:rPr lang="en-GB" sz="2050" dirty="0" err="1">
                <a:solidFill>
                  <a:schemeClr val="accent2"/>
                </a:solidFill>
              </a:rPr>
              <a:t>getConference</a:t>
            </a:r>
            <a:r>
              <a:rPr lang="en-GB" sz="2050" dirty="0"/>
              <a:t>()).Unwrap().</a:t>
            </a:r>
            <a:r>
              <a:rPr lang="en-GB" sz="2050" dirty="0" err="1"/>
              <a:t>ContinueWith</a:t>
            </a:r>
            <a:r>
              <a:rPr lang="en-GB" sz="2050" dirty="0"/>
              <a:t>(x =&gt; </a:t>
            </a:r>
            <a:r>
              <a:rPr lang="en-GB" sz="2050" dirty="0" err="1"/>
              <a:t>x.Result</a:t>
            </a:r>
            <a:endParaRPr lang="en-GB" sz="2050" dirty="0"/>
          </a:p>
          <a:p>
            <a:r>
              <a:rPr lang="en-GB" sz="2050" dirty="0"/>
              <a:t>    .</a:t>
            </a:r>
            <a:r>
              <a:rPr lang="en-GB" sz="2050" dirty="0" err="1">
                <a:solidFill>
                  <a:schemeClr val="accent2"/>
                </a:solidFill>
              </a:rPr>
              <a:t>getCity</a:t>
            </a:r>
            <a:r>
              <a:rPr lang="en-GB" sz="2050" dirty="0"/>
              <a:t>()      ).Unwrap();</a:t>
            </a:r>
          </a:p>
          <a:p>
            <a:r>
              <a:rPr lang="en-GB" sz="205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1CEDD6-AF4E-4596-82D4-E6564D969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80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91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CompletableFuture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static </a:t>
            </a:r>
            <a:r>
              <a:rPr lang="en-US" sz="2400" dirty="0" err="1">
                <a:solidFill>
                  <a:schemeClr val="accent1"/>
                </a:solidFill>
              </a:rPr>
              <a:t>CompletableFuture</a:t>
            </a:r>
            <a:r>
              <a:rPr lang="en-US" sz="2400" dirty="0">
                <a:solidFill>
                  <a:schemeClr val="accent1"/>
                </a:solidFill>
              </a:rPr>
              <a:t>&lt;City&gt;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nextTalkCity</a:t>
            </a:r>
            <a:endParaRPr lang="en-US" sz="2400" dirty="0"/>
          </a:p>
          <a:p>
            <a:r>
              <a:rPr lang="en-US" sz="2400" dirty="0"/>
              <a:t>                          (</a:t>
            </a:r>
            <a:r>
              <a:rPr lang="en-US" sz="2400" dirty="0">
                <a:solidFill>
                  <a:schemeClr val="accent1"/>
                </a:solidFill>
              </a:rPr>
              <a:t>Speaker</a:t>
            </a:r>
            <a:r>
              <a:rPr lang="en-US" sz="2400" dirty="0"/>
              <a:t> speaker) {</a:t>
            </a:r>
          </a:p>
          <a:p>
            <a:r>
              <a:rPr lang="en-US" sz="2400" dirty="0"/>
              <a:t>  return </a:t>
            </a:r>
          </a:p>
          <a:p>
            <a:r>
              <a:rPr lang="en-US" sz="2400" dirty="0"/>
              <a:t>    speaker</a:t>
            </a:r>
          </a:p>
          <a:p>
            <a:r>
              <a:rPr lang="en-US" sz="2400" dirty="0"/>
              <a:t>    .</a:t>
            </a:r>
            <a:r>
              <a:rPr lang="en-US" sz="2400" dirty="0" err="1">
                <a:solidFill>
                  <a:schemeClr val="accent2"/>
                </a:solidFill>
              </a:rPr>
              <a:t>nextTalk</a:t>
            </a:r>
            <a:r>
              <a:rPr lang="en-US" sz="2400" dirty="0"/>
              <a:t>()        </a:t>
            </a:r>
          </a:p>
          <a:p>
            <a:r>
              <a:rPr lang="en-US" sz="2400" dirty="0"/>
              <a:t>    .</a:t>
            </a:r>
            <a:r>
              <a:rPr lang="en-US" sz="2400" dirty="0" err="1"/>
              <a:t>thenCompose</a:t>
            </a:r>
            <a:r>
              <a:rPr lang="en-US" sz="2400" dirty="0"/>
              <a:t>(talk -&gt; </a:t>
            </a:r>
            <a:r>
              <a:rPr lang="en-US" sz="2400" dirty="0" err="1"/>
              <a:t>talk.</a:t>
            </a:r>
            <a:r>
              <a:rPr lang="en-US" sz="2400" dirty="0" err="1">
                <a:solidFill>
                  <a:schemeClr val="accent2"/>
                </a:solidFill>
              </a:rPr>
              <a:t>getConference</a:t>
            </a:r>
            <a:r>
              <a:rPr lang="en-US" sz="2400" dirty="0"/>
              <a:t>())</a:t>
            </a:r>
          </a:p>
          <a:p>
            <a:r>
              <a:rPr lang="en-US" sz="2400" dirty="0"/>
              <a:t>    .</a:t>
            </a:r>
            <a:r>
              <a:rPr lang="en-US" sz="2400" dirty="0" err="1"/>
              <a:t>thenCompose</a:t>
            </a:r>
            <a:r>
              <a:rPr lang="en-US" sz="2400" dirty="0"/>
              <a:t>(</a:t>
            </a:r>
            <a:r>
              <a:rPr lang="en-US" sz="2400" dirty="0" err="1"/>
              <a:t>conf</a:t>
            </a:r>
            <a:r>
              <a:rPr lang="en-US" sz="2400" dirty="0"/>
              <a:t> -&gt; </a:t>
            </a:r>
            <a:r>
              <a:rPr lang="en-US" sz="2400" dirty="0" err="1"/>
              <a:t>conf.</a:t>
            </a:r>
            <a:r>
              <a:rPr lang="en-US" sz="2400" dirty="0" err="1">
                <a:solidFill>
                  <a:schemeClr val="accent2"/>
                </a:solidFill>
              </a:rPr>
              <a:t>getCity</a:t>
            </a:r>
            <a:r>
              <a:rPr lang="en-US" sz="2400" dirty="0"/>
              <a:t>());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55B44-05D8-4137-A1E4-12B768AF1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80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01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CompletableFuture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500" dirty="0"/>
              <a:t>static </a:t>
            </a:r>
            <a:r>
              <a:rPr lang="en-US" sz="2500" dirty="0" err="1">
                <a:solidFill>
                  <a:schemeClr val="accent1"/>
                </a:solidFill>
              </a:rPr>
              <a:t>CompletableFuture</a:t>
            </a:r>
            <a:r>
              <a:rPr lang="en-US" sz="2500" dirty="0">
                <a:solidFill>
                  <a:schemeClr val="accent1"/>
                </a:solidFill>
              </a:rPr>
              <a:t>&lt;City&gt;</a:t>
            </a:r>
            <a:r>
              <a:rPr lang="en-US" sz="2500" dirty="0"/>
              <a:t> </a:t>
            </a:r>
            <a:r>
              <a:rPr lang="en-US" sz="2500" dirty="0" err="1">
                <a:solidFill>
                  <a:schemeClr val="accent2"/>
                </a:solidFill>
              </a:rPr>
              <a:t>nextTalkCity</a:t>
            </a:r>
            <a:endParaRPr lang="en-US" sz="2500" dirty="0"/>
          </a:p>
          <a:p>
            <a:r>
              <a:rPr lang="en-US" sz="2500" dirty="0"/>
              <a:t>                         (</a:t>
            </a:r>
            <a:r>
              <a:rPr lang="en-US" sz="2500" dirty="0">
                <a:solidFill>
                  <a:schemeClr val="accent1"/>
                </a:solidFill>
              </a:rPr>
              <a:t>Speaker</a:t>
            </a:r>
            <a:r>
              <a:rPr lang="en-US" sz="2500" dirty="0"/>
              <a:t> speaker) {</a:t>
            </a:r>
          </a:p>
          <a:p>
            <a:r>
              <a:rPr lang="en-US" sz="2500" dirty="0"/>
              <a:t>  return </a:t>
            </a:r>
          </a:p>
          <a:p>
            <a:r>
              <a:rPr lang="en-US" sz="2500" dirty="0"/>
              <a:t>    speaker</a:t>
            </a:r>
          </a:p>
          <a:p>
            <a:r>
              <a:rPr lang="en-US" sz="2500" dirty="0"/>
              <a:t>    .</a:t>
            </a:r>
            <a:r>
              <a:rPr lang="en-US" sz="2500" dirty="0" err="1">
                <a:solidFill>
                  <a:schemeClr val="accent2"/>
                </a:solidFill>
              </a:rPr>
              <a:t>nextTalk</a:t>
            </a:r>
            <a:r>
              <a:rPr lang="en-US" sz="2500" dirty="0"/>
              <a:t>()        .</a:t>
            </a:r>
            <a:r>
              <a:rPr lang="en-US" sz="2500" dirty="0" err="1"/>
              <a:t>thenCompose</a:t>
            </a:r>
            <a:r>
              <a:rPr lang="en-US" sz="2500" dirty="0"/>
              <a:t>(x -&gt; x</a:t>
            </a:r>
          </a:p>
          <a:p>
            <a:r>
              <a:rPr lang="en-US" sz="2500" dirty="0"/>
              <a:t>    .</a:t>
            </a:r>
            <a:r>
              <a:rPr lang="en-US" sz="2500" dirty="0" err="1">
                <a:solidFill>
                  <a:schemeClr val="accent2"/>
                </a:solidFill>
              </a:rPr>
              <a:t>getConference</a:t>
            </a:r>
            <a:r>
              <a:rPr lang="en-US" sz="2500" dirty="0"/>
              <a:t>()  ).</a:t>
            </a:r>
            <a:r>
              <a:rPr lang="en-US" sz="2500" dirty="0" err="1"/>
              <a:t>thenCompose</a:t>
            </a:r>
            <a:r>
              <a:rPr lang="en-US" sz="2500" dirty="0"/>
              <a:t>(x -&gt; x</a:t>
            </a:r>
          </a:p>
          <a:p>
            <a:r>
              <a:rPr lang="en-US" sz="2500" dirty="0"/>
              <a:t>    .</a:t>
            </a:r>
            <a:r>
              <a:rPr lang="en-US" sz="2500" dirty="0" err="1">
                <a:solidFill>
                  <a:schemeClr val="accent2"/>
                </a:solidFill>
              </a:rPr>
              <a:t>getCity</a:t>
            </a:r>
            <a:r>
              <a:rPr lang="en-US" sz="2500" dirty="0"/>
              <a:t>()        );</a:t>
            </a:r>
          </a:p>
          <a:p>
            <a:r>
              <a:rPr lang="en-US" sz="25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83964-B342-4916-9E4C-EAFA88EED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80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25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372" y="1563123"/>
            <a:ext cx="7272973" cy="1995418"/>
          </a:xfrm>
        </p:spPr>
        <p:txBody>
          <a:bodyPr/>
          <a:lstStyle/>
          <a:p>
            <a:r>
              <a:rPr lang="en-US"/>
              <a:t>DO YOU SEE </a:t>
            </a:r>
            <a:br>
              <a:rPr lang="en-US"/>
            </a:br>
            <a:r>
              <a:rPr lang="en-US"/>
              <a:t>A </a:t>
            </a:r>
            <a:r>
              <a:rPr lang="en-US">
                <a:solidFill>
                  <a:schemeClr val="tx2"/>
                </a:solidFill>
              </a:rPr>
              <a:t>PATTERN</a:t>
            </a:r>
            <a:r>
              <a:rPr lang="en-US"/>
              <a:t>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87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and “glue”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2061" y="1129308"/>
            <a:ext cx="8740141" cy="4059643"/>
          </a:xfrm>
        </p:spPr>
        <p:txBody>
          <a:bodyPr/>
          <a:lstStyle/>
          <a:p>
            <a:r>
              <a:rPr lang="en-GB" sz="1879" dirty="0"/>
              <a:t>speaker</a:t>
            </a:r>
          </a:p>
          <a:p>
            <a:r>
              <a:rPr lang="en-GB" sz="1879" dirty="0"/>
              <a:t>.</a:t>
            </a:r>
            <a:r>
              <a:rPr lang="en-GB" sz="1879" dirty="0" err="1">
                <a:solidFill>
                  <a:schemeClr val="accent2"/>
                </a:solidFill>
              </a:rPr>
              <a:t>nextTalk</a:t>
            </a:r>
            <a:r>
              <a:rPr lang="en-GB" sz="1879" dirty="0"/>
              <a:t>()                .</a:t>
            </a:r>
            <a:r>
              <a:rPr lang="en-GB" sz="1879" dirty="0" err="1"/>
              <a:t>flatMap</a:t>
            </a:r>
            <a:r>
              <a:rPr lang="en-GB" sz="1879" dirty="0"/>
              <a:t>(x -&gt; x</a:t>
            </a:r>
          </a:p>
          <a:p>
            <a:r>
              <a:rPr lang="en-GB" sz="1879" dirty="0"/>
              <a:t>.</a:t>
            </a:r>
            <a:r>
              <a:rPr lang="en-GB" sz="1879" dirty="0" err="1">
                <a:solidFill>
                  <a:schemeClr val="accent2"/>
                </a:solidFill>
              </a:rPr>
              <a:t>getConference</a:t>
            </a:r>
            <a:r>
              <a:rPr lang="en-GB" sz="1879" dirty="0"/>
              <a:t>()          ).</a:t>
            </a:r>
            <a:r>
              <a:rPr lang="en-GB" sz="1879" dirty="0" err="1"/>
              <a:t>flatMap</a:t>
            </a:r>
            <a:r>
              <a:rPr lang="en-GB" sz="1879" dirty="0"/>
              <a:t>(x -&gt; x</a:t>
            </a:r>
          </a:p>
          <a:p>
            <a:r>
              <a:rPr lang="en-GB" sz="1879" dirty="0"/>
              <a:t>.</a:t>
            </a:r>
            <a:r>
              <a:rPr lang="en-GB" sz="1879" dirty="0" err="1">
                <a:solidFill>
                  <a:schemeClr val="accent2"/>
                </a:solidFill>
              </a:rPr>
              <a:t>getCity</a:t>
            </a:r>
            <a:r>
              <a:rPr lang="en-GB" sz="1879" dirty="0"/>
              <a:t>()                ) </a:t>
            </a:r>
            <a:r>
              <a:rPr lang="en-GB" sz="1879" dirty="0">
                <a:solidFill>
                  <a:srgbClr val="008000"/>
                </a:solidFill>
              </a:rPr>
              <a:t>// Optional&lt;T&gt;</a:t>
            </a:r>
            <a:endParaRPr lang="en-GB" sz="1879" dirty="0"/>
          </a:p>
          <a:p>
            <a:endParaRPr lang="en-GB" sz="1879" dirty="0"/>
          </a:p>
          <a:p>
            <a:r>
              <a:rPr lang="en-GB" sz="1879" dirty="0"/>
              <a:t>speaker</a:t>
            </a:r>
          </a:p>
          <a:p>
            <a:r>
              <a:rPr lang="en-GB" sz="1879" dirty="0"/>
              <a:t>.</a:t>
            </a:r>
            <a:r>
              <a:rPr lang="en-GB" sz="1879" dirty="0" err="1">
                <a:solidFill>
                  <a:schemeClr val="accent2"/>
                </a:solidFill>
              </a:rPr>
              <a:t>getTalks</a:t>
            </a:r>
            <a:r>
              <a:rPr lang="en-GB" sz="1879" dirty="0"/>
              <a:t>()                .</a:t>
            </a:r>
            <a:r>
              <a:rPr lang="en-GB" sz="1879" dirty="0" err="1"/>
              <a:t>SelectMany</a:t>
            </a:r>
            <a:r>
              <a:rPr lang="en-GB" sz="1879" dirty="0"/>
              <a:t>(x =&gt; x</a:t>
            </a:r>
          </a:p>
          <a:p>
            <a:r>
              <a:rPr lang="en-GB" sz="1879" dirty="0"/>
              <a:t>.</a:t>
            </a:r>
            <a:r>
              <a:rPr lang="en-GB" sz="1879" dirty="0" err="1">
                <a:solidFill>
                  <a:schemeClr val="accent2"/>
                </a:solidFill>
              </a:rPr>
              <a:t>getConferences</a:t>
            </a:r>
            <a:r>
              <a:rPr lang="en-GB" sz="1879" dirty="0"/>
              <a:t>()         ).</a:t>
            </a:r>
            <a:r>
              <a:rPr lang="en-GB" sz="1879" dirty="0" err="1"/>
              <a:t>SelectMany</a:t>
            </a:r>
            <a:r>
              <a:rPr lang="en-GB" sz="1879" dirty="0"/>
              <a:t>(x =&gt; x</a:t>
            </a:r>
          </a:p>
          <a:p>
            <a:r>
              <a:rPr lang="en-GB" sz="1879" dirty="0"/>
              <a:t>.</a:t>
            </a:r>
            <a:r>
              <a:rPr lang="en-GB" sz="1879" dirty="0" err="1">
                <a:solidFill>
                  <a:schemeClr val="accent2"/>
                </a:solidFill>
              </a:rPr>
              <a:t>getCities</a:t>
            </a:r>
            <a:r>
              <a:rPr lang="en-GB" sz="1879" dirty="0"/>
              <a:t>()              ) </a:t>
            </a:r>
            <a:r>
              <a:rPr lang="en-GB" sz="1879" dirty="0">
                <a:solidFill>
                  <a:srgbClr val="008000"/>
                </a:solidFill>
              </a:rPr>
              <a:t>// List&lt;T&gt;</a:t>
            </a:r>
            <a:endParaRPr lang="en-GB" sz="1879" dirty="0"/>
          </a:p>
          <a:p>
            <a:endParaRPr lang="en-GB" sz="1879" dirty="0"/>
          </a:p>
          <a:p>
            <a:r>
              <a:rPr lang="en-GB" sz="1879" dirty="0"/>
              <a:t>speaker </a:t>
            </a:r>
          </a:p>
          <a:p>
            <a:r>
              <a:rPr lang="en-GB" sz="1879" dirty="0"/>
              <a:t>.</a:t>
            </a:r>
            <a:r>
              <a:rPr lang="en-GB" sz="1879" dirty="0" err="1">
                <a:solidFill>
                  <a:schemeClr val="accent2"/>
                </a:solidFill>
              </a:rPr>
              <a:t>nextTalk</a:t>
            </a:r>
            <a:r>
              <a:rPr lang="en-GB" sz="1879" dirty="0"/>
              <a:t>()                .</a:t>
            </a:r>
            <a:r>
              <a:rPr lang="en-GB" sz="1879" dirty="0" err="1"/>
              <a:t>thenCompose</a:t>
            </a:r>
            <a:r>
              <a:rPr lang="en-GB" sz="1879" dirty="0"/>
              <a:t>(x -&gt; x</a:t>
            </a:r>
          </a:p>
          <a:p>
            <a:r>
              <a:rPr lang="en-GB" sz="1879" dirty="0"/>
              <a:t>.</a:t>
            </a:r>
            <a:r>
              <a:rPr lang="en-GB" sz="1879" dirty="0" err="1">
                <a:solidFill>
                  <a:schemeClr val="accent2"/>
                </a:solidFill>
              </a:rPr>
              <a:t>getConference</a:t>
            </a:r>
            <a:r>
              <a:rPr lang="en-GB" sz="1879" dirty="0"/>
              <a:t>()          ).</a:t>
            </a:r>
            <a:r>
              <a:rPr lang="en-GB" sz="1879" dirty="0" err="1"/>
              <a:t>thenCompose</a:t>
            </a:r>
            <a:r>
              <a:rPr lang="en-GB" sz="1879" dirty="0"/>
              <a:t>(x -&gt; x</a:t>
            </a:r>
          </a:p>
          <a:p>
            <a:r>
              <a:rPr lang="en-GB" sz="1879" dirty="0"/>
              <a:t>.</a:t>
            </a:r>
            <a:r>
              <a:rPr lang="en-GB" sz="1879" dirty="0" err="1">
                <a:solidFill>
                  <a:schemeClr val="accent2"/>
                </a:solidFill>
              </a:rPr>
              <a:t>getCity</a:t>
            </a:r>
            <a:r>
              <a:rPr lang="en-GB" sz="1879" dirty="0"/>
              <a:t>()                ) </a:t>
            </a:r>
            <a:r>
              <a:rPr lang="en-GB" sz="1879" dirty="0">
                <a:solidFill>
                  <a:srgbClr val="008000"/>
                </a:solidFill>
              </a:rPr>
              <a:t>// </a:t>
            </a:r>
            <a:r>
              <a:rPr lang="en-GB" sz="1879" dirty="0" err="1">
                <a:solidFill>
                  <a:srgbClr val="008000"/>
                </a:solidFill>
              </a:rPr>
              <a:t>CompletableFuture</a:t>
            </a:r>
            <a:r>
              <a:rPr lang="en-GB" sz="1879" dirty="0">
                <a:solidFill>
                  <a:srgbClr val="008000"/>
                </a:solidFill>
              </a:rPr>
              <a:t>&lt;T&gt;</a:t>
            </a:r>
            <a:endParaRPr lang="en-GB" sz="1879" dirty="0"/>
          </a:p>
        </p:txBody>
      </p:sp>
    </p:spTree>
    <p:extLst>
      <p:ext uri="{BB962C8B-B14F-4D97-AF65-F5344CB8AC3E}">
        <p14:creationId xmlns:p14="http://schemas.microsoft.com/office/powerpoint/2010/main" val="2464256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Pattern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7544" y="990985"/>
            <a:ext cx="8136903" cy="1866516"/>
          </a:xfrm>
        </p:spPr>
        <p:txBody>
          <a:bodyPr/>
          <a:lstStyle/>
          <a:p>
            <a:r>
              <a:rPr lang="en-US" sz="2300" dirty="0"/>
              <a:t>class </a:t>
            </a:r>
            <a:r>
              <a:rPr lang="en-US" sz="2300" dirty="0" err="1">
                <a:solidFill>
                  <a:schemeClr val="accent1"/>
                </a:solidFill>
              </a:rPr>
              <a:t>WorkflowThatReturns</a:t>
            </a:r>
            <a:r>
              <a:rPr lang="en-US" sz="2300" dirty="0">
                <a:solidFill>
                  <a:schemeClr val="accent1"/>
                </a:solidFill>
              </a:rPr>
              <a:t>&lt;T&gt;</a:t>
            </a:r>
            <a:r>
              <a:rPr lang="en-US" sz="2300" dirty="0"/>
              <a:t> {</a:t>
            </a:r>
          </a:p>
          <a:p>
            <a:r>
              <a:rPr lang="en-US" sz="2300" dirty="0"/>
              <a:t>  </a:t>
            </a:r>
            <a:r>
              <a:rPr lang="en-US" sz="2300" dirty="0" err="1">
                <a:solidFill>
                  <a:schemeClr val="accent1"/>
                </a:solidFill>
              </a:rPr>
              <a:t>WorkflowThatReturns</a:t>
            </a:r>
            <a:r>
              <a:rPr lang="en-US" sz="2300" dirty="0">
                <a:solidFill>
                  <a:schemeClr val="accent1"/>
                </a:solidFill>
              </a:rPr>
              <a:t>&lt;U&gt;</a:t>
            </a:r>
            <a:r>
              <a:rPr lang="en-US" sz="2300" dirty="0"/>
              <a:t> </a:t>
            </a:r>
            <a:r>
              <a:rPr lang="en-US" sz="2300" dirty="0" err="1">
                <a:solidFill>
                  <a:schemeClr val="accent2"/>
                </a:solidFill>
              </a:rPr>
              <a:t>addStep</a:t>
            </a:r>
            <a:r>
              <a:rPr lang="en-US" sz="2300" dirty="0"/>
              <a:t>(</a:t>
            </a:r>
          </a:p>
          <a:p>
            <a:r>
              <a:rPr lang="en-US" sz="2300" dirty="0"/>
              <a:t>    Function&lt;</a:t>
            </a:r>
            <a:r>
              <a:rPr lang="en-US" sz="2300" dirty="0">
                <a:solidFill>
                  <a:schemeClr val="accent1"/>
                </a:solidFill>
              </a:rPr>
              <a:t>T</a:t>
            </a:r>
            <a:r>
              <a:rPr lang="en-US" sz="2300" dirty="0"/>
              <a:t>,</a:t>
            </a:r>
            <a:r>
              <a:rPr lang="en-US" sz="23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WorkflowThatReturns</a:t>
            </a:r>
            <a:r>
              <a:rPr lang="en-US" sz="2300" dirty="0">
                <a:solidFill>
                  <a:schemeClr val="accent1"/>
                </a:solidFill>
              </a:rPr>
              <a:t>&lt;U&gt;</a:t>
            </a:r>
            <a:r>
              <a:rPr lang="en-US" sz="2300" dirty="0"/>
              <a:t>&gt; step);</a:t>
            </a:r>
          </a:p>
          <a:p>
            <a:r>
              <a:rPr lang="en-US" sz="2300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9DCC8-A13C-4949-86CB-047129CDF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13" y="3210512"/>
            <a:ext cx="6863125" cy="157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06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Pattern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5536" y="990984"/>
            <a:ext cx="8136903" cy="2690212"/>
          </a:xfrm>
        </p:spPr>
        <p:txBody>
          <a:bodyPr/>
          <a:lstStyle/>
          <a:p>
            <a:r>
              <a:rPr lang="en-US" sz="2000" dirty="0" err="1">
                <a:solidFill>
                  <a:schemeClr val="accent1"/>
                </a:solidFill>
              </a:rPr>
              <a:t>WorkflowThatReturns</a:t>
            </a:r>
            <a:r>
              <a:rPr lang="en-US" sz="2000" dirty="0">
                <a:solidFill>
                  <a:schemeClr val="accent1"/>
                </a:solidFill>
              </a:rPr>
              <a:t>&lt;Phone&gt; </a:t>
            </a:r>
            <a:r>
              <a:rPr lang="en-US" sz="2000" dirty="0">
                <a:solidFill>
                  <a:schemeClr val="accent2"/>
                </a:solidFill>
              </a:rPr>
              <a:t>workflow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Speaker</a:t>
            </a:r>
            <a:r>
              <a:rPr lang="en-US" sz="2000" dirty="0"/>
              <a:t> speaker) {</a:t>
            </a:r>
          </a:p>
          <a:p>
            <a:r>
              <a:rPr lang="en-US" sz="2000" dirty="0"/>
              <a:t>  return </a:t>
            </a:r>
            <a:br>
              <a:rPr lang="en-US" sz="2000" dirty="0"/>
            </a:br>
            <a:r>
              <a:rPr lang="en-US" sz="2000" dirty="0"/>
              <a:t>    order</a:t>
            </a:r>
          </a:p>
          <a:p>
            <a:r>
              <a:rPr lang="en-US" sz="2000" dirty="0"/>
              <a:t>    .</a:t>
            </a:r>
            <a:r>
              <a:rPr lang="en-GB" sz="2000" dirty="0" err="1">
                <a:solidFill>
                  <a:schemeClr val="accent2"/>
                </a:solidFill>
              </a:rPr>
              <a:t>nextTalk</a:t>
            </a:r>
            <a:r>
              <a:rPr lang="en-US" sz="2000" dirty="0"/>
              <a:t>()         .</a:t>
            </a:r>
            <a:r>
              <a:rPr lang="en-US" sz="2000" dirty="0" err="1"/>
              <a:t>addStep</a:t>
            </a:r>
            <a:r>
              <a:rPr lang="en-US" sz="2000" dirty="0"/>
              <a:t>(x =&gt; x</a:t>
            </a:r>
          </a:p>
          <a:p>
            <a:r>
              <a:rPr lang="en-US" sz="2000" dirty="0"/>
              <a:t>    .</a:t>
            </a:r>
            <a:r>
              <a:rPr lang="en-GB" sz="2000" dirty="0" err="1">
                <a:solidFill>
                  <a:schemeClr val="accent2"/>
                </a:solidFill>
              </a:rPr>
              <a:t>getConference</a:t>
            </a:r>
            <a:r>
              <a:rPr lang="en-US" sz="2000" dirty="0"/>
              <a:t>()   ).</a:t>
            </a:r>
            <a:r>
              <a:rPr lang="en-US" sz="2000" dirty="0" err="1"/>
              <a:t>addStep</a:t>
            </a:r>
            <a:r>
              <a:rPr lang="en-US" sz="2000" dirty="0"/>
              <a:t>(x =&gt; x</a:t>
            </a:r>
          </a:p>
          <a:p>
            <a:r>
              <a:rPr lang="en-US" sz="2000" dirty="0"/>
              <a:t>    .</a:t>
            </a:r>
            <a:r>
              <a:rPr lang="en-GB" sz="2000" dirty="0" err="1">
                <a:solidFill>
                  <a:schemeClr val="accent2"/>
                </a:solidFill>
              </a:rPr>
              <a:t>getCity</a:t>
            </a:r>
            <a:r>
              <a:rPr lang="en-US" sz="2000" dirty="0"/>
              <a:t>()         ); </a:t>
            </a:r>
          </a:p>
          <a:p>
            <a:r>
              <a:rPr lang="en-US" sz="2000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68BE5C-271B-48AB-9B7F-5BA064212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94" y="3721596"/>
            <a:ext cx="7058432" cy="135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04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Monad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2" y="841277"/>
            <a:ext cx="8740141" cy="4546146"/>
          </a:xfrm>
        </p:spPr>
        <p:txBody>
          <a:bodyPr/>
          <a:lstStyle/>
          <a:p>
            <a:r>
              <a:rPr lang="en-GB" sz="2100" dirty="0"/>
              <a:t>class </a:t>
            </a:r>
            <a:r>
              <a:rPr lang="en-GB" sz="2100" dirty="0">
                <a:solidFill>
                  <a:schemeClr val="accent1"/>
                </a:solidFill>
              </a:rPr>
              <a:t>Monad&lt;T&gt;</a:t>
            </a:r>
            <a:r>
              <a:rPr lang="en-GB" sz="2100" dirty="0"/>
              <a:t> {</a:t>
            </a:r>
          </a:p>
          <a:p>
            <a:r>
              <a:rPr lang="en-GB" sz="2100" dirty="0"/>
              <a:t>  </a:t>
            </a:r>
            <a:r>
              <a:rPr lang="en-GB" sz="2100" dirty="0">
                <a:solidFill>
                  <a:schemeClr val="accent1"/>
                </a:solidFill>
              </a:rPr>
              <a:t>Monad&lt;U&gt;</a:t>
            </a:r>
            <a:r>
              <a:rPr lang="en-GB" sz="2100" dirty="0"/>
              <a:t> </a:t>
            </a:r>
            <a:r>
              <a:rPr lang="en-GB" sz="2100" dirty="0">
                <a:solidFill>
                  <a:schemeClr val="accent2"/>
                </a:solidFill>
              </a:rPr>
              <a:t>bind</a:t>
            </a:r>
            <a:r>
              <a:rPr lang="en-GB" sz="2100" dirty="0"/>
              <a:t>(Function&lt;</a:t>
            </a:r>
            <a:r>
              <a:rPr lang="en-GB" sz="2100" dirty="0">
                <a:solidFill>
                  <a:schemeClr val="accent1"/>
                </a:solidFill>
              </a:rPr>
              <a:t>T</a:t>
            </a:r>
            <a:r>
              <a:rPr lang="en-GB" sz="2100" dirty="0"/>
              <a:t>, </a:t>
            </a:r>
            <a:r>
              <a:rPr lang="en-GB" sz="2100" dirty="0">
                <a:solidFill>
                  <a:schemeClr val="accent1"/>
                </a:solidFill>
              </a:rPr>
              <a:t>Monad&lt;U&gt;</a:t>
            </a:r>
            <a:r>
              <a:rPr lang="en-GB" sz="2100" dirty="0"/>
              <a:t>&gt; f);</a:t>
            </a:r>
          </a:p>
          <a:p>
            <a:r>
              <a:rPr lang="en-GB" sz="2100" dirty="0"/>
              <a:t>}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GB" sz="2100" dirty="0">
              <a:solidFill>
                <a:srgbClr val="008000"/>
              </a:solidFill>
            </a:endParaRPr>
          </a:p>
          <a:p>
            <a:r>
              <a:rPr lang="en-GB" sz="2100" dirty="0">
                <a:solidFill>
                  <a:srgbClr val="008000"/>
                </a:solidFill>
              </a:rPr>
              <a:t>// or alternatively</a:t>
            </a:r>
          </a:p>
          <a:p>
            <a:r>
              <a:rPr lang="en-GB" sz="2100" dirty="0"/>
              <a:t>class </a:t>
            </a:r>
            <a:r>
              <a:rPr lang="en-GB" sz="2100" dirty="0">
                <a:solidFill>
                  <a:schemeClr val="accent1"/>
                </a:solidFill>
              </a:rPr>
              <a:t>Monad&lt;T&gt;</a:t>
            </a:r>
            <a:r>
              <a:rPr lang="en-GB" sz="2100" dirty="0"/>
              <a:t> {</a:t>
            </a:r>
          </a:p>
          <a:p>
            <a:r>
              <a:rPr lang="en-GB" sz="2100" dirty="0"/>
              <a:t>  </a:t>
            </a:r>
            <a:r>
              <a:rPr lang="en-GB" sz="2100" dirty="0">
                <a:solidFill>
                  <a:schemeClr val="accent1"/>
                </a:solidFill>
              </a:rPr>
              <a:t>Monad&lt;U&gt;</a:t>
            </a:r>
            <a:r>
              <a:rPr lang="en-GB" sz="2100" dirty="0"/>
              <a:t> </a:t>
            </a:r>
            <a:r>
              <a:rPr lang="en-GB" sz="2100" dirty="0">
                <a:solidFill>
                  <a:schemeClr val="accent2"/>
                </a:solidFill>
              </a:rPr>
              <a:t>apply</a:t>
            </a:r>
            <a:r>
              <a:rPr lang="en-GB" sz="2100" dirty="0"/>
              <a:t>(Function&lt;</a:t>
            </a:r>
            <a:r>
              <a:rPr lang="en-GB" sz="2100" dirty="0">
                <a:solidFill>
                  <a:schemeClr val="accent1"/>
                </a:solidFill>
              </a:rPr>
              <a:t>T</a:t>
            </a:r>
            <a:r>
              <a:rPr lang="en-GB" sz="2100" dirty="0"/>
              <a:t>, </a:t>
            </a:r>
            <a:r>
              <a:rPr lang="en-GB" sz="2100" dirty="0">
                <a:solidFill>
                  <a:schemeClr val="accent1"/>
                </a:solidFill>
              </a:rPr>
              <a:t>U</a:t>
            </a:r>
            <a:r>
              <a:rPr lang="en-GB" sz="2100" dirty="0"/>
              <a:t>&gt; f);</a:t>
            </a:r>
          </a:p>
          <a:p>
            <a:r>
              <a:rPr lang="en-GB" sz="2100" dirty="0">
                <a:solidFill>
                  <a:schemeClr val="accent1"/>
                </a:solidFill>
              </a:rPr>
              <a:t>  </a:t>
            </a:r>
            <a:r>
              <a:rPr lang="en-GB" sz="2100" dirty="0"/>
              <a:t>static</a:t>
            </a:r>
            <a:r>
              <a:rPr lang="en-GB" sz="2100" dirty="0">
                <a:solidFill>
                  <a:schemeClr val="accent1"/>
                </a:solidFill>
              </a:rPr>
              <a:t> Monad&lt;U&gt;</a:t>
            </a:r>
            <a:r>
              <a:rPr lang="en-GB" sz="2100" dirty="0"/>
              <a:t> </a:t>
            </a:r>
            <a:r>
              <a:rPr lang="en-GB" sz="2100" dirty="0">
                <a:solidFill>
                  <a:schemeClr val="accent2"/>
                </a:solidFill>
              </a:rPr>
              <a:t>unwrap</a:t>
            </a:r>
            <a:r>
              <a:rPr lang="en-GB" sz="2100" dirty="0"/>
              <a:t>(</a:t>
            </a:r>
            <a:r>
              <a:rPr lang="en-GB" sz="2100" dirty="0">
                <a:solidFill>
                  <a:schemeClr val="accent1"/>
                </a:solidFill>
              </a:rPr>
              <a:t>Monad&lt;Monad&lt;U&gt;&gt;</a:t>
            </a:r>
            <a:r>
              <a:rPr lang="en-GB" sz="2100" dirty="0"/>
              <a:t> nested);</a:t>
            </a:r>
          </a:p>
          <a:p>
            <a:r>
              <a:rPr lang="en-GB" sz="2100" dirty="0"/>
              <a:t>}</a:t>
            </a:r>
            <a:endParaRPr lang="en-GB" sz="2100" dirty="0">
              <a:solidFill>
                <a:srgbClr val="008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4FD608-ABC4-4E8E-BCA3-F91B206C8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329" y="2092640"/>
            <a:ext cx="3611112" cy="12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2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A83E-81D8-4678-84E0-38EA42A9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124" dirty="0"/>
              <a:t>Douglas Crockford, </a:t>
            </a:r>
            <a:br>
              <a:rPr lang="en-GB" sz="2124" dirty="0"/>
            </a:br>
            <a:r>
              <a:rPr lang="en-GB" sz="1798" dirty="0"/>
              <a:t>who found Good Parts in </a:t>
            </a:r>
            <a:r>
              <a:rPr lang="en-GB" sz="1798" dirty="0" err="1"/>
              <a:t>Javascript</a:t>
            </a:r>
            <a:endParaRPr lang="en-GB" sz="1798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15" b="1" dirty="0"/>
              <a:t>Monads are cursed </a:t>
            </a:r>
            <a:r>
              <a:rPr lang="en-US" sz="2615" dirty="0"/>
              <a:t>— once you understand monads for yourself you lose the ability to explain them to others</a:t>
            </a:r>
            <a:endParaRPr lang="en-GB" sz="2615" dirty="0"/>
          </a:p>
        </p:txBody>
      </p:sp>
    </p:spTree>
    <p:extLst>
      <p:ext uri="{BB962C8B-B14F-4D97-AF65-F5344CB8AC3E}">
        <p14:creationId xmlns:p14="http://schemas.microsoft.com/office/powerpoint/2010/main" val="3960412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 Monad (a.k.a. Maybe)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2" y="1201317"/>
            <a:ext cx="8740141" cy="4186106"/>
          </a:xfrm>
        </p:spPr>
        <p:txBody>
          <a:bodyPr/>
          <a:lstStyle/>
          <a:p>
            <a:r>
              <a:rPr lang="en-GB" sz="1900" dirty="0"/>
              <a:t>class </a:t>
            </a:r>
            <a:r>
              <a:rPr lang="en-GB" sz="1900" dirty="0">
                <a:solidFill>
                  <a:schemeClr val="accent1"/>
                </a:solidFill>
              </a:rPr>
              <a:t>Optional&lt;T&gt;</a:t>
            </a:r>
            <a:r>
              <a:rPr lang="en-GB" sz="1900" dirty="0"/>
              <a:t> {</a:t>
            </a:r>
          </a:p>
          <a:p>
            <a:r>
              <a:rPr lang="en-GB" sz="1900" dirty="0"/>
              <a:t>  </a:t>
            </a:r>
            <a:r>
              <a:rPr lang="en-GB" sz="1900" dirty="0">
                <a:solidFill>
                  <a:srgbClr val="008000"/>
                </a:solidFill>
              </a:rPr>
              <a:t>// ... constructors go here</a:t>
            </a:r>
            <a:endParaRPr lang="en-GB" sz="1900" dirty="0"/>
          </a:p>
          <a:p>
            <a:r>
              <a:rPr lang="en-GB" sz="1900" dirty="0"/>
              <a:t>  </a:t>
            </a:r>
            <a:r>
              <a:rPr lang="en-GB" sz="1900" dirty="0">
                <a:solidFill>
                  <a:schemeClr val="accent1"/>
                </a:solidFill>
              </a:rPr>
              <a:t>Optional&lt;U&gt;</a:t>
            </a:r>
            <a:r>
              <a:rPr lang="en-GB" sz="1900" dirty="0"/>
              <a:t> </a:t>
            </a:r>
            <a:r>
              <a:rPr lang="en-GB" sz="1900" dirty="0" err="1">
                <a:solidFill>
                  <a:schemeClr val="accent2"/>
                </a:solidFill>
              </a:rPr>
              <a:t>flatMap</a:t>
            </a:r>
            <a:r>
              <a:rPr lang="en-GB" sz="1900" dirty="0"/>
              <a:t>(Function&lt;? super </a:t>
            </a:r>
            <a:r>
              <a:rPr lang="en-GB" sz="1900" dirty="0">
                <a:solidFill>
                  <a:schemeClr val="accent1"/>
                </a:solidFill>
              </a:rPr>
              <a:t>T</a:t>
            </a:r>
            <a:r>
              <a:rPr lang="en-GB" sz="1900" dirty="0"/>
              <a:t>, </a:t>
            </a:r>
            <a:r>
              <a:rPr lang="en-GB" sz="1900" dirty="0">
                <a:solidFill>
                  <a:schemeClr val="accent1"/>
                </a:solidFill>
              </a:rPr>
              <a:t>Optional&lt;U&gt;</a:t>
            </a:r>
            <a:r>
              <a:rPr lang="en-GB" sz="1900" dirty="0"/>
              <a:t>&gt; </a:t>
            </a:r>
            <a:r>
              <a:rPr lang="en-GB" sz="1900" dirty="0" err="1">
                <a:solidFill>
                  <a:schemeClr val="accent2"/>
                </a:solidFill>
              </a:rPr>
              <a:t>func</a:t>
            </a:r>
            <a:r>
              <a:rPr lang="en-GB" sz="1900" dirty="0"/>
              <a:t>)</a:t>
            </a:r>
            <a:br>
              <a:rPr lang="en-GB" sz="1900" dirty="0"/>
            </a:br>
            <a:r>
              <a:rPr lang="en-GB" sz="1900" dirty="0"/>
              <a:t>  { </a:t>
            </a:r>
          </a:p>
          <a:p>
            <a:endParaRPr lang="en-GB" sz="1900" dirty="0"/>
          </a:p>
          <a:p>
            <a:r>
              <a:rPr lang="en-GB" sz="1900" dirty="0"/>
              <a:t>    if (</a:t>
            </a:r>
            <a:r>
              <a:rPr lang="en-GB" sz="1900" dirty="0" err="1"/>
              <a:t>this.value.isPresent</a:t>
            </a:r>
            <a:r>
              <a:rPr lang="en-GB" sz="1900" dirty="0"/>
              <a:t>()) {</a:t>
            </a:r>
          </a:p>
          <a:p>
            <a:r>
              <a:rPr lang="en-GB" sz="1900" dirty="0"/>
              <a:t>      return </a:t>
            </a:r>
            <a:r>
              <a:rPr lang="en-GB" sz="1900" dirty="0" err="1">
                <a:solidFill>
                  <a:schemeClr val="accent2"/>
                </a:solidFill>
              </a:rPr>
              <a:t>func</a:t>
            </a:r>
            <a:r>
              <a:rPr lang="en-GB" sz="1900" dirty="0" err="1"/>
              <a:t>.apply</a:t>
            </a:r>
            <a:r>
              <a:rPr lang="en-GB" sz="1900" dirty="0"/>
              <a:t>(</a:t>
            </a:r>
            <a:r>
              <a:rPr lang="en-GB" sz="1900" dirty="0" err="1"/>
              <a:t>this.value.get</a:t>
            </a:r>
            <a:r>
              <a:rPr lang="en-GB" sz="1900" dirty="0"/>
              <a:t>());</a:t>
            </a:r>
          </a:p>
          <a:p>
            <a:r>
              <a:rPr lang="en-GB" sz="1900" dirty="0"/>
              <a:t>    }</a:t>
            </a:r>
          </a:p>
          <a:p>
            <a:r>
              <a:rPr lang="en-GB" sz="1900" dirty="0"/>
              <a:t>    else {</a:t>
            </a:r>
          </a:p>
          <a:p>
            <a:r>
              <a:rPr lang="en-GB" sz="1900" dirty="0"/>
              <a:t>      return </a:t>
            </a:r>
            <a:r>
              <a:rPr lang="en-GB" sz="1900" dirty="0" err="1">
                <a:solidFill>
                  <a:schemeClr val="accent1"/>
                </a:solidFill>
              </a:rPr>
              <a:t>Optional</a:t>
            </a:r>
            <a:r>
              <a:rPr lang="en-GB" sz="1900" dirty="0" err="1"/>
              <a:t>.empty</a:t>
            </a:r>
            <a:r>
              <a:rPr lang="en-GB" sz="1900" dirty="0"/>
              <a:t>();</a:t>
            </a:r>
          </a:p>
          <a:p>
            <a:r>
              <a:rPr lang="en-GB" sz="1900" dirty="0"/>
              <a:t>    }</a:t>
            </a:r>
          </a:p>
          <a:p>
            <a:r>
              <a:rPr lang="en-GB" sz="1900" dirty="0"/>
              <a:t>  }</a:t>
            </a:r>
          </a:p>
          <a:p>
            <a:r>
              <a:rPr lang="en-GB" sz="19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485880-239C-4776-BC72-270B4D98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4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72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Monad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2" y="988393"/>
            <a:ext cx="8740141" cy="4399030"/>
          </a:xfrm>
        </p:spPr>
        <p:txBody>
          <a:bodyPr/>
          <a:lstStyle/>
          <a:p>
            <a:r>
              <a:rPr lang="en-GB" sz="2300" dirty="0"/>
              <a:t>static class </a:t>
            </a:r>
            <a:r>
              <a:rPr lang="en-GB" sz="2300" dirty="0">
                <a:solidFill>
                  <a:schemeClr val="accent1"/>
                </a:solidFill>
              </a:rPr>
              <a:t>Enumerable</a:t>
            </a:r>
            <a:r>
              <a:rPr lang="en-GB" sz="2300" dirty="0"/>
              <a:t> </a:t>
            </a:r>
          </a:p>
          <a:p>
            <a:r>
              <a:rPr lang="en-GB" sz="2300" dirty="0"/>
              <a:t>{</a:t>
            </a:r>
          </a:p>
          <a:p>
            <a:r>
              <a:rPr lang="en-GB" sz="2300" dirty="0"/>
              <a:t>  public static </a:t>
            </a:r>
            <a:r>
              <a:rPr lang="en-GB" sz="2300" dirty="0" err="1">
                <a:solidFill>
                  <a:schemeClr val="accent1"/>
                </a:solidFill>
              </a:rPr>
              <a:t>IEnumerable</a:t>
            </a:r>
            <a:r>
              <a:rPr lang="en-GB" sz="2300" dirty="0">
                <a:solidFill>
                  <a:schemeClr val="accent1"/>
                </a:solidFill>
              </a:rPr>
              <a:t>&lt;U&gt;</a:t>
            </a:r>
            <a:r>
              <a:rPr lang="en-GB" sz="2300" dirty="0"/>
              <a:t> </a:t>
            </a:r>
            <a:r>
              <a:rPr lang="en-GB" sz="2300" dirty="0" err="1">
                <a:solidFill>
                  <a:schemeClr val="accent2"/>
                </a:solidFill>
              </a:rPr>
              <a:t>SelectMany</a:t>
            </a:r>
            <a:r>
              <a:rPr lang="en-GB" sz="2300" dirty="0"/>
              <a:t>(</a:t>
            </a:r>
          </a:p>
          <a:p>
            <a:r>
              <a:rPr lang="en-GB" sz="2300" dirty="0"/>
              <a:t>    this </a:t>
            </a:r>
            <a:r>
              <a:rPr lang="en-GB" sz="2300" dirty="0" err="1">
                <a:solidFill>
                  <a:schemeClr val="accent1"/>
                </a:solidFill>
              </a:rPr>
              <a:t>IEnumerable</a:t>
            </a:r>
            <a:r>
              <a:rPr lang="en-GB" sz="2300" dirty="0">
                <a:solidFill>
                  <a:schemeClr val="accent1"/>
                </a:solidFill>
              </a:rPr>
              <a:t>&lt;T&gt;</a:t>
            </a:r>
            <a:r>
              <a:rPr lang="en-GB" sz="2300" dirty="0"/>
              <a:t> values, </a:t>
            </a:r>
          </a:p>
          <a:p>
            <a:r>
              <a:rPr lang="en-GB" sz="2300" dirty="0"/>
              <a:t>    </a:t>
            </a:r>
            <a:r>
              <a:rPr lang="en-GB" sz="2300" dirty="0" err="1"/>
              <a:t>Func</a:t>
            </a:r>
            <a:r>
              <a:rPr lang="en-GB" sz="2300" dirty="0"/>
              <a:t>&lt;</a:t>
            </a:r>
            <a:r>
              <a:rPr lang="en-GB" sz="2300" dirty="0">
                <a:solidFill>
                  <a:schemeClr val="accent1"/>
                </a:solidFill>
              </a:rPr>
              <a:t>T</a:t>
            </a:r>
            <a:r>
              <a:rPr lang="en-GB" sz="2300" dirty="0"/>
              <a:t>, </a:t>
            </a:r>
            <a:r>
              <a:rPr lang="en-GB" sz="2300" dirty="0" err="1">
                <a:solidFill>
                  <a:schemeClr val="accent1"/>
                </a:solidFill>
              </a:rPr>
              <a:t>IEnumerable</a:t>
            </a:r>
            <a:r>
              <a:rPr lang="en-GB" sz="2300" dirty="0">
                <a:solidFill>
                  <a:schemeClr val="accent1"/>
                </a:solidFill>
              </a:rPr>
              <a:t>&lt;U&gt;</a:t>
            </a:r>
            <a:r>
              <a:rPr lang="en-GB" sz="2300" dirty="0"/>
              <a:t>&gt; </a:t>
            </a:r>
            <a:r>
              <a:rPr lang="en-GB" sz="2300" dirty="0" err="1">
                <a:solidFill>
                  <a:schemeClr val="accent2"/>
                </a:solidFill>
              </a:rPr>
              <a:t>func</a:t>
            </a:r>
            <a:r>
              <a:rPr lang="en-GB" sz="2300" dirty="0"/>
              <a:t>) </a:t>
            </a:r>
          </a:p>
          <a:p>
            <a:r>
              <a:rPr lang="en-GB" sz="2300" dirty="0"/>
              <a:t>  { </a:t>
            </a:r>
          </a:p>
          <a:p>
            <a:r>
              <a:rPr lang="en-GB" sz="2300" dirty="0"/>
              <a:t>    foreach (</a:t>
            </a:r>
            <a:r>
              <a:rPr lang="en-GB" sz="2300" dirty="0" err="1"/>
              <a:t>var</a:t>
            </a:r>
            <a:r>
              <a:rPr lang="en-GB" sz="2300" dirty="0"/>
              <a:t> item in values)</a:t>
            </a:r>
          </a:p>
          <a:p>
            <a:r>
              <a:rPr lang="en-GB" sz="2300" dirty="0"/>
              <a:t>      foreach (</a:t>
            </a:r>
            <a:r>
              <a:rPr lang="en-GB" sz="2300" dirty="0" err="1"/>
              <a:t>var</a:t>
            </a:r>
            <a:r>
              <a:rPr lang="en-GB" sz="2300" dirty="0"/>
              <a:t> </a:t>
            </a:r>
            <a:r>
              <a:rPr lang="en-GB" sz="2300" dirty="0" err="1"/>
              <a:t>subItem</a:t>
            </a:r>
            <a:r>
              <a:rPr lang="en-GB" sz="2300" dirty="0"/>
              <a:t> in </a:t>
            </a:r>
            <a:r>
              <a:rPr lang="en-GB" sz="2300" dirty="0" err="1">
                <a:solidFill>
                  <a:schemeClr val="accent2"/>
                </a:solidFill>
              </a:rPr>
              <a:t>func</a:t>
            </a:r>
            <a:r>
              <a:rPr lang="en-GB" sz="2300" dirty="0"/>
              <a:t>(item))</a:t>
            </a:r>
          </a:p>
          <a:p>
            <a:r>
              <a:rPr lang="en-GB" sz="2300" dirty="0"/>
              <a:t>        yield return </a:t>
            </a:r>
            <a:r>
              <a:rPr lang="en-GB" sz="2300" dirty="0" err="1"/>
              <a:t>subItem</a:t>
            </a:r>
            <a:r>
              <a:rPr lang="en-GB" sz="2300" dirty="0"/>
              <a:t>;</a:t>
            </a:r>
          </a:p>
          <a:p>
            <a:r>
              <a:rPr lang="en-GB" sz="2300" dirty="0"/>
              <a:t>  }</a:t>
            </a:r>
          </a:p>
          <a:p>
            <a:r>
              <a:rPr lang="en-GB" sz="23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D8309-C862-4CEC-9AF8-CF897E2BB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4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08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Future Monad (a.k.a. Task)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500" dirty="0"/>
              <a:t>class </a:t>
            </a:r>
            <a:r>
              <a:rPr lang="en-US" sz="2500" dirty="0" err="1">
                <a:solidFill>
                  <a:schemeClr val="accent1"/>
                </a:solidFill>
              </a:rPr>
              <a:t>CompletableFuture</a:t>
            </a:r>
            <a:r>
              <a:rPr lang="en-US" sz="2500" dirty="0"/>
              <a:t> </a:t>
            </a:r>
          </a:p>
          <a:p>
            <a:r>
              <a:rPr lang="en-US" sz="2500" dirty="0"/>
              <a:t>{</a:t>
            </a:r>
          </a:p>
          <a:p>
            <a:r>
              <a:rPr lang="en-US" sz="2500" dirty="0">
                <a:solidFill>
                  <a:schemeClr val="accent1"/>
                </a:solidFill>
              </a:rPr>
              <a:t>  </a:t>
            </a:r>
            <a:r>
              <a:rPr lang="en-US" sz="2500" dirty="0" err="1">
                <a:solidFill>
                  <a:schemeClr val="accent1"/>
                </a:solidFill>
              </a:rPr>
              <a:t>CompletableFuture</a:t>
            </a:r>
            <a:r>
              <a:rPr lang="en-US" sz="2500" dirty="0">
                <a:solidFill>
                  <a:schemeClr val="accent1"/>
                </a:solidFill>
              </a:rPr>
              <a:t>&lt;U&gt;</a:t>
            </a:r>
            <a:r>
              <a:rPr lang="en-US" sz="2500" dirty="0"/>
              <a:t> </a:t>
            </a:r>
            <a:r>
              <a:rPr lang="en-US" sz="2500" dirty="0" err="1">
                <a:solidFill>
                  <a:schemeClr val="accent2"/>
                </a:solidFill>
              </a:rPr>
              <a:t>thenCompose</a:t>
            </a:r>
            <a:r>
              <a:rPr lang="en-US" sz="2500" dirty="0"/>
              <a:t>(</a:t>
            </a:r>
            <a:br>
              <a:rPr lang="en-US" sz="2500" dirty="0"/>
            </a:br>
            <a:r>
              <a:rPr lang="en-US" sz="2500" dirty="0"/>
              <a:t>      Function&lt;</a:t>
            </a:r>
            <a:r>
              <a:rPr lang="en-US" sz="2500" dirty="0">
                <a:solidFill>
                  <a:schemeClr val="accent1"/>
                </a:solidFill>
              </a:rPr>
              <a:t>T</a:t>
            </a:r>
            <a:r>
              <a:rPr lang="en-US" sz="2500" dirty="0"/>
              <a:t>, </a:t>
            </a:r>
            <a:r>
              <a:rPr lang="en-US" sz="2500" dirty="0" err="1">
                <a:solidFill>
                  <a:schemeClr val="accent1"/>
                </a:solidFill>
              </a:rPr>
              <a:t>CompletableFuture</a:t>
            </a:r>
            <a:r>
              <a:rPr lang="en-US" sz="2500" dirty="0">
                <a:solidFill>
                  <a:schemeClr val="accent1"/>
                </a:solidFill>
              </a:rPr>
              <a:t>&lt;U&gt;&gt;</a:t>
            </a:r>
            <a:r>
              <a:rPr lang="en-US" sz="2500" dirty="0"/>
              <a:t> </a:t>
            </a:r>
            <a:r>
              <a:rPr lang="en-US" sz="2500" dirty="0" err="1">
                <a:solidFill>
                  <a:schemeClr val="accent2"/>
                </a:solidFill>
              </a:rPr>
              <a:t>func</a:t>
            </a:r>
            <a:r>
              <a:rPr lang="en-US" sz="2500" dirty="0"/>
              <a:t>)</a:t>
            </a:r>
          </a:p>
          <a:p>
            <a:r>
              <a:rPr lang="en-US" sz="2500" dirty="0"/>
              <a:t>  { </a:t>
            </a:r>
          </a:p>
          <a:p>
            <a:r>
              <a:rPr lang="en-US" sz="2500" dirty="0"/>
              <a:t>    </a:t>
            </a:r>
            <a:r>
              <a:rPr lang="en-US" sz="2500" dirty="0">
                <a:solidFill>
                  <a:srgbClr val="008000"/>
                </a:solidFill>
              </a:rPr>
              <a:t>// Some black magic happens here, </a:t>
            </a:r>
          </a:p>
          <a:p>
            <a:r>
              <a:rPr lang="en-US" sz="2500" dirty="0">
                <a:solidFill>
                  <a:srgbClr val="008000"/>
                </a:solidFill>
              </a:rPr>
              <a:t>    // but it works!!!</a:t>
            </a:r>
          </a:p>
          <a:p>
            <a:r>
              <a:rPr lang="en-US" sz="2500" dirty="0"/>
              <a:t>  }</a:t>
            </a:r>
          </a:p>
          <a:p>
            <a:r>
              <a:rPr lang="en-US" sz="2500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6F67D-487E-4C99-BF2C-FAEBFF78A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4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411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989" y="1151275"/>
            <a:ext cx="7272973" cy="2900794"/>
          </a:xfrm>
        </p:spPr>
        <p:txBody>
          <a:bodyPr/>
          <a:lstStyle/>
          <a:p>
            <a:r>
              <a:rPr lang="en-US"/>
              <a:t>WHAT IF </a:t>
            </a:r>
            <a:br>
              <a:rPr lang="en-US"/>
            </a:br>
            <a:r>
              <a:rPr lang="en-US">
                <a:solidFill>
                  <a:schemeClr val="tx2"/>
                </a:solidFill>
              </a:rPr>
              <a:t>WORKFLOW </a:t>
            </a:r>
            <a:br>
              <a:rPr lang="en-US">
                <a:solidFill>
                  <a:schemeClr val="tx2"/>
                </a:solidFill>
              </a:rPr>
            </a:br>
            <a:r>
              <a:rPr lang="en-US"/>
              <a:t>IS NOT SEQUENTIAL?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51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Problem: Need to capture scope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79" dirty="0"/>
              <a:t>class Venue {</a:t>
            </a:r>
          </a:p>
          <a:p>
            <a:r>
              <a:rPr lang="en-GB" sz="1879" dirty="0"/>
              <a:t>  Task&lt;City&gt; </a:t>
            </a:r>
            <a:r>
              <a:rPr lang="en-GB" sz="1879" dirty="0" err="1"/>
              <a:t>getCity</a:t>
            </a:r>
            <a:r>
              <a:rPr lang="en-GB" sz="1879" dirty="0"/>
              <a:t>(</a:t>
            </a:r>
            <a:r>
              <a:rPr lang="en-GB" sz="1879" b="1" dirty="0">
                <a:solidFill>
                  <a:srgbClr val="FFC000"/>
                </a:solidFill>
              </a:rPr>
              <a:t>Talk talk</a:t>
            </a:r>
            <a:r>
              <a:rPr lang="en-GB" sz="1879" dirty="0"/>
              <a:t>) { ... }</a:t>
            </a:r>
          </a:p>
          <a:p>
            <a:r>
              <a:rPr lang="en-GB" sz="1879" dirty="0"/>
              <a:t>}</a:t>
            </a:r>
          </a:p>
          <a:p>
            <a:endParaRPr lang="en-GB" sz="1879" dirty="0"/>
          </a:p>
          <a:p>
            <a:r>
              <a:rPr lang="en-GB" sz="1879" dirty="0"/>
              <a:t>static Task&lt;City&gt; </a:t>
            </a:r>
            <a:r>
              <a:rPr lang="en-GB" sz="1879" dirty="0" err="1"/>
              <a:t>nextTalkCity</a:t>
            </a:r>
            <a:r>
              <a:rPr lang="en-GB" sz="1879" dirty="0"/>
              <a:t>(Speaker speaker) {</a:t>
            </a:r>
          </a:p>
          <a:p>
            <a:r>
              <a:rPr lang="en-GB" sz="1879" dirty="0"/>
              <a:t>  return </a:t>
            </a:r>
          </a:p>
          <a:p>
            <a:r>
              <a:rPr lang="en-GB" sz="1879" dirty="0"/>
              <a:t>   speaker</a:t>
            </a:r>
          </a:p>
          <a:p>
            <a:r>
              <a:rPr lang="en-GB" sz="1879" dirty="0"/>
              <a:t>   .</a:t>
            </a:r>
            <a:r>
              <a:rPr lang="en-GB" sz="1879" dirty="0" err="1"/>
              <a:t>nextTalk</a:t>
            </a:r>
            <a:r>
              <a:rPr lang="en-GB" sz="1879" dirty="0"/>
              <a:t>()</a:t>
            </a:r>
          </a:p>
          <a:p>
            <a:r>
              <a:rPr lang="en-GB" sz="1879" dirty="0"/>
              <a:t>   .</a:t>
            </a:r>
            <a:r>
              <a:rPr lang="en-GB" sz="1879" dirty="0" err="1"/>
              <a:t>ContinueWith</a:t>
            </a:r>
            <a:r>
              <a:rPr lang="en-GB" sz="1879" dirty="0"/>
              <a:t>(</a:t>
            </a:r>
            <a:r>
              <a:rPr lang="en-GB" sz="1879" b="1" dirty="0">
                <a:solidFill>
                  <a:srgbClr val="FFC000"/>
                </a:solidFill>
              </a:rPr>
              <a:t>talk</a:t>
            </a:r>
            <a:r>
              <a:rPr lang="en-GB" sz="1879" dirty="0"/>
              <a:t> =&gt;</a:t>
            </a:r>
          </a:p>
          <a:p>
            <a:r>
              <a:rPr lang="en-GB" sz="1879" dirty="0"/>
              <a:t>      </a:t>
            </a:r>
            <a:r>
              <a:rPr lang="en-GB" sz="1879" b="1" dirty="0" err="1">
                <a:solidFill>
                  <a:srgbClr val="FFC000"/>
                </a:solidFill>
              </a:rPr>
              <a:t>talk</a:t>
            </a:r>
            <a:r>
              <a:rPr lang="en-GB" sz="1879" dirty="0" err="1"/>
              <a:t>.Result.getConference</a:t>
            </a:r>
            <a:r>
              <a:rPr lang="en-GB" sz="1879" dirty="0"/>
              <a:t>()</a:t>
            </a:r>
          </a:p>
          <a:p>
            <a:r>
              <a:rPr lang="en-GB" sz="1879" dirty="0"/>
              <a:t>      .</a:t>
            </a:r>
            <a:r>
              <a:rPr lang="en-GB" sz="1879" dirty="0" err="1"/>
              <a:t>ContinueWith</a:t>
            </a:r>
            <a:r>
              <a:rPr lang="en-GB" sz="1879" dirty="0"/>
              <a:t>(c =&gt; </a:t>
            </a:r>
            <a:r>
              <a:rPr lang="en-GB" sz="1879" dirty="0" err="1"/>
              <a:t>c.getCity</a:t>
            </a:r>
            <a:r>
              <a:rPr lang="en-GB" sz="1879" dirty="0"/>
              <a:t>(</a:t>
            </a:r>
            <a:r>
              <a:rPr lang="en-GB" sz="1879" b="1" dirty="0" err="1">
                <a:solidFill>
                  <a:srgbClr val="FFC000"/>
                </a:solidFill>
              </a:rPr>
              <a:t>talk</a:t>
            </a:r>
            <a:r>
              <a:rPr lang="en-GB" sz="1879" dirty="0" err="1"/>
              <a:t>.Result</a:t>
            </a:r>
            <a:r>
              <a:rPr lang="en-GB" sz="1879" dirty="0"/>
              <a:t>))</a:t>
            </a:r>
            <a:br>
              <a:rPr lang="en-GB" sz="1879" dirty="0"/>
            </a:br>
            <a:r>
              <a:rPr lang="en-GB" sz="1879" dirty="0"/>
              <a:t>      .Unwrap()</a:t>
            </a:r>
          </a:p>
          <a:p>
            <a:r>
              <a:rPr lang="en-GB" sz="1879" dirty="0"/>
              <a:t>   ).Unwrap();</a:t>
            </a:r>
          </a:p>
          <a:p>
            <a:r>
              <a:rPr lang="en-GB" sz="1879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F68AF-473D-43A7-8BB0-5EBFFD01F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4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79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Async-await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200" dirty="0"/>
              <a:t>static </a:t>
            </a:r>
            <a:r>
              <a:rPr lang="en-GB" sz="2200" dirty="0">
                <a:solidFill>
                  <a:srgbClr val="00B050"/>
                </a:solidFill>
              </a:rPr>
              <a:t>async</a:t>
            </a:r>
            <a:r>
              <a:rPr lang="en-GB" sz="2200" dirty="0"/>
              <a:t> Task&lt;City&gt; </a:t>
            </a:r>
            <a:r>
              <a:rPr lang="en-GB" sz="2200" dirty="0" err="1"/>
              <a:t>nextTalkCity</a:t>
            </a:r>
            <a:r>
              <a:rPr lang="en-GB" sz="2200" dirty="0"/>
              <a:t>(Speaker speaker)</a:t>
            </a:r>
          </a:p>
          <a:p>
            <a:r>
              <a:rPr lang="en-GB" sz="2200" dirty="0"/>
              <a:t>{</a:t>
            </a:r>
          </a:p>
          <a:p>
            <a:r>
              <a:rPr lang="en-GB" sz="2200" dirty="0"/>
              <a:t>  </a:t>
            </a:r>
            <a:r>
              <a:rPr lang="en-GB" sz="2200" dirty="0" err="1"/>
              <a:t>var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FFC000"/>
                </a:solidFill>
              </a:rPr>
              <a:t>talk</a:t>
            </a:r>
            <a:r>
              <a:rPr lang="en-GB" sz="2200" dirty="0"/>
              <a:t>  = </a:t>
            </a:r>
            <a:r>
              <a:rPr lang="en-GB" sz="2200" dirty="0">
                <a:solidFill>
                  <a:srgbClr val="00B050"/>
                </a:solidFill>
              </a:rPr>
              <a:t>await</a:t>
            </a:r>
            <a:r>
              <a:rPr lang="en-GB" sz="2200" dirty="0"/>
              <a:t> </a:t>
            </a:r>
            <a:r>
              <a:rPr lang="en-GB" sz="2200" dirty="0" err="1"/>
              <a:t>speaker.nextTalk</a:t>
            </a:r>
            <a:r>
              <a:rPr lang="en-GB" sz="2200" dirty="0"/>
              <a:t>();</a:t>
            </a:r>
          </a:p>
          <a:p>
            <a:r>
              <a:rPr lang="en-GB" sz="2200" dirty="0"/>
              <a:t>  </a:t>
            </a:r>
            <a:r>
              <a:rPr lang="en-GB" sz="2200" dirty="0" err="1"/>
              <a:t>var</a:t>
            </a:r>
            <a:r>
              <a:rPr lang="en-GB" sz="2200" dirty="0"/>
              <a:t> </a:t>
            </a:r>
            <a:r>
              <a:rPr lang="en-GB" sz="2200" dirty="0" err="1"/>
              <a:t>conf</a:t>
            </a:r>
            <a:r>
              <a:rPr lang="en-GB" sz="2200" dirty="0"/>
              <a:t>  = </a:t>
            </a:r>
            <a:r>
              <a:rPr lang="en-GB" sz="2200" dirty="0">
                <a:solidFill>
                  <a:srgbClr val="00B050"/>
                </a:solidFill>
              </a:rPr>
              <a:t>await</a:t>
            </a:r>
            <a:r>
              <a:rPr lang="en-GB" sz="2200" dirty="0"/>
              <a:t> </a:t>
            </a:r>
            <a:r>
              <a:rPr lang="en-GB" sz="2200" b="1" dirty="0" err="1">
                <a:solidFill>
                  <a:srgbClr val="FFC000"/>
                </a:solidFill>
              </a:rPr>
              <a:t>talk</a:t>
            </a:r>
            <a:r>
              <a:rPr lang="en-GB" sz="2200" dirty="0" err="1"/>
              <a:t>.getConference</a:t>
            </a:r>
            <a:r>
              <a:rPr lang="en-GB" sz="2200" dirty="0"/>
              <a:t>();</a:t>
            </a:r>
          </a:p>
          <a:p>
            <a:r>
              <a:rPr lang="en-GB" sz="2200" dirty="0"/>
              <a:t>  </a:t>
            </a:r>
            <a:r>
              <a:rPr lang="en-GB" sz="2200" dirty="0" err="1"/>
              <a:t>var</a:t>
            </a:r>
            <a:r>
              <a:rPr lang="en-GB" sz="2200" dirty="0"/>
              <a:t> city  = </a:t>
            </a:r>
            <a:r>
              <a:rPr lang="en-GB" sz="2200" dirty="0">
                <a:solidFill>
                  <a:srgbClr val="00B050"/>
                </a:solidFill>
              </a:rPr>
              <a:t>await</a:t>
            </a:r>
            <a:r>
              <a:rPr lang="en-GB" sz="2200" dirty="0"/>
              <a:t> </a:t>
            </a:r>
            <a:r>
              <a:rPr lang="en-GB" sz="2200" dirty="0" err="1"/>
              <a:t>conf.getCity</a:t>
            </a:r>
            <a:r>
              <a:rPr lang="en-GB" sz="2200" dirty="0"/>
              <a:t>(</a:t>
            </a:r>
            <a:r>
              <a:rPr lang="en-GB" sz="2200" b="1" dirty="0">
                <a:solidFill>
                  <a:srgbClr val="FFC000"/>
                </a:solidFill>
              </a:rPr>
              <a:t>talk</a:t>
            </a:r>
            <a:r>
              <a:rPr lang="en-GB" sz="2200" dirty="0"/>
              <a:t>);</a:t>
            </a:r>
          </a:p>
          <a:p>
            <a:r>
              <a:rPr lang="en-GB" sz="2200" dirty="0"/>
              <a:t>  return city;</a:t>
            </a:r>
          </a:p>
          <a:p>
            <a:r>
              <a:rPr lang="en-GB" sz="22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C8159-C907-4276-A89C-F491714FB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4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02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068" y="1327781"/>
            <a:ext cx="7283865" cy="2900794"/>
          </a:xfrm>
        </p:spPr>
        <p:txBody>
          <a:bodyPr/>
          <a:lstStyle/>
          <a:p>
            <a:r>
              <a:rPr lang="en-GB">
                <a:solidFill>
                  <a:schemeClr val="tx2"/>
                </a:solidFill>
              </a:rPr>
              <a:t>MONADS</a:t>
            </a:r>
            <a:r>
              <a:rPr lang="en-GB"/>
              <a:t> </a:t>
            </a:r>
            <a:br>
              <a:rPr lang="en-GB"/>
            </a:br>
            <a:r>
              <a:rPr lang="en-GB"/>
              <a:t>IN FUNCTIONAL LANGUAGES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41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Async</a:t>
            </a:r>
            <a:r>
              <a:rPr lang="en-GB" dirty="0"/>
              <a:t> in F#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500" dirty="0"/>
              <a:t>let </a:t>
            </a:r>
            <a:r>
              <a:rPr lang="en-GB" sz="2500" dirty="0" err="1">
                <a:solidFill>
                  <a:schemeClr val="accent2"/>
                </a:solidFill>
              </a:rPr>
              <a:t>nextTalkCity</a:t>
            </a:r>
            <a:r>
              <a:rPr lang="en-GB" sz="2500" dirty="0"/>
              <a:t> (speaker: Speaker) = </a:t>
            </a:r>
            <a:r>
              <a:rPr lang="en-GB" sz="2500" dirty="0" err="1">
                <a:solidFill>
                  <a:srgbClr val="00B050"/>
                </a:solidFill>
              </a:rPr>
              <a:t>async</a:t>
            </a:r>
            <a:r>
              <a:rPr lang="en-GB" sz="2500" dirty="0"/>
              <a:t> {</a:t>
            </a:r>
          </a:p>
          <a:p>
            <a:r>
              <a:rPr lang="en-GB" sz="2500" dirty="0"/>
              <a:t>  </a:t>
            </a:r>
            <a:r>
              <a:rPr lang="en-GB" sz="2500" dirty="0">
                <a:solidFill>
                  <a:srgbClr val="00B050"/>
                </a:solidFill>
              </a:rPr>
              <a:t>let!</a:t>
            </a:r>
            <a:r>
              <a:rPr lang="en-GB" sz="2500" dirty="0"/>
              <a:t> talk = </a:t>
            </a:r>
            <a:r>
              <a:rPr lang="en-GB" sz="2500" dirty="0" err="1"/>
              <a:t>speaker.</a:t>
            </a:r>
            <a:r>
              <a:rPr lang="en-GB" sz="2500" dirty="0" err="1">
                <a:solidFill>
                  <a:schemeClr val="accent2"/>
                </a:solidFill>
              </a:rPr>
              <a:t>nextTalk</a:t>
            </a:r>
            <a:r>
              <a:rPr lang="en-GB" sz="2500" dirty="0"/>
              <a:t>()</a:t>
            </a:r>
          </a:p>
          <a:p>
            <a:r>
              <a:rPr lang="en-GB" sz="2500" dirty="0"/>
              <a:t>  </a:t>
            </a:r>
            <a:r>
              <a:rPr lang="en-GB" sz="2500" dirty="0">
                <a:solidFill>
                  <a:srgbClr val="00B050"/>
                </a:solidFill>
              </a:rPr>
              <a:t>let!</a:t>
            </a:r>
            <a:r>
              <a:rPr lang="en-GB" sz="2500" dirty="0"/>
              <a:t> </a:t>
            </a:r>
            <a:r>
              <a:rPr lang="en-GB" sz="2500" dirty="0" err="1"/>
              <a:t>conf</a:t>
            </a:r>
            <a:r>
              <a:rPr lang="en-GB" sz="2500" dirty="0"/>
              <a:t> = </a:t>
            </a:r>
            <a:r>
              <a:rPr lang="en-GB" sz="2500" dirty="0" err="1"/>
              <a:t>talk.</a:t>
            </a:r>
            <a:r>
              <a:rPr lang="en-GB" sz="2500" dirty="0" err="1">
                <a:solidFill>
                  <a:schemeClr val="accent2"/>
                </a:solidFill>
              </a:rPr>
              <a:t>getConference</a:t>
            </a:r>
            <a:r>
              <a:rPr lang="en-GB" sz="2500" dirty="0"/>
              <a:t>()</a:t>
            </a:r>
          </a:p>
          <a:p>
            <a:r>
              <a:rPr lang="en-GB" sz="2500" dirty="0"/>
              <a:t>  </a:t>
            </a:r>
            <a:r>
              <a:rPr lang="en-GB" sz="2500" dirty="0">
                <a:solidFill>
                  <a:srgbClr val="00B050"/>
                </a:solidFill>
              </a:rPr>
              <a:t>let!</a:t>
            </a:r>
            <a:r>
              <a:rPr lang="en-GB" sz="2500" dirty="0"/>
              <a:t> venue = </a:t>
            </a:r>
            <a:r>
              <a:rPr lang="en-GB" sz="2500" dirty="0" err="1"/>
              <a:t>conf.</a:t>
            </a:r>
            <a:r>
              <a:rPr lang="en-GB" sz="2500" dirty="0" err="1">
                <a:solidFill>
                  <a:schemeClr val="accent2"/>
                </a:solidFill>
              </a:rPr>
              <a:t>getCity</a:t>
            </a:r>
            <a:r>
              <a:rPr lang="en-GB" sz="2500" dirty="0"/>
              <a:t>(talk)</a:t>
            </a:r>
          </a:p>
          <a:p>
            <a:r>
              <a:rPr lang="en-US" sz="2500" dirty="0"/>
              <a:t> </a:t>
            </a:r>
            <a:r>
              <a:rPr lang="en-GB" sz="2500" dirty="0"/>
              <a:t> return city</a:t>
            </a:r>
          </a:p>
          <a:p>
            <a:r>
              <a:rPr lang="en-GB" sz="2500" dirty="0"/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6599E-D53F-43EC-9C53-DC7A67E90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4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51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Option Monad in F#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500" dirty="0"/>
              <a:t>let </a:t>
            </a:r>
            <a:r>
              <a:rPr lang="en-GB" sz="2500" dirty="0" err="1">
                <a:solidFill>
                  <a:schemeClr val="accent2"/>
                </a:solidFill>
              </a:rPr>
              <a:t>nextTalkCity</a:t>
            </a:r>
            <a:r>
              <a:rPr lang="en-GB" sz="2500" dirty="0"/>
              <a:t> (speaker: Speaker) = </a:t>
            </a:r>
            <a:r>
              <a:rPr lang="en-GB" sz="2500" dirty="0">
                <a:solidFill>
                  <a:srgbClr val="00B050"/>
                </a:solidFill>
              </a:rPr>
              <a:t>option</a:t>
            </a:r>
            <a:r>
              <a:rPr lang="en-GB" sz="2500" dirty="0"/>
              <a:t> {</a:t>
            </a:r>
          </a:p>
          <a:p>
            <a:r>
              <a:rPr lang="en-GB" sz="2500" dirty="0"/>
              <a:t>  </a:t>
            </a:r>
            <a:r>
              <a:rPr lang="en-GB" sz="2500" dirty="0">
                <a:solidFill>
                  <a:srgbClr val="00B050"/>
                </a:solidFill>
              </a:rPr>
              <a:t>let!</a:t>
            </a:r>
            <a:r>
              <a:rPr lang="en-GB" sz="2500" dirty="0"/>
              <a:t> talk = </a:t>
            </a:r>
            <a:r>
              <a:rPr lang="en-GB" sz="2500" dirty="0" err="1"/>
              <a:t>speaker.</a:t>
            </a:r>
            <a:r>
              <a:rPr lang="en-GB" sz="2500" dirty="0" err="1">
                <a:solidFill>
                  <a:schemeClr val="accent2"/>
                </a:solidFill>
              </a:rPr>
              <a:t>nextTalk</a:t>
            </a:r>
            <a:r>
              <a:rPr lang="en-GB" sz="2500" dirty="0"/>
              <a:t>()</a:t>
            </a:r>
          </a:p>
          <a:p>
            <a:r>
              <a:rPr lang="en-GB" sz="2500" dirty="0"/>
              <a:t>  </a:t>
            </a:r>
            <a:r>
              <a:rPr lang="en-GB" sz="2500" dirty="0">
                <a:solidFill>
                  <a:srgbClr val="00B050"/>
                </a:solidFill>
              </a:rPr>
              <a:t>let!</a:t>
            </a:r>
            <a:r>
              <a:rPr lang="en-GB" sz="2500" dirty="0"/>
              <a:t> </a:t>
            </a:r>
            <a:r>
              <a:rPr lang="en-GB" sz="2500" dirty="0" err="1"/>
              <a:t>conf</a:t>
            </a:r>
            <a:r>
              <a:rPr lang="en-GB" sz="2500" dirty="0"/>
              <a:t> = </a:t>
            </a:r>
            <a:r>
              <a:rPr lang="en-GB" sz="2500" dirty="0" err="1"/>
              <a:t>talk.</a:t>
            </a:r>
            <a:r>
              <a:rPr lang="en-GB" sz="2500" dirty="0" err="1">
                <a:solidFill>
                  <a:schemeClr val="accent2"/>
                </a:solidFill>
              </a:rPr>
              <a:t>getConference</a:t>
            </a:r>
            <a:r>
              <a:rPr lang="en-GB" sz="2500" dirty="0"/>
              <a:t>()</a:t>
            </a:r>
          </a:p>
          <a:p>
            <a:r>
              <a:rPr lang="en-GB" sz="2500" dirty="0"/>
              <a:t>  </a:t>
            </a:r>
            <a:r>
              <a:rPr lang="en-GB" sz="2500" dirty="0">
                <a:solidFill>
                  <a:srgbClr val="00B050"/>
                </a:solidFill>
              </a:rPr>
              <a:t>let!</a:t>
            </a:r>
            <a:r>
              <a:rPr lang="en-GB" sz="2500" dirty="0"/>
              <a:t> venue = </a:t>
            </a:r>
            <a:r>
              <a:rPr lang="en-GB" sz="2500" dirty="0" err="1"/>
              <a:t>conf.</a:t>
            </a:r>
            <a:r>
              <a:rPr lang="en-GB" sz="2500" dirty="0" err="1">
                <a:solidFill>
                  <a:schemeClr val="accent2"/>
                </a:solidFill>
              </a:rPr>
              <a:t>getCity</a:t>
            </a:r>
            <a:r>
              <a:rPr lang="en-GB" sz="2500" dirty="0"/>
              <a:t>(talk)</a:t>
            </a:r>
          </a:p>
          <a:p>
            <a:r>
              <a:rPr lang="en-GB" sz="2500" dirty="0"/>
              <a:t>  return city</a:t>
            </a:r>
          </a:p>
          <a:p>
            <a:r>
              <a:rPr lang="en-GB" sz="25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19510-144A-4D1B-B53D-86EBF220F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4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612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Actor in Akka.NET F#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700" dirty="0"/>
              <a:t>let loop () = </a:t>
            </a:r>
            <a:r>
              <a:rPr lang="en-GB" sz="2700" dirty="0">
                <a:solidFill>
                  <a:srgbClr val="00B050"/>
                </a:solidFill>
              </a:rPr>
              <a:t>actor</a:t>
            </a:r>
            <a:r>
              <a:rPr lang="en-GB" sz="2700" dirty="0"/>
              <a:t> {</a:t>
            </a:r>
          </a:p>
          <a:p>
            <a:r>
              <a:rPr lang="en-GB" sz="2700" dirty="0"/>
              <a:t>  </a:t>
            </a:r>
            <a:r>
              <a:rPr lang="en-GB" sz="2700" dirty="0">
                <a:solidFill>
                  <a:srgbClr val="00B050"/>
                </a:solidFill>
              </a:rPr>
              <a:t>let!</a:t>
            </a:r>
            <a:r>
              <a:rPr lang="en-GB" sz="2700" dirty="0"/>
              <a:t> message = </a:t>
            </a:r>
            <a:r>
              <a:rPr lang="en-GB" sz="2700" dirty="0" err="1"/>
              <a:t>mailbox.Receive</a:t>
            </a:r>
            <a:r>
              <a:rPr lang="en-GB" sz="2700" dirty="0"/>
              <a:t>()</a:t>
            </a:r>
          </a:p>
          <a:p>
            <a:r>
              <a:rPr lang="en-GB" sz="2700" dirty="0"/>
              <a:t>  match message with</a:t>
            </a:r>
          </a:p>
          <a:p>
            <a:r>
              <a:rPr lang="en-GB" sz="2700" dirty="0"/>
              <a:t>  | Greet(name) -&gt; </a:t>
            </a:r>
            <a:r>
              <a:rPr lang="en-GB" sz="2700" dirty="0" err="1"/>
              <a:t>printfn</a:t>
            </a:r>
            <a:r>
              <a:rPr lang="en-GB" sz="2700" dirty="0"/>
              <a:t> "Hello %s" name</a:t>
            </a:r>
          </a:p>
          <a:p>
            <a:r>
              <a:rPr lang="en-GB" sz="2700" dirty="0"/>
              <a:t>  | Hi -&gt; </a:t>
            </a:r>
            <a:r>
              <a:rPr lang="en-GB" sz="2700" dirty="0" err="1"/>
              <a:t>printfn</a:t>
            </a:r>
            <a:r>
              <a:rPr lang="en-GB" sz="2700" dirty="0"/>
              <a:t> "Hello from F#!"</a:t>
            </a:r>
          </a:p>
          <a:p>
            <a:r>
              <a:rPr lang="en-GB" sz="2700" dirty="0"/>
              <a:t>  </a:t>
            </a:r>
            <a:r>
              <a:rPr lang="en-GB" sz="2700" dirty="0">
                <a:solidFill>
                  <a:srgbClr val="00B050"/>
                </a:solidFill>
              </a:rPr>
              <a:t>return!</a:t>
            </a:r>
            <a:r>
              <a:rPr lang="en-GB" sz="2700" dirty="0"/>
              <a:t> loop ()</a:t>
            </a:r>
          </a:p>
          <a:p>
            <a:r>
              <a:rPr lang="en-GB" sz="27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704CC-E369-4BFA-AA96-9CF13B7C4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4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7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A83E-81D8-4678-84E0-38EA42A9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19540" tIns="74713" rIns="119540" bIns="74713" rtlCol="0" anchor="ctr">
            <a:noAutofit/>
          </a:bodyPr>
          <a:lstStyle/>
          <a:p>
            <a:pPr lvl="1"/>
            <a:r>
              <a:rPr lang="en-GB" sz="2100" kern="1200" spc="-62" dirty="0">
                <a:ln w="3175">
                  <a:noFill/>
                </a:ln>
                <a:solidFill>
                  <a:schemeClr val="bg1"/>
                </a:solidFill>
                <a:latin typeface="+mj-lt"/>
                <a:ea typeface="+mn-ea"/>
                <a:cs typeface="Segoe UI" pitchFamily="34" charset="0"/>
              </a:rPr>
              <a:t>Tomas </a:t>
            </a:r>
            <a:r>
              <a:rPr lang="en-GB" sz="2100" kern="1200" spc="-62" dirty="0" err="1">
                <a:ln w="3175">
                  <a:noFill/>
                </a:ln>
                <a:solidFill>
                  <a:schemeClr val="bg1"/>
                </a:solidFill>
                <a:latin typeface="+mj-lt"/>
                <a:ea typeface="+mn-ea"/>
                <a:cs typeface="Segoe UI" pitchFamily="34" charset="0"/>
              </a:rPr>
              <a:t>Petricek</a:t>
            </a:r>
            <a:r>
              <a:rPr lang="en-US" sz="1634" kern="1200" spc="-62" dirty="0">
                <a:ln w="3175">
                  <a:noFill/>
                </a:ln>
                <a:solidFill>
                  <a:schemeClr val="bg1"/>
                </a:solidFill>
                <a:latin typeface="+mj-lt"/>
                <a:ea typeface="+mn-ea"/>
                <a:cs typeface="Segoe UI" pitchFamily="34" charset="0"/>
              </a:rPr>
              <a:t>, </a:t>
            </a:r>
            <a:br>
              <a:rPr lang="en-US" sz="1634" kern="1200" spc="-62" dirty="0">
                <a:ln w="3175">
                  <a:noFill/>
                </a:ln>
                <a:solidFill>
                  <a:schemeClr val="bg1"/>
                </a:solidFill>
                <a:latin typeface="+mj-lt"/>
                <a:ea typeface="+mn-ea"/>
                <a:cs typeface="Segoe UI" pitchFamily="34" charset="0"/>
              </a:rPr>
            </a:br>
            <a:r>
              <a:rPr lang="en-US" sz="1634" kern="1200" spc="-62" dirty="0">
                <a:ln w="3175">
                  <a:noFill/>
                </a:ln>
                <a:solidFill>
                  <a:schemeClr val="bg1"/>
                </a:solidFill>
                <a:latin typeface="+mj-lt"/>
                <a:ea typeface="+mn-ea"/>
                <a:cs typeface="Segoe UI" pitchFamily="34" charset="0"/>
              </a:rPr>
              <a:t>The Alan Turing Institute</a:t>
            </a:r>
            <a:br>
              <a:rPr lang="en-US" sz="1634" kern="1200" spc="-62" dirty="0">
                <a:ln w="3175">
                  <a:noFill/>
                </a:ln>
                <a:solidFill>
                  <a:schemeClr val="bg1"/>
                </a:solidFill>
                <a:latin typeface="+mj-lt"/>
                <a:ea typeface="+mn-ea"/>
                <a:cs typeface="Segoe UI" pitchFamily="34" charset="0"/>
              </a:rPr>
            </a:br>
            <a:br>
              <a:rPr lang="en-US" sz="1634" kern="1200" spc="-62" dirty="0">
                <a:ln w="3175">
                  <a:noFill/>
                </a:ln>
                <a:solidFill>
                  <a:schemeClr val="bg1"/>
                </a:solidFill>
                <a:latin typeface="+mj-lt"/>
                <a:ea typeface="+mn-ea"/>
                <a:cs typeface="Segoe UI" pitchFamily="34" charset="0"/>
              </a:rPr>
            </a:br>
            <a:r>
              <a:rPr lang="en-US" sz="1634" kern="1200" spc="-62" dirty="0">
                <a:ln w="3175">
                  <a:noFill/>
                </a:ln>
                <a:solidFill>
                  <a:schemeClr val="bg1"/>
                </a:solidFill>
                <a:latin typeface="+mj-lt"/>
                <a:ea typeface="+mn-ea"/>
                <a:cs typeface="Segoe UI" pitchFamily="34" charset="0"/>
              </a:rPr>
              <a:t>http://tomasp.net/academic/papers/monads/monads-programming.pdf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Learning </a:t>
            </a:r>
            <a:r>
              <a:rPr lang="en-US" sz="2800" b="1" dirty="0"/>
              <a:t>monads</a:t>
            </a:r>
            <a:r>
              <a:rPr lang="en-US" sz="2800" dirty="0"/>
              <a:t> and writing a</a:t>
            </a:r>
            <a:r>
              <a:rPr lang="en-US" sz="2800" b="1" dirty="0"/>
              <a:t> monad tutorial</a:t>
            </a:r>
            <a:r>
              <a:rPr lang="en-US" sz="2800" dirty="0"/>
              <a:t> has also become an important </a:t>
            </a:r>
            <a:r>
              <a:rPr lang="en-US" sz="2800" b="1" dirty="0"/>
              <a:t>milestone</a:t>
            </a:r>
            <a:r>
              <a:rPr lang="en-US" sz="2800" dirty="0"/>
              <a:t> in learning about theory of </a:t>
            </a:r>
            <a:r>
              <a:rPr lang="en-US" sz="2800" b="1" dirty="0"/>
              <a:t>functional programming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14065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Monad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2" y="898198"/>
            <a:ext cx="8740141" cy="4489225"/>
          </a:xfrm>
        </p:spPr>
        <p:txBody>
          <a:bodyPr/>
          <a:lstStyle/>
          <a:p>
            <a:r>
              <a:rPr lang="en-US" sz="2700" dirty="0"/>
              <a:t>type </a:t>
            </a:r>
            <a:r>
              <a:rPr lang="en-US" sz="2700" dirty="0" err="1">
                <a:solidFill>
                  <a:schemeClr val="accent1"/>
                </a:solidFill>
              </a:rPr>
              <a:t>OptionBuilder</a:t>
            </a:r>
            <a:r>
              <a:rPr lang="en-US" sz="2700" dirty="0"/>
              <a:t> =</a:t>
            </a:r>
            <a:br>
              <a:rPr lang="ru-RU" sz="2700" dirty="0"/>
            </a:br>
            <a:endParaRPr lang="en-US" sz="2700" dirty="0"/>
          </a:p>
          <a:p>
            <a:r>
              <a:rPr lang="ru-RU" sz="2700" dirty="0"/>
              <a:t> </a:t>
            </a:r>
            <a:r>
              <a:rPr lang="en-US" sz="2700" dirty="0"/>
              <a:t> member </a:t>
            </a:r>
            <a:r>
              <a:rPr lang="en-US" sz="2700" dirty="0" err="1"/>
              <a:t>this.</a:t>
            </a:r>
            <a:r>
              <a:rPr lang="en-US" sz="2700" dirty="0" err="1">
                <a:solidFill>
                  <a:schemeClr val="accent2"/>
                </a:solidFill>
              </a:rPr>
              <a:t>Return</a:t>
            </a:r>
            <a:r>
              <a:rPr lang="en-US" sz="2700" dirty="0"/>
              <a:t>(value) =</a:t>
            </a:r>
          </a:p>
          <a:p>
            <a:r>
              <a:rPr lang="en-US" sz="2700" dirty="0"/>
              <a:t>    Some value</a:t>
            </a:r>
            <a:endParaRPr lang="ru-RU" sz="2700" dirty="0"/>
          </a:p>
          <a:p>
            <a:endParaRPr lang="ru-RU" sz="2700" dirty="0"/>
          </a:p>
          <a:p>
            <a:r>
              <a:rPr lang="en-US" sz="2700" dirty="0"/>
              <a:t>  member </a:t>
            </a:r>
            <a:r>
              <a:rPr lang="en-US" sz="2700" dirty="0" err="1"/>
              <a:t>this.</a:t>
            </a:r>
            <a:r>
              <a:rPr lang="en-US" sz="2700" dirty="0" err="1">
                <a:solidFill>
                  <a:schemeClr val="accent2"/>
                </a:solidFill>
              </a:rPr>
              <a:t>Bind</a:t>
            </a:r>
            <a:r>
              <a:rPr lang="en-US" sz="2700" dirty="0"/>
              <a:t>(opt, </a:t>
            </a:r>
            <a:r>
              <a:rPr lang="en-US" sz="2700" dirty="0" err="1">
                <a:solidFill>
                  <a:schemeClr val="accent2"/>
                </a:solidFill>
              </a:rPr>
              <a:t>func</a:t>
            </a:r>
            <a:r>
              <a:rPr lang="en-US" sz="2700" dirty="0"/>
              <a:t>) =</a:t>
            </a:r>
          </a:p>
          <a:p>
            <a:r>
              <a:rPr lang="en-US" sz="2700" dirty="0"/>
              <a:t>    match opt with</a:t>
            </a:r>
          </a:p>
          <a:p>
            <a:r>
              <a:rPr lang="en-US" sz="2700" dirty="0"/>
              <a:t>    | Some value -&gt; </a:t>
            </a:r>
            <a:r>
              <a:rPr lang="en-US" sz="2700" dirty="0" err="1">
                <a:solidFill>
                  <a:schemeClr val="accent2"/>
                </a:solidFill>
              </a:rPr>
              <a:t>func</a:t>
            </a:r>
            <a:r>
              <a:rPr lang="en-US" sz="2700" dirty="0"/>
              <a:t> value</a:t>
            </a:r>
          </a:p>
          <a:p>
            <a:r>
              <a:rPr lang="en-US" sz="2700" dirty="0"/>
              <a:t>    | None -&gt; None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704CC-E369-4BFA-AA96-9CF13B7C4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45" y="151071"/>
            <a:ext cx="747127" cy="7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025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205" y="1798465"/>
            <a:ext cx="7295590" cy="1995418"/>
          </a:xfrm>
        </p:spPr>
        <p:txBody>
          <a:bodyPr/>
          <a:lstStyle/>
          <a:p>
            <a:r>
              <a:rPr lang="en-GB"/>
              <a:t>WHAT IS A </a:t>
            </a:r>
            <a:br>
              <a:rPr lang="en-GB"/>
            </a:br>
            <a:r>
              <a:rPr lang="en-GB">
                <a:solidFill>
                  <a:schemeClr val="tx2"/>
                </a:solidFill>
              </a:rPr>
              <a:t>MONAD</a:t>
            </a:r>
            <a:r>
              <a:rPr lang="en-GB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920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C0DF11-C4C5-427B-9A06-FA0D5CCA8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067" y="1097300"/>
            <a:ext cx="7283865" cy="1663532"/>
          </a:xfrm>
        </p:spPr>
        <p:txBody>
          <a:bodyPr/>
          <a:lstStyle/>
          <a:p>
            <a:r>
              <a:rPr lang="en-US" sz="3100" dirty="0"/>
              <a:t>Pattern</a:t>
            </a:r>
          </a:p>
          <a:p>
            <a:r>
              <a:rPr lang="en-US" sz="3100" dirty="0"/>
              <a:t>Generic Container</a:t>
            </a:r>
          </a:p>
          <a:p>
            <a:r>
              <a:rPr lang="en-US" sz="3100" dirty="0"/>
              <a:t>Workflow Builder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Monad is …</a:t>
            </a:r>
            <a:endParaRPr lang="en-GB" dirty="0"/>
          </a:p>
        </p:txBody>
      </p:sp>
      <p:pic>
        <p:nvPicPr>
          <p:cNvPr id="8" name="Picture 7" descr="A picture containing iPod&#10;&#10;Description generated with high confidence">
            <a:extLst>
              <a:ext uri="{FF2B5EF4-FFF2-40B4-BE49-F238E27FC236}">
                <a16:creationId xmlns:a16="http://schemas.microsoft.com/office/drawing/2014/main" id="{7F9F196F-CBDC-4553-9337-1FE19F5A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13" y="3328183"/>
            <a:ext cx="7013280" cy="13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5957"/>
    </mc:Choice>
    <mc:Fallback xmlns="">
      <p:transition advTm="55957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A83E-81D8-4678-84E0-38EA42A9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19540" tIns="74713" rIns="119540" bIns="74713" rtlCol="0" anchor="ctr">
            <a:noAutofit/>
          </a:bodyPr>
          <a:lstStyle/>
          <a:p>
            <a:pPr lvl="1"/>
            <a:r>
              <a:rPr lang="en-US" sz="2800" kern="1200" spc="-62" dirty="0">
                <a:ln w="3175">
                  <a:noFill/>
                </a:ln>
                <a:solidFill>
                  <a:schemeClr val="bg1"/>
                </a:solidFill>
                <a:latin typeface="+mj-lt"/>
                <a:ea typeface="+mn-ea"/>
                <a:cs typeface="Segoe UI" pitchFamily="34" charset="0"/>
              </a:rPr>
              <a:t>John De Goes,</a:t>
            </a:r>
            <a:br>
              <a:rPr lang="en-US" sz="2800" kern="1200" spc="-62" dirty="0">
                <a:ln w="3175">
                  <a:noFill/>
                </a:ln>
                <a:solidFill>
                  <a:schemeClr val="bg1"/>
                </a:solidFill>
                <a:latin typeface="+mj-lt"/>
                <a:ea typeface="+mn-ea"/>
                <a:cs typeface="Segoe UI" pitchFamily="34" charset="0"/>
              </a:rPr>
            </a:br>
            <a:r>
              <a:rPr lang="en-US" sz="2288" kern="1200" spc="-62" dirty="0">
                <a:ln w="3175">
                  <a:noFill/>
                </a:ln>
                <a:solidFill>
                  <a:schemeClr val="bg1"/>
                </a:solidFill>
                <a:latin typeface="+mj-lt"/>
                <a:ea typeface="+mn-ea"/>
                <a:cs typeface="Segoe UI" pitchFamily="34" charset="0"/>
              </a:rPr>
              <a:t>who knows what </a:t>
            </a:r>
            <a:br>
              <a:rPr lang="en-US" sz="2288" kern="1200" spc="-62" dirty="0">
                <a:ln w="3175">
                  <a:noFill/>
                </a:ln>
                <a:solidFill>
                  <a:schemeClr val="bg1"/>
                </a:solidFill>
                <a:latin typeface="+mj-lt"/>
                <a:ea typeface="+mn-ea"/>
                <a:cs typeface="Segoe UI" pitchFamily="34" charset="0"/>
              </a:rPr>
            </a:br>
            <a:r>
              <a:rPr lang="en-US" sz="2288" kern="1200" spc="-62" dirty="0">
                <a:ln w="3175">
                  <a:noFill/>
                </a:ln>
                <a:solidFill>
                  <a:schemeClr val="bg1"/>
                </a:solidFill>
                <a:latin typeface="+mj-lt"/>
                <a:ea typeface="+mn-ea"/>
                <a:cs typeface="Segoe UI" pitchFamily="34" charset="0"/>
              </a:rPr>
              <a:t>Monads are</a:t>
            </a:r>
            <a:endParaRPr lang="en-GB" sz="196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237426"/>
            <a:ext cx="5328591" cy="5240150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/>
              <a:t>Monads</a:t>
            </a:r>
            <a:r>
              <a:rPr lang="en-US" sz="2600" dirty="0"/>
              <a:t> are virtual machines for expressing </a:t>
            </a:r>
            <a:r>
              <a:rPr lang="en-US" sz="2600" b="1" dirty="0"/>
              <a:t>sequential</a:t>
            </a:r>
            <a:r>
              <a:rPr lang="en-US" sz="2600" dirty="0"/>
              <a:t>, </a:t>
            </a:r>
            <a:r>
              <a:rPr lang="en-US" sz="2600" b="1" dirty="0"/>
              <a:t>dependent computation</a:t>
            </a:r>
            <a:r>
              <a:rPr lang="en-US" sz="2600" dirty="0"/>
              <a:t>, where the instruction set of a VM is given by the structure of the monad's </a:t>
            </a:r>
            <a:r>
              <a:rPr lang="en-US" sz="2600" b="1" dirty="0"/>
              <a:t>constructors</a:t>
            </a:r>
            <a:endParaRPr lang="en-GB" sz="2600" b="1" dirty="0"/>
          </a:p>
        </p:txBody>
      </p:sp>
    </p:spTree>
    <p:extLst>
      <p:ext uri="{BB962C8B-B14F-4D97-AF65-F5344CB8AC3E}">
        <p14:creationId xmlns:p14="http://schemas.microsoft.com/office/powerpoint/2010/main" val="35603090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7"/>
          <p:cNvSpPr txBox="1">
            <a:spLocks/>
          </p:cNvSpPr>
          <p:nvPr/>
        </p:nvSpPr>
        <p:spPr>
          <a:xfrm>
            <a:off x="1996191" y="4851424"/>
            <a:ext cx="6752273" cy="8143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F597F"/>
              </a:buClr>
              <a:buFont typeface="Arial"/>
              <a:buNone/>
              <a:defRPr sz="2000" kern="1200">
                <a:solidFill>
                  <a:schemeClr val="bg1"/>
                </a:solidFill>
                <a:latin typeface="FuturaBookC" charset="0"/>
                <a:ea typeface="FuturaBookC" charset="0"/>
                <a:cs typeface="FuturaBookC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rgbClr val="60626C"/>
                </a:solidFill>
                <a:latin typeface="FuturaBookC" charset="0"/>
                <a:ea typeface="FuturaBookC" charset="0"/>
                <a:cs typeface="FuturaBookC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rgbClr val="60626C"/>
                </a:solidFill>
                <a:latin typeface="FuturaBookC" charset="0"/>
                <a:ea typeface="FuturaBookC" charset="0"/>
                <a:cs typeface="FuturaBookC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rgbClr val="60626C"/>
                </a:solidFill>
                <a:latin typeface="FuturaBookC" charset="0"/>
                <a:ea typeface="FuturaBookC" charset="0"/>
                <a:cs typeface="FuturaBookC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rgbClr val="60626C"/>
                </a:solidFill>
                <a:latin typeface="FuturaBookC" charset="0"/>
                <a:ea typeface="FuturaBookC" charset="0"/>
                <a:cs typeface="FuturaBook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https://mikhail.io/2018/07/monads-explained-in-csharp-again/</a:t>
            </a:r>
            <a:endParaRPr lang="ru-RU" sz="1800" dirty="0"/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5868144" y="1633364"/>
            <a:ext cx="2675781" cy="1872208"/>
          </a:xfrm>
        </p:spPr>
        <p:txBody>
          <a:bodyPr>
            <a:normAutofit fontScale="90000"/>
          </a:bodyPr>
          <a:lstStyle/>
          <a:p>
            <a:r>
              <a:rPr lang="nl-NL" sz="4000" b="0" dirty="0"/>
              <a:t>Monads explained in </a:t>
            </a:r>
            <a:br>
              <a:rPr lang="nl-NL" sz="4000" b="0" dirty="0"/>
            </a:br>
            <a:r>
              <a:rPr lang="nl-NL" sz="4000" b="0" dirty="0"/>
              <a:t>C#</a:t>
            </a:r>
            <a:endParaRPr lang="en-US" sz="40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4367F-9E6D-48F6-A247-3223BCC6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48" y="360040"/>
            <a:ext cx="5820351" cy="41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28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7"/>
          <p:cNvSpPr txBox="1">
            <a:spLocks/>
          </p:cNvSpPr>
          <p:nvPr/>
        </p:nvSpPr>
        <p:spPr>
          <a:xfrm>
            <a:off x="1996191" y="4851424"/>
            <a:ext cx="6752273" cy="8143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F597F"/>
              </a:buClr>
              <a:buFont typeface="Arial"/>
              <a:buNone/>
              <a:defRPr sz="2000" kern="1200">
                <a:solidFill>
                  <a:schemeClr val="bg1"/>
                </a:solidFill>
                <a:latin typeface="FuturaBookC" charset="0"/>
                <a:ea typeface="FuturaBookC" charset="0"/>
                <a:cs typeface="FuturaBookC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rgbClr val="60626C"/>
                </a:solidFill>
                <a:latin typeface="FuturaBookC" charset="0"/>
                <a:ea typeface="FuturaBookC" charset="0"/>
                <a:cs typeface="FuturaBookC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rgbClr val="60626C"/>
                </a:solidFill>
                <a:latin typeface="FuturaBookC" charset="0"/>
                <a:ea typeface="FuturaBookC" charset="0"/>
                <a:cs typeface="FuturaBookC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rgbClr val="60626C"/>
                </a:solidFill>
                <a:latin typeface="FuturaBookC" charset="0"/>
                <a:ea typeface="FuturaBookC" charset="0"/>
                <a:cs typeface="FuturaBookC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rgbClr val="60626C"/>
                </a:solidFill>
                <a:latin typeface="FuturaBookC" charset="0"/>
                <a:ea typeface="FuturaBookC" charset="0"/>
                <a:cs typeface="FuturaBook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https://arrow-kt.io/docs/patterns/monads/</a:t>
            </a:r>
            <a:endParaRPr lang="ru-RU" sz="1800" dirty="0"/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5868144" y="1561356"/>
            <a:ext cx="2675781" cy="1728192"/>
          </a:xfrm>
        </p:spPr>
        <p:txBody>
          <a:bodyPr>
            <a:normAutofit/>
          </a:bodyPr>
          <a:lstStyle/>
          <a:p>
            <a:r>
              <a:rPr lang="nl-NL" sz="3200" b="0" dirty="0"/>
              <a:t>Monads explained in Kotlin</a:t>
            </a:r>
            <a:endParaRPr lang="en-US" sz="32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4367F-9E6D-48F6-A247-3223BCC6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48" y="425538"/>
            <a:ext cx="5820351" cy="402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626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7"/>
          <p:cNvSpPr txBox="1">
            <a:spLocks/>
          </p:cNvSpPr>
          <p:nvPr/>
        </p:nvSpPr>
        <p:spPr>
          <a:xfrm>
            <a:off x="1791652" y="4851424"/>
            <a:ext cx="6752273" cy="8143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F597F"/>
              </a:buClr>
              <a:buFont typeface="Arial"/>
              <a:buNone/>
              <a:defRPr sz="2000" kern="1200">
                <a:solidFill>
                  <a:schemeClr val="bg1"/>
                </a:solidFill>
                <a:latin typeface="FuturaBookC" charset="0"/>
                <a:ea typeface="FuturaBookC" charset="0"/>
                <a:cs typeface="FuturaBookC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rgbClr val="60626C"/>
                </a:solidFill>
                <a:latin typeface="FuturaBookC" charset="0"/>
                <a:ea typeface="FuturaBookC" charset="0"/>
                <a:cs typeface="FuturaBookC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rgbClr val="60626C"/>
                </a:solidFill>
                <a:latin typeface="FuturaBookC" charset="0"/>
                <a:ea typeface="FuturaBookC" charset="0"/>
                <a:cs typeface="FuturaBookC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rgbClr val="60626C"/>
                </a:solidFill>
                <a:latin typeface="FuturaBookC" charset="0"/>
                <a:ea typeface="FuturaBookC" charset="0"/>
                <a:cs typeface="FuturaBookC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rgbClr val="60626C"/>
                </a:solidFill>
                <a:latin typeface="FuturaBookC" charset="0"/>
                <a:ea typeface="FuturaBookC" charset="0"/>
                <a:cs typeface="FuturaBook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https://www.meetup.com/F-P-Eindhoven</a:t>
            </a:r>
            <a:endParaRPr lang="ru-RU" dirty="0"/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5868144" y="1917594"/>
            <a:ext cx="2675781" cy="1225391"/>
          </a:xfrm>
        </p:spPr>
        <p:txBody>
          <a:bodyPr>
            <a:normAutofit/>
          </a:bodyPr>
          <a:lstStyle/>
          <a:p>
            <a:r>
              <a:rPr lang="nl-NL" sz="3200" b="0" dirty="0"/>
              <a:t>F#P Eindhoven</a:t>
            </a:r>
            <a:br>
              <a:rPr lang="nl-NL" sz="3200" b="0" dirty="0"/>
            </a:br>
            <a:r>
              <a:rPr lang="nl-NL" sz="3200" b="0" dirty="0"/>
              <a:t>Meetup</a:t>
            </a:r>
            <a:endParaRPr lang="en-US" sz="32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F2B83-6B0D-46EB-AE13-985F0E90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91" y="153780"/>
            <a:ext cx="5666353" cy="450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02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067600" y="2168467"/>
            <a:ext cx="3060236" cy="1265511"/>
          </a:xfrm>
          <a:prstGeom prst="rect">
            <a:avLst/>
          </a:prstGeom>
        </p:spPr>
      </p:pic>
      <p:sp>
        <p:nvSpPr>
          <p:cNvPr id="5" name="Объект 2"/>
          <p:cNvSpPr>
            <a:spLocks noGrp="1"/>
          </p:cNvSpPr>
          <p:nvPr>
            <p:ph type="body" sz="quarter" idx="10"/>
          </p:nvPr>
        </p:nvSpPr>
        <p:spPr>
          <a:xfrm>
            <a:off x="1168718" y="3433978"/>
            <a:ext cx="6858000" cy="1212232"/>
          </a:xfrm>
        </p:spPr>
        <p:txBody>
          <a:bodyPr anchor="b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@</a:t>
            </a:r>
            <a:r>
              <a:rPr lang="en-US" sz="3000" dirty="0" err="1">
                <a:solidFill>
                  <a:schemeClr val="bg1"/>
                </a:solidFill>
              </a:rPr>
              <a:t>MikhailShilkov</a:t>
            </a:r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https://</a:t>
            </a:r>
            <a:r>
              <a:rPr lang="en-US" sz="3000" dirty="0" err="1">
                <a:solidFill>
                  <a:schemeClr val="bg1"/>
                </a:solidFill>
              </a:rPr>
              <a:t>mikhail.io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9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D36550-684F-4882-9082-F207EDD8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31" y="1445452"/>
            <a:ext cx="2504488" cy="2504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C2B405-C05E-484D-BC2E-7853852ED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683" y="1445450"/>
            <a:ext cx="2502874" cy="250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3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068" y="1736812"/>
            <a:ext cx="7283865" cy="1995418"/>
          </a:xfrm>
        </p:spPr>
        <p:txBody>
          <a:bodyPr/>
          <a:lstStyle/>
          <a:p>
            <a:r>
              <a:rPr lang="en-US"/>
              <a:t>HAPPY STORY OF 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2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lIns="329184"/>
          <a:lstStyle/>
          <a:p>
            <a:r>
              <a:rPr lang="en-GB" sz="1961" dirty="0">
                <a:solidFill>
                  <a:srgbClr val="008000"/>
                </a:solidFill>
              </a:rPr>
              <a:t>// Type annotation</a:t>
            </a:r>
          </a:p>
          <a:p>
            <a:r>
              <a:rPr lang="en-GB" sz="1961" dirty="0" err="1">
                <a:solidFill>
                  <a:schemeClr val="accent2"/>
                </a:solidFill>
              </a:rPr>
              <a:t>func</a:t>
            </a:r>
            <a:r>
              <a:rPr lang="en-GB" sz="1961" dirty="0">
                <a:solidFill>
                  <a:srgbClr val="000000"/>
                </a:solidFill>
              </a:rPr>
              <a:t>: </a:t>
            </a:r>
            <a:r>
              <a:rPr lang="en-US" sz="1961" dirty="0">
                <a:solidFill>
                  <a:schemeClr val="accent1"/>
                </a:solidFill>
              </a:rPr>
              <a:t>Type</a:t>
            </a:r>
            <a:r>
              <a:rPr lang="en-GB" sz="1961" dirty="0">
                <a:solidFill>
                  <a:schemeClr val="accent1"/>
                </a:solidFill>
              </a:rPr>
              <a:t>A</a:t>
            </a:r>
            <a:r>
              <a:rPr lang="en-GB" sz="1961" dirty="0">
                <a:solidFill>
                  <a:srgbClr val="0000FF"/>
                </a:solidFill>
              </a:rPr>
              <a:t> </a:t>
            </a:r>
            <a:r>
              <a:rPr lang="en-GB" sz="1961" dirty="0">
                <a:solidFill>
                  <a:srgbClr val="000000"/>
                </a:solidFill>
              </a:rPr>
              <a:t>-&gt;</a:t>
            </a:r>
            <a:r>
              <a:rPr lang="ru-RU" sz="1961" dirty="0">
                <a:solidFill>
                  <a:srgbClr val="000000"/>
                </a:solidFill>
              </a:rPr>
              <a:t> </a:t>
            </a:r>
            <a:r>
              <a:rPr lang="en-GB" sz="1961" dirty="0" err="1">
                <a:solidFill>
                  <a:schemeClr val="accent1"/>
                </a:solidFill>
              </a:rPr>
              <a:t>TypeB</a:t>
            </a:r>
            <a:endParaRPr lang="ru-RU" sz="1961" dirty="0">
              <a:solidFill>
                <a:schemeClr val="accent1"/>
              </a:solidFill>
            </a:endParaRPr>
          </a:p>
          <a:p>
            <a:endParaRPr lang="en-GB" sz="1961" dirty="0">
              <a:solidFill>
                <a:srgbClr val="008000"/>
              </a:solidFill>
            </a:endParaRPr>
          </a:p>
          <a:p>
            <a:r>
              <a:rPr lang="en-GB" sz="1961" dirty="0">
                <a:solidFill>
                  <a:srgbClr val="008000"/>
                </a:solidFill>
              </a:rPr>
              <a:t>// Static methods</a:t>
            </a:r>
            <a:endParaRPr lang="en-GB" sz="1961" dirty="0">
              <a:solidFill>
                <a:srgbClr val="000000"/>
              </a:solidFill>
            </a:endParaRPr>
          </a:p>
          <a:p>
            <a:r>
              <a:rPr lang="en-GB" sz="1961" dirty="0">
                <a:solidFill>
                  <a:srgbClr val="000000"/>
                </a:solidFill>
              </a:rPr>
              <a:t>static class Mapper {</a:t>
            </a:r>
          </a:p>
          <a:p>
            <a:r>
              <a:rPr lang="en-GB" sz="1961" dirty="0">
                <a:solidFill>
                  <a:srgbClr val="0000FF"/>
                </a:solidFill>
              </a:rPr>
              <a:t> </a:t>
            </a:r>
            <a:r>
              <a:rPr lang="en-GB" sz="1961" dirty="0">
                <a:solidFill>
                  <a:srgbClr val="000000"/>
                </a:solidFill>
              </a:rPr>
              <a:t>static </a:t>
            </a:r>
            <a:r>
              <a:rPr lang="en-GB" sz="1961" dirty="0" err="1">
                <a:solidFill>
                  <a:schemeClr val="accent1"/>
                </a:solidFill>
              </a:rPr>
              <a:t>ClassB</a:t>
            </a:r>
            <a:r>
              <a:rPr lang="en-GB" sz="1961" dirty="0">
                <a:solidFill>
                  <a:srgbClr val="000000"/>
                </a:solidFill>
              </a:rPr>
              <a:t> </a:t>
            </a:r>
            <a:r>
              <a:rPr lang="en-GB" sz="1961" dirty="0" err="1">
                <a:solidFill>
                  <a:schemeClr val="accent2"/>
                </a:solidFill>
              </a:rPr>
              <a:t>func</a:t>
            </a:r>
            <a:r>
              <a:rPr lang="en-GB" sz="1961" dirty="0">
                <a:solidFill>
                  <a:srgbClr val="000000"/>
                </a:solidFill>
              </a:rPr>
              <a:t>(</a:t>
            </a:r>
            <a:r>
              <a:rPr lang="en-GB" sz="1961" dirty="0" err="1">
                <a:solidFill>
                  <a:schemeClr val="accent1"/>
                </a:solidFill>
              </a:rPr>
              <a:t>ClassA</a:t>
            </a:r>
            <a:r>
              <a:rPr lang="en-GB" sz="1961" dirty="0">
                <a:solidFill>
                  <a:srgbClr val="000000"/>
                </a:solidFill>
              </a:rPr>
              <a:t> a) { ... }</a:t>
            </a:r>
          </a:p>
          <a:p>
            <a:r>
              <a:rPr lang="en-GB" sz="1961" dirty="0">
                <a:solidFill>
                  <a:srgbClr val="000000"/>
                </a:solidFill>
              </a:rPr>
              <a:t>}</a:t>
            </a:r>
          </a:p>
          <a:p>
            <a:br>
              <a:rPr lang="en-GB" sz="1961" dirty="0">
                <a:solidFill>
                  <a:srgbClr val="000000"/>
                </a:solidFill>
              </a:rPr>
            </a:br>
            <a:r>
              <a:rPr lang="en-GB" sz="1961" dirty="0">
                <a:solidFill>
                  <a:srgbClr val="008000"/>
                </a:solidFill>
              </a:rPr>
              <a:t>// Instance methods</a:t>
            </a:r>
            <a:endParaRPr lang="en-GB" sz="1961" dirty="0">
              <a:solidFill>
                <a:srgbClr val="000000"/>
              </a:solidFill>
            </a:endParaRPr>
          </a:p>
          <a:p>
            <a:r>
              <a:rPr lang="en-GB" sz="1961" dirty="0">
                <a:solidFill>
                  <a:srgbClr val="000000"/>
                </a:solidFill>
              </a:rPr>
              <a:t>class </a:t>
            </a:r>
            <a:r>
              <a:rPr lang="en-GB" sz="1961" dirty="0" err="1">
                <a:solidFill>
                  <a:schemeClr val="accent1"/>
                </a:solidFill>
              </a:rPr>
              <a:t>ClassA</a:t>
            </a:r>
            <a:r>
              <a:rPr lang="en-GB" sz="1961" dirty="0">
                <a:solidFill>
                  <a:srgbClr val="000000"/>
                </a:solidFill>
              </a:rPr>
              <a:t> {</a:t>
            </a:r>
          </a:p>
          <a:p>
            <a:r>
              <a:rPr lang="en-GB" sz="1961" dirty="0">
                <a:solidFill>
                  <a:srgbClr val="0000FF"/>
                </a:solidFill>
              </a:rPr>
              <a:t>  </a:t>
            </a:r>
            <a:r>
              <a:rPr lang="en-GB" sz="1961" dirty="0" err="1">
                <a:solidFill>
                  <a:schemeClr val="accent1"/>
                </a:solidFill>
              </a:rPr>
              <a:t>ClassB</a:t>
            </a:r>
            <a:r>
              <a:rPr lang="en-GB" sz="1961" dirty="0">
                <a:solidFill>
                  <a:srgbClr val="000000"/>
                </a:solidFill>
              </a:rPr>
              <a:t> </a:t>
            </a:r>
            <a:r>
              <a:rPr lang="en-GB" sz="1961" dirty="0" err="1">
                <a:solidFill>
                  <a:schemeClr val="accent2"/>
                </a:solidFill>
              </a:rPr>
              <a:t>func</a:t>
            </a:r>
            <a:r>
              <a:rPr lang="en-GB" sz="1961" dirty="0">
                <a:solidFill>
                  <a:srgbClr val="000000"/>
                </a:solidFill>
              </a:rPr>
              <a:t>() { ... }</a:t>
            </a:r>
          </a:p>
          <a:p>
            <a:r>
              <a:rPr lang="en-GB" sz="1961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29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domain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lIns="329184"/>
          <a:lstStyle/>
          <a:p>
            <a:r>
              <a:rPr lang="en-GB" sz="2100" dirty="0">
                <a:solidFill>
                  <a:srgbClr val="000000"/>
                </a:solidFill>
              </a:rPr>
              <a:t>class </a:t>
            </a:r>
            <a:r>
              <a:rPr lang="en-GB" sz="2100" dirty="0">
                <a:solidFill>
                  <a:schemeClr val="accent1"/>
                </a:solidFill>
              </a:rPr>
              <a:t>Speaker</a:t>
            </a:r>
            <a:r>
              <a:rPr lang="en-GB" sz="2100" dirty="0">
                <a:solidFill>
                  <a:srgbClr val="000000"/>
                </a:solidFill>
              </a:rPr>
              <a:t> {</a:t>
            </a:r>
          </a:p>
          <a:p>
            <a:r>
              <a:rPr lang="en-GB" sz="2100" dirty="0">
                <a:solidFill>
                  <a:srgbClr val="0000FF"/>
                </a:solidFill>
              </a:rPr>
              <a:t>  </a:t>
            </a:r>
            <a:r>
              <a:rPr lang="en-GB" sz="2100" dirty="0">
                <a:solidFill>
                  <a:schemeClr val="accent1"/>
                </a:solidFill>
              </a:rPr>
              <a:t>Talk</a:t>
            </a:r>
            <a:r>
              <a:rPr lang="en-GB" sz="2100" dirty="0">
                <a:solidFill>
                  <a:srgbClr val="000000"/>
                </a:solidFill>
              </a:rPr>
              <a:t> </a:t>
            </a:r>
            <a:r>
              <a:rPr lang="en-GB" sz="2100" dirty="0" err="1">
                <a:solidFill>
                  <a:schemeClr val="accent2"/>
                </a:solidFill>
              </a:rPr>
              <a:t>nextTalk</a:t>
            </a:r>
            <a:r>
              <a:rPr lang="en-GB" sz="2100" dirty="0">
                <a:solidFill>
                  <a:srgbClr val="000000"/>
                </a:solidFill>
              </a:rPr>
              <a:t>() { ... }</a:t>
            </a:r>
          </a:p>
          <a:p>
            <a:r>
              <a:rPr lang="en-GB" sz="2100" dirty="0">
                <a:solidFill>
                  <a:srgbClr val="000000"/>
                </a:solidFill>
              </a:rPr>
              <a:t>}</a:t>
            </a:r>
          </a:p>
          <a:p>
            <a:endParaRPr lang="en-GB" sz="2100" dirty="0">
              <a:solidFill>
                <a:srgbClr val="000000"/>
              </a:solidFill>
            </a:endParaRPr>
          </a:p>
          <a:p>
            <a:r>
              <a:rPr lang="en-GB" sz="2100" dirty="0">
                <a:solidFill>
                  <a:srgbClr val="000000"/>
                </a:solidFill>
              </a:rPr>
              <a:t>class </a:t>
            </a:r>
            <a:r>
              <a:rPr lang="en-GB" sz="2100" dirty="0">
                <a:solidFill>
                  <a:schemeClr val="accent1"/>
                </a:solidFill>
              </a:rPr>
              <a:t>Talk</a:t>
            </a:r>
            <a:r>
              <a:rPr lang="en-GB" sz="2100" dirty="0">
                <a:solidFill>
                  <a:srgbClr val="000000"/>
                </a:solidFill>
              </a:rPr>
              <a:t> {</a:t>
            </a:r>
          </a:p>
          <a:p>
            <a:r>
              <a:rPr lang="en-GB" sz="2100" dirty="0">
                <a:solidFill>
                  <a:srgbClr val="0000FF"/>
                </a:solidFill>
              </a:rPr>
              <a:t>  </a:t>
            </a:r>
            <a:r>
              <a:rPr lang="en-GB" sz="2100" dirty="0">
                <a:solidFill>
                  <a:schemeClr val="accent1"/>
                </a:solidFill>
              </a:rPr>
              <a:t>Conference</a:t>
            </a:r>
            <a:r>
              <a:rPr lang="en-GB" sz="2100" dirty="0">
                <a:solidFill>
                  <a:srgbClr val="000000"/>
                </a:solidFill>
              </a:rPr>
              <a:t> </a:t>
            </a:r>
            <a:r>
              <a:rPr lang="en-GB" sz="2100" dirty="0" err="1">
                <a:solidFill>
                  <a:schemeClr val="accent2"/>
                </a:solidFill>
              </a:rPr>
              <a:t>getConference</a:t>
            </a:r>
            <a:r>
              <a:rPr lang="en-GB" sz="2100" dirty="0">
                <a:solidFill>
                  <a:srgbClr val="000000"/>
                </a:solidFill>
              </a:rPr>
              <a:t>() { ... }</a:t>
            </a:r>
          </a:p>
          <a:p>
            <a:r>
              <a:rPr lang="en-GB" sz="2100" dirty="0">
                <a:solidFill>
                  <a:srgbClr val="000000"/>
                </a:solidFill>
              </a:rPr>
              <a:t>}</a:t>
            </a:r>
          </a:p>
          <a:p>
            <a:endParaRPr lang="en-GB" sz="2100" dirty="0">
              <a:solidFill>
                <a:srgbClr val="000000"/>
              </a:solidFill>
            </a:endParaRPr>
          </a:p>
          <a:p>
            <a:r>
              <a:rPr lang="en-GB" sz="2100" dirty="0">
                <a:solidFill>
                  <a:srgbClr val="000000"/>
                </a:solidFill>
              </a:rPr>
              <a:t>class </a:t>
            </a:r>
            <a:r>
              <a:rPr lang="en-GB" sz="2100" dirty="0">
                <a:solidFill>
                  <a:schemeClr val="accent1"/>
                </a:solidFill>
              </a:rPr>
              <a:t>Conference</a:t>
            </a:r>
            <a:r>
              <a:rPr lang="en-GB" sz="2100" dirty="0">
                <a:solidFill>
                  <a:srgbClr val="000000"/>
                </a:solidFill>
              </a:rPr>
              <a:t> {</a:t>
            </a:r>
          </a:p>
          <a:p>
            <a:r>
              <a:rPr lang="en-GB" sz="2100" dirty="0">
                <a:solidFill>
                  <a:srgbClr val="0000FF"/>
                </a:solidFill>
              </a:rPr>
              <a:t>  </a:t>
            </a:r>
            <a:r>
              <a:rPr lang="en-GB" sz="2100" dirty="0">
                <a:solidFill>
                  <a:schemeClr val="accent1"/>
                </a:solidFill>
              </a:rPr>
              <a:t>City</a:t>
            </a:r>
            <a:r>
              <a:rPr lang="en-GB" sz="2100" dirty="0">
                <a:solidFill>
                  <a:srgbClr val="000000"/>
                </a:solidFill>
              </a:rPr>
              <a:t> </a:t>
            </a:r>
            <a:r>
              <a:rPr lang="en-GB" sz="2100" dirty="0" err="1">
                <a:solidFill>
                  <a:schemeClr val="accent2"/>
                </a:solidFill>
              </a:rPr>
              <a:t>getCity</a:t>
            </a:r>
            <a:r>
              <a:rPr lang="en-GB" sz="2100" dirty="0">
                <a:solidFill>
                  <a:srgbClr val="000000"/>
                </a:solidFill>
              </a:rPr>
              <a:t>() { ... }</a:t>
            </a:r>
          </a:p>
          <a:p>
            <a:r>
              <a:rPr lang="en-GB" sz="21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647608"/>
      </p:ext>
    </p:extLst>
  </p:cSld>
  <p:clrMapOvr>
    <a:masterClrMapping/>
  </p:clrMapOvr>
</p:sld>
</file>

<file path=ppt/theme/theme1.xml><?xml version="1.0" encoding="utf-8"?>
<a:theme xmlns:a="http://schemas.openxmlformats.org/drawingml/2006/main" name="6-50001_WPC 2016 Breakout Template">
  <a:themeElements>
    <a:clrScheme name="Custom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C00000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712090931_Powerpoint_Template_TechDays2017" id="{DDA45C33-2307-DD49-970B-AE62C02E3D89}" vid="{0674D923-3DFE-BF45-80A6-3B8C135830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5E14442B1BEA439AE16F6942A63C45" ma:contentTypeVersion="4" ma:contentTypeDescription="Create a new document." ma:contentTypeScope="" ma:versionID="876884ded10b00fa0016818edbccd20b">
  <xsd:schema xmlns:xsd="http://www.w3.org/2001/XMLSchema" xmlns:xs="http://www.w3.org/2001/XMLSchema" xmlns:p="http://schemas.microsoft.com/office/2006/metadata/properties" xmlns:ns1="http://schemas.microsoft.com/sharepoint/v3" xmlns:ns2="7139a729-d5fb-4c26-9b04-f17ebea2f058" targetNamespace="http://schemas.microsoft.com/office/2006/metadata/properties" ma:root="true" ma:fieldsID="7ae3a7d2973faa25fb5a2ea52bfc20be" ns1:_="" ns2:_="">
    <xsd:import namespace="http://schemas.microsoft.com/sharepoint/v3"/>
    <xsd:import namespace="7139a729-d5fb-4c26-9b04-f17ebea2f05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39a729-d5fb-4c26-9b04-f17ebea2f0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9E1E625-BCEC-418C-AD9B-E07ABFFC9F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39a729-d5fb-4c26-9b04-f17ebea2f0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7139a729-d5fb-4c26-9b04-f17ebea2f05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201712090935_Powerpoint_Template_TechDays2017</Template>
  <TotalTime>56299</TotalTime>
  <Words>3291</Words>
  <Application>Microsoft Office PowerPoint</Application>
  <PresentationFormat>On-screen Show (16:10)</PresentationFormat>
  <Paragraphs>560</Paragraphs>
  <Slides>57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Century Gothic</vt:lpstr>
      <vt:lpstr>Consolas</vt:lpstr>
      <vt:lpstr>FuturaBookC</vt:lpstr>
      <vt:lpstr>Segoe UI</vt:lpstr>
      <vt:lpstr>Segoe UI Light</vt:lpstr>
      <vt:lpstr>Segoe UI Semilight</vt:lpstr>
      <vt:lpstr>Trebuchet MS</vt:lpstr>
      <vt:lpstr>6-50001_WPC 2016 Breakout Template</vt:lpstr>
      <vt:lpstr>Monads Explained for OOP Developers</vt:lpstr>
      <vt:lpstr>Functional programming</vt:lpstr>
      <vt:lpstr>PowerPoint Presentation</vt:lpstr>
      <vt:lpstr>Douglas Crockford,  who found Good Parts in Javascript</vt:lpstr>
      <vt:lpstr>Tomas Petricek,  The Alan Turing Institute  http://tomasp.net/academic/papers/monads/monads-programming.pdf</vt:lpstr>
      <vt:lpstr>PowerPoint Presentation</vt:lpstr>
      <vt:lpstr>HAPPY STORY OF COMPOSITION</vt:lpstr>
      <vt:lpstr>Functions</vt:lpstr>
      <vt:lpstr>Sample domain</vt:lpstr>
      <vt:lpstr>Workflow Composition</vt:lpstr>
      <vt:lpstr>… or shorter</vt:lpstr>
      <vt:lpstr>PowerPoint Presentation</vt:lpstr>
      <vt:lpstr>NULL</vt:lpstr>
      <vt:lpstr>What is Nullable here?</vt:lpstr>
      <vt:lpstr>Nullable&lt;T&gt;</vt:lpstr>
      <vt:lpstr>Workflow with Nullable’s</vt:lpstr>
      <vt:lpstr>… or a bit better</vt:lpstr>
      <vt:lpstr>Null propagation operator</vt:lpstr>
      <vt:lpstr>Java Optional type</vt:lpstr>
      <vt:lpstr>Workflow with Optional</vt:lpstr>
      <vt:lpstr>Workflow with Optional</vt:lpstr>
      <vt:lpstr>COLLECTIONS</vt:lpstr>
      <vt:lpstr>Collections</vt:lpstr>
      <vt:lpstr>Workflow with Collections</vt:lpstr>
      <vt:lpstr>LINQ</vt:lpstr>
      <vt:lpstr>LINQ</vt:lpstr>
      <vt:lpstr>Java Streams</vt:lpstr>
      <vt:lpstr>Java Streams</vt:lpstr>
      <vt:lpstr>ASYNCHRONOUS CALLS</vt:lpstr>
      <vt:lpstr>C# Task</vt:lpstr>
      <vt:lpstr>Workflow with Task’s</vt:lpstr>
      <vt:lpstr>Workflow with Task’s</vt:lpstr>
      <vt:lpstr>Java CompletableFuture</vt:lpstr>
      <vt:lpstr>Java CompletableFuture</vt:lpstr>
      <vt:lpstr>DO YOU SEE  A PATTERN HERE?</vt:lpstr>
      <vt:lpstr>Workflow and “glue”</vt:lpstr>
      <vt:lpstr>Workflow Pattern</vt:lpstr>
      <vt:lpstr>Workflow Pattern</vt:lpstr>
      <vt:lpstr>Monad</vt:lpstr>
      <vt:lpstr>Option Monad (a.k.a. Maybe)</vt:lpstr>
      <vt:lpstr>Sequence Monad</vt:lpstr>
      <vt:lpstr>Future Monad (a.k.a. Task)</vt:lpstr>
      <vt:lpstr>WHAT IF  WORKFLOW  IS NOT SEQUENTIAL?</vt:lpstr>
      <vt:lpstr>Problem: Need to capture scope</vt:lpstr>
      <vt:lpstr>Async-await</vt:lpstr>
      <vt:lpstr>MONADS  IN FUNCTIONAL LANGUAGES</vt:lpstr>
      <vt:lpstr>Async in F#</vt:lpstr>
      <vt:lpstr>Option Monad in F#</vt:lpstr>
      <vt:lpstr>Actor in Akka.NET F#</vt:lpstr>
      <vt:lpstr>Option Monad Implementation</vt:lpstr>
      <vt:lpstr>WHAT IS A  MONAD?</vt:lpstr>
      <vt:lpstr>Monad is …</vt:lpstr>
      <vt:lpstr>John De Goes, who knows what  Monads are</vt:lpstr>
      <vt:lpstr>Monads explained in  C#</vt:lpstr>
      <vt:lpstr>Monads explained in Kotlin</vt:lpstr>
      <vt:lpstr>F#P Eindhoven Meetup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Tim Frankena</dc:creator>
  <cp:keywords>Microsoft Worldwide Partner Conference 2016</cp:keywords>
  <dc:description>Template: Mitchell Derrey, Silver Fox Productions
Formatting: 
Audience Type:</dc:description>
  <cp:lastModifiedBy>Mikhail Shilkov</cp:lastModifiedBy>
  <cp:revision>317</cp:revision>
  <dcterms:created xsi:type="dcterms:W3CDTF">2017-09-20T11:25:17Z</dcterms:created>
  <dcterms:modified xsi:type="dcterms:W3CDTF">2018-09-29T10:30:38Z</dcterms:modified>
  <cp:category>Microsoft Worldwide Partner Conference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0x010100CD5E14442B1BEA439AE16F6942A63C45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44;#Metro Toronto Convention Centre|a1954c82-37e7-4354-9820-5bcfe2e893ef</vt:lpwstr>
  </property>
  <property fmtid="{D5CDD505-2E9C-101B-9397-08002B2CF9AE}" pid="7" name="Track">
    <vt:lpwstr/>
  </property>
  <property fmtid="{D5CDD505-2E9C-101B-9397-08002B2CF9AE}" pid="8" name="Event Location">
    <vt:lpwstr>43;#Toronto|a66afa68-3fb0-4475-983b-85cc59d259a5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Worldwide Partner Conference 2016|0a89c471-82c0-40f8-bf67-270c49a34703</vt:lpwstr>
  </property>
  <property fmtid="{D5CDD505-2E9C-101B-9397-08002B2CF9AE}" pid="12" name="Audience1">
    <vt:lpwstr/>
  </property>
  <property fmtid="{D5CDD505-2E9C-101B-9397-08002B2CF9AE}" pid="13" name="Event Name">
    <vt:lpwstr>42;#Microsoft Worldwide Partner Conference|9b43908d-986c-478f-b248-1afc2bb4f235</vt:lpwstr>
  </property>
</Properties>
</file>