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985" r:id="rId2"/>
  </p:sldMasterIdLst>
  <p:notesMasterIdLst>
    <p:notesMasterId r:id="rId14"/>
  </p:notesMasterIdLst>
  <p:handoutMasterIdLst>
    <p:handoutMasterId r:id="rId15"/>
  </p:handoutMasterIdLst>
  <p:sldIdLst>
    <p:sldId id="310" r:id="rId3"/>
    <p:sldId id="279" r:id="rId4"/>
    <p:sldId id="286" r:id="rId5"/>
    <p:sldId id="293" r:id="rId6"/>
    <p:sldId id="308" r:id="rId7"/>
    <p:sldId id="311" r:id="rId8"/>
    <p:sldId id="300" r:id="rId9"/>
    <p:sldId id="278" r:id="rId10"/>
    <p:sldId id="306" r:id="rId11"/>
    <p:sldId id="290" r:id="rId12"/>
    <p:sldId id="291" r:id="rId13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FF99"/>
    <a:srgbClr val="66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6348" autoAdjust="0"/>
  </p:normalViewPr>
  <p:slideViewPr>
    <p:cSldViewPr>
      <p:cViewPr varScale="1">
        <p:scale>
          <a:sx n="63" d="100"/>
          <a:sy n="63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254" y="-84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四角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59" name="四角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460" name="四角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19461" name="四角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AEEA9E22-23AC-4A3B-99D3-B4B02EF7DA0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四角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7" name="四角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四角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四角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030" name="四角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1" name="四角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76A027D6-E1AD-41EC-A4D5-B63CEB477CF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E56EB7-4343-4238-A030-866B45A2206A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4CB656-E182-46DD-8E98-5833E5681A12}" type="slidenum">
              <a:rPr lang="en-US" altLang="ja-JP" smtClean="0">
                <a:ea typeface="ＭＳ Ｐゴシック" charset="-128"/>
              </a:rPr>
              <a:pPr/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5603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0B50EF-24ED-46FE-908B-C006899A92C5}" type="slidenum">
              <a:rPr lang="en-US" altLang="ja-JP" smtClean="0">
                <a:ea typeface="ＭＳ Ｐゴシック" charset="-128"/>
              </a:rPr>
              <a:pPr/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6627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B606C9-C10B-4384-A184-0EF095878F98}" type="slidenum">
              <a:rPr lang="en-US" altLang="ja-JP" smtClean="0">
                <a:ea typeface="ＭＳ Ｐゴシック" charset="-128"/>
              </a:rPr>
              <a:pPr/>
              <a:t>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7411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FAC477-DEE5-4C3E-BC1F-D6ABC30E823B}" type="slidenum">
              <a:rPr lang="en-US" altLang="ja-JP" smtClean="0">
                <a:ea typeface="ＭＳ Ｐゴシック" charset="-128"/>
              </a:rPr>
              <a:pPr/>
              <a:t>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8435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A99391-EA01-4FC1-A40E-E52AACAADCBF}" type="slidenum">
              <a:rPr lang="en-US" altLang="ja-JP" smtClean="0">
                <a:ea typeface="ＭＳ Ｐゴシック" charset="-128"/>
              </a:rPr>
              <a:pPr/>
              <a:t>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9459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E53BB7-E867-47F6-A7E9-81FF5AB41C8B}" type="slidenum">
              <a:rPr lang="en-US" altLang="ja-JP" smtClean="0">
                <a:ea typeface="ＭＳ Ｐゴシック" charset="-128"/>
              </a:rPr>
              <a:pPr/>
              <a:t>5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BD52DD-57CD-4CB1-AC53-23778B904CD3}" type="slidenum">
              <a:rPr lang="en-US" altLang="ja-JP" smtClean="0">
                <a:ea typeface="ＭＳ Ｐゴシック" charset="-128"/>
              </a:rPr>
              <a:pPr/>
              <a:t>6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B7630A-2937-412B-AFBA-C68483AB4FE0}" type="slidenum">
              <a:rPr lang="en-US" altLang="ja-JP" smtClean="0">
                <a:ea typeface="ＭＳ Ｐゴシック" charset="-128"/>
              </a:rPr>
              <a:pPr/>
              <a:t>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2531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4CFE30-028F-4B34-A3B9-66206868F255}" type="slidenum">
              <a:rPr lang="en-US" altLang="ja-JP" smtClean="0">
                <a:ea typeface="ＭＳ Ｐゴシック" charset="-128"/>
              </a:rPr>
              <a:pPr/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3555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四角形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3AFFA2-204D-42AB-B61B-6CCF5E67B47E}" type="slidenum">
              <a:rPr lang="en-US" altLang="ja-JP" smtClean="0">
                <a:ea typeface="ＭＳ Ｐゴシック" charset="-128"/>
              </a:rPr>
              <a:pPr/>
              <a:t>9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24579" name="四角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四角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正方形/長方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正方形/長方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HG創英角ｺﾞｼｯｸUB" pitchFamily="49" charset="-128"/>
                <a:ea typeface="HG創英角ｺﾞｼｯｸUB" pitchFamily="49" charset="-128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en-US" dirty="0"/>
          </a:p>
        </p:txBody>
      </p:sp>
      <p:sp>
        <p:nvSpPr>
          <p:cNvPr id="10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27376C5-B313-467A-9AB7-C3219940EAC7}" type="datetime1">
              <a:rPr lang="ja-JP" altLang="en-US"/>
              <a:pPr>
                <a:defRPr/>
              </a:pPr>
              <a:t>2014/10/4</a:t>
            </a:fld>
            <a:endParaRPr lang="en-US" altLang="ja-JP"/>
          </a:p>
        </p:txBody>
      </p:sp>
      <p:sp>
        <p:nvSpPr>
          <p:cNvPr id="11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D14CA-0406-4766-B55D-716FE268856B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1DC0B-CC69-4911-A525-637AD5B9F33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8E89-A464-4E79-97DB-1E22EB5EC08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C4D75-7D4B-443D-A704-AE5F62C21E2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FF85-9A1D-4CB7-899D-FD34CED9F93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482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日付プレースホル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D7489-9B0E-49B7-9F49-2A34EC32B7CC}" type="datetime1">
              <a:rPr lang="ja-JP" altLang="en-US"/>
              <a:pPr>
                <a:defRPr/>
              </a:pPr>
              <a:t>2014/10/4</a:t>
            </a:fld>
            <a:endParaRPr lang="en-US" altLang="ja-JP"/>
          </a:p>
        </p:txBody>
      </p:sp>
      <p:sp>
        <p:nvSpPr>
          <p:cNvPr id="5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34AB1-48B6-4163-8171-F834F9F1829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F7678-D94F-45F4-93B6-A82170C904E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801A5-9617-4ED1-B119-C748D94B906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1C220-2E61-4B50-97C3-60BCC49F931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C5308-07F5-440F-A912-34421664821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E4B1-4A8A-4CF4-A90E-7AA2D248AA4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31EE0-802B-4FC2-9F98-D928AD39425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5EA4-3FF4-4856-BA63-D9AE2E46C33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BB67023B-61B9-41B0-AA5F-98C3899E069F}" type="datetime1">
              <a:rPr lang="ja-JP" altLang="en-US"/>
              <a:pPr>
                <a:defRPr/>
              </a:pPr>
              <a:t>2014/10/4</a:t>
            </a:fld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fld id="{A9332E7E-2461-4674-A022-DCF17E0EF13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ＭＳ Ｐゴシック" pitchFamily="50" charset="-128"/>
            </a:endParaRPr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836613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ＭＳ Ｐゴシック" pitchFamily="50" charset="-128"/>
            </a:endParaRPr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26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HG創英角ｺﾞｼｯｸUB" pitchFamily="49" charset="-128"/>
          <a:ea typeface="HG創英角ｺﾞｼｯｸUB" pitchFamily="49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創英角ｺﾞｼｯｸUB" pitchFamily="49" charset="-128"/>
          <a:ea typeface="HG創英角ｺﾞｼｯｸUB" pitchFamily="4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創英角ｺﾞｼｯｸUB" pitchFamily="49" charset="-128"/>
          <a:ea typeface="HG創英角ｺﾞｼｯｸUB" pitchFamily="4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創英角ｺﾞｼｯｸUB" pitchFamily="49" charset="-128"/>
          <a:ea typeface="HG創英角ｺﾞｼｯｸUB" pitchFamily="4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創英角ｺﾞｼｯｸUB" pitchFamily="49" charset="-128"/>
          <a:ea typeface="HG創英角ｺﾞｼｯｸUB" pitchFamily="4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itchFamily="18" charset="0"/>
          <a:ea typeface="HG明朝E" pitchFamily="17" charset="-128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kumimoji="1" sz="2800" kern="1200">
          <a:solidFill>
            <a:schemeClr val="tx1"/>
          </a:solidFill>
          <a:latin typeface="HG創英角ｺﾞｼｯｸUB" pitchFamily="49" charset="-128"/>
          <a:ea typeface="HG創英角ｺﾞｼｯｸUB" pitchFamily="49" charset="-128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HG創英角ｺﾞｼｯｸUB" pitchFamily="49" charset="-128"/>
          <a:ea typeface="HG創英角ｺﾞｼｯｸUB" pitchFamily="49" charset="-128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umimoji="1" sz="2000" kern="1200">
          <a:solidFill>
            <a:schemeClr val="tx1"/>
          </a:solidFill>
          <a:latin typeface="HG創英角ｺﾞｼｯｸUB" pitchFamily="49" charset="-128"/>
          <a:ea typeface="HG創英角ｺﾞｼｯｸUB" pitchFamily="49" charset="-128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HG創英角ｺﾞｼｯｸUB" pitchFamily="49" charset="-128"/>
          <a:ea typeface="HG創英角ｺﾞｼｯｸUB" pitchFamily="49" charset="-128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kumimoji="1" sz="2000" kern="1200">
          <a:solidFill>
            <a:schemeClr val="tx1"/>
          </a:solidFill>
          <a:latin typeface="HG創英角ｺﾞｼｯｸUB" pitchFamily="49" charset="-128"/>
          <a:ea typeface="HG創英角ｺﾞｼｯｸUB" pitchFamily="49" charset="-128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074380-3DD9-47E7-B5E3-7B12D6CF6092}" type="datetimeFigureOut">
              <a:rPr lang="ja-JP" altLang="en-US"/>
              <a:pPr>
                <a:defRPr/>
              </a:pPr>
              <a:t>2014/10/4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20464D-71AB-4769-95E9-6481F1B7978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mtClean="0"/>
              <a:t>マテリアルコックピット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4100" name="日付プレースホル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C678E1B-4042-49BD-8AD0-DD3EBF4DBE91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410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5463104-3A71-43BE-9CC4-152E49C570C4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 smtClean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マネタイズ方針１</a:t>
            </a:r>
          </a:p>
        </p:txBody>
      </p:sp>
      <p:sp>
        <p:nvSpPr>
          <p:cNvPr id="13315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012BACE-41E0-49C2-8D67-D2368FFCE783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331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452B82E-009F-47BD-AE7D-F9C69F6048AA}" type="slidenum">
              <a:rPr lang="en-US" altLang="ja-JP" smtClean="0">
                <a:ea typeface="ＭＳ Ｐゴシック" charset="-128"/>
              </a:rPr>
              <a:pPr/>
              <a:t>10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3317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eaLnBrk="1" hangingPunct="1"/>
            <a:r>
              <a:rPr lang="ja-JP" altLang="en-US" smtClean="0"/>
              <a:t>マネタイズ方針前提（どこからどのように徴収するか）</a:t>
            </a:r>
            <a:endParaRPr lang="en-US" altLang="ja-JP" smtClean="0"/>
          </a:p>
          <a:p>
            <a:pPr lvl="1" eaLnBrk="1" hangingPunct="1"/>
            <a:endParaRPr lang="en-US" altLang="ja-JP" smtClean="0"/>
          </a:p>
          <a:p>
            <a:pPr lvl="1" eaLnBrk="1" hangingPunct="1"/>
            <a:endParaRPr lang="en-US" altLang="ja-JP" smtClean="0"/>
          </a:p>
        </p:txBody>
      </p:sp>
      <p:sp>
        <p:nvSpPr>
          <p:cNvPr id="6" name="角丸四角形 5"/>
          <p:cNvSpPr/>
          <p:nvPr/>
        </p:nvSpPr>
        <p:spPr>
          <a:xfrm>
            <a:off x="395288" y="3860800"/>
            <a:ext cx="7993062" cy="2376488"/>
          </a:xfrm>
          <a:prstGeom prst="roundRect">
            <a:avLst>
              <a:gd name="adj" fmla="val 582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⇒</a:t>
            </a:r>
            <a:r>
              <a:rPr lang="ja-JP" altLang="en-US" sz="1800" u="sng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マテリアルクラウドとして、</a:t>
            </a:r>
            <a:r>
              <a:rPr lang="en-US" altLang="ja-JP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/>
            </a:r>
            <a:br>
              <a:rPr lang="en-US" altLang="ja-JP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</a:b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</a:t>
            </a:r>
            <a:r>
              <a:rPr lang="ja-JP" altLang="en-US" sz="1800" u="sng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利用者への直接請求は行わず、倉庫業者利用料という形で徴収する</a:t>
            </a: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。　　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利用者に対しては、倉庫業者経由での間接徴収という形式にする。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（利用料設定は、倉庫業者に委ねる）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理由：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　ユーザ数拡大のため、倉庫業者の競争原理を利用する為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  <a:latin typeface="HG創英角ｺﾞｼｯｸUB" pitchFamily="49" charset="-128"/>
                <a:ea typeface="HG創英角ｺﾞｼｯｸUB" pitchFamily="49" charset="-128"/>
              </a:rPr>
              <a:t>　　（但し、当面の間、倉庫業者を兼ねる形とする）</a:t>
            </a:r>
            <a:endParaRPr lang="en-US" altLang="ja-JP" sz="1800" dirty="0">
              <a:solidFill>
                <a:schemeClr val="tx1"/>
              </a:solidFill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27763" y="2997200"/>
            <a:ext cx="1511300" cy="719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0" name="正方形/長方形 9"/>
          <p:cNvSpPr/>
          <p:nvPr/>
        </p:nvSpPr>
        <p:spPr>
          <a:xfrm>
            <a:off x="6192838" y="1423988"/>
            <a:ext cx="1692275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1" name="正方形/長方形 10"/>
          <p:cNvSpPr/>
          <p:nvPr/>
        </p:nvSpPr>
        <p:spPr>
          <a:xfrm>
            <a:off x="1116013" y="1474788"/>
            <a:ext cx="1728787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322" name="テキスト ボックス 8"/>
          <p:cNvSpPr txBox="1">
            <a:spLocks noChangeArrowheads="1"/>
          </p:cNvSpPr>
          <p:nvPr/>
        </p:nvSpPr>
        <p:spPr bwMode="auto">
          <a:xfrm>
            <a:off x="1116013" y="147478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利用者Ａ</a:t>
            </a:r>
          </a:p>
        </p:txBody>
      </p:sp>
      <p:sp>
        <p:nvSpPr>
          <p:cNvPr id="13323" name="テキスト ボックス 11"/>
          <p:cNvSpPr txBox="1">
            <a:spLocks noChangeArrowheads="1"/>
          </p:cNvSpPr>
          <p:nvPr/>
        </p:nvSpPr>
        <p:spPr bwMode="auto">
          <a:xfrm>
            <a:off x="6227763" y="2997200"/>
            <a:ext cx="1338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マテリアル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クラウド</a:t>
            </a:r>
          </a:p>
        </p:txBody>
      </p:sp>
      <p:sp>
        <p:nvSpPr>
          <p:cNvPr id="13324" name="テキスト ボックス 12"/>
          <p:cNvSpPr txBox="1">
            <a:spLocks noChangeArrowheads="1"/>
          </p:cNvSpPr>
          <p:nvPr/>
        </p:nvSpPr>
        <p:spPr bwMode="auto">
          <a:xfrm>
            <a:off x="6227763" y="1412875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倉庫業者</a:t>
            </a:r>
          </a:p>
        </p:txBody>
      </p:sp>
      <p:sp>
        <p:nvSpPr>
          <p:cNvPr id="26" name="ストライプ矢印 25"/>
          <p:cNvSpPr/>
          <p:nvPr/>
        </p:nvSpPr>
        <p:spPr>
          <a:xfrm>
            <a:off x="3059113" y="1628775"/>
            <a:ext cx="3025775" cy="358775"/>
          </a:xfrm>
          <a:prstGeom prst="stripedRightArrow">
            <a:avLst>
              <a:gd name="adj1" fmla="val 52305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7" name="ストライプ矢印 26"/>
          <p:cNvSpPr/>
          <p:nvPr/>
        </p:nvSpPr>
        <p:spPr>
          <a:xfrm rot="5400000">
            <a:off x="5938838" y="2411412"/>
            <a:ext cx="647700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3327" name="テキスト ボックス 25"/>
          <p:cNvSpPr txBox="1">
            <a:spLocks noChangeArrowheads="1"/>
          </p:cNvSpPr>
          <p:nvPr/>
        </p:nvSpPr>
        <p:spPr bwMode="auto">
          <a:xfrm>
            <a:off x="6543675" y="2205038"/>
            <a:ext cx="2492375" cy="64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②マテリアルクラウド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　利用料として徴収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3328" name="テキスト ボックス 26"/>
          <p:cNvSpPr txBox="1">
            <a:spLocks noChangeArrowheads="1"/>
          </p:cNvSpPr>
          <p:nvPr/>
        </p:nvSpPr>
        <p:spPr bwMode="auto">
          <a:xfrm>
            <a:off x="3348038" y="1484313"/>
            <a:ext cx="2262187" cy="64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①倉庫利用料として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　支払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マネタイズ方針２</a:t>
            </a:r>
          </a:p>
        </p:txBody>
      </p:sp>
      <p:sp>
        <p:nvSpPr>
          <p:cNvPr id="14339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5498350-477A-4264-9712-D65685633138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4340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F02828-7A5B-42A4-865B-12280C392178}" type="slidenum">
              <a:rPr lang="en-US" altLang="ja-JP" smtClean="0">
                <a:ea typeface="ＭＳ Ｐゴシック" charset="-128"/>
              </a:rPr>
              <a:pPr/>
              <a:t>11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4341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lvl="1" eaLnBrk="1" hangingPunct="1"/>
            <a:r>
              <a:rPr lang="ja-JP" altLang="en-US" sz="1600" smtClean="0"/>
              <a:t>料金設定（当面の間）</a:t>
            </a:r>
            <a:endParaRPr lang="en-US" altLang="ja-JP" sz="1600" smtClean="0"/>
          </a:p>
          <a:p>
            <a:pPr lvl="2" eaLnBrk="1" hangingPunct="1"/>
            <a:r>
              <a:rPr lang="ja-JP" altLang="en-US" sz="1600" smtClean="0"/>
              <a:t>前提（以下の用語定義とします）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マテリアル　　　　：実際の本等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マテリアルボックス：マテリアルを入れるための箱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トランクルーム　　：マテリアルボックスを入れるためのトランクルーム</a:t>
            </a:r>
            <a:endParaRPr lang="en-US" altLang="ja-JP" sz="1600" smtClean="0"/>
          </a:p>
          <a:p>
            <a:pPr lvl="2" eaLnBrk="1" hangingPunct="1"/>
            <a:endParaRPr lang="en-US" altLang="ja-JP" sz="1600" smtClean="0"/>
          </a:p>
          <a:p>
            <a:pPr lvl="2" eaLnBrk="1" hangingPunct="1"/>
            <a:r>
              <a:rPr lang="ja-JP" altLang="en-US" sz="1600" smtClean="0"/>
              <a:t>利用者向け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（当初は、マテリアルシステムが倉庫業者を兼ねる）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初期導入</a:t>
            </a:r>
            <a:r>
              <a:rPr lang="en-US" altLang="ja-JP" sz="1600" smtClean="0"/>
              <a:t>/</a:t>
            </a:r>
            <a:r>
              <a:rPr lang="ja-JP" altLang="en-US" sz="1600" smtClean="0"/>
              <a:t>解約料金</a:t>
            </a:r>
            <a:endParaRPr lang="en-US" altLang="ja-JP" sz="1600" smtClean="0"/>
          </a:p>
          <a:p>
            <a:pPr lvl="4" eaLnBrk="1" hangingPunct="1"/>
            <a:r>
              <a:rPr lang="ja-JP" altLang="en-US" sz="1600" smtClean="0"/>
              <a:t>（無料）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月額導入料金</a:t>
            </a:r>
            <a:endParaRPr lang="en-US" altLang="ja-JP" sz="1600" smtClean="0"/>
          </a:p>
          <a:p>
            <a:pPr lvl="4" eaLnBrk="1" hangingPunct="1"/>
            <a:r>
              <a:rPr lang="ja-JP" altLang="en-US" sz="1600" smtClean="0"/>
              <a:t>マテリアルボックスあたり</a:t>
            </a:r>
            <a:r>
              <a:rPr lang="en-US" altLang="ja-JP" sz="1600" smtClean="0"/>
              <a:t>500</a:t>
            </a:r>
            <a:r>
              <a:rPr lang="ja-JP" altLang="en-US" sz="1600" smtClean="0"/>
              <a:t>円</a:t>
            </a:r>
            <a:endParaRPr lang="en-US" altLang="ja-JP" sz="1600" smtClean="0"/>
          </a:p>
          <a:p>
            <a:pPr lvl="2" eaLnBrk="1" hangingPunct="1"/>
            <a:r>
              <a:rPr lang="ja-JP" altLang="en-US" sz="1600" smtClean="0"/>
              <a:t>倉庫業者向け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初期導入</a:t>
            </a:r>
            <a:r>
              <a:rPr lang="en-US" altLang="ja-JP" sz="1600" smtClean="0"/>
              <a:t>/</a:t>
            </a:r>
            <a:r>
              <a:rPr lang="ja-JP" altLang="en-US" sz="1600" smtClean="0"/>
              <a:t>解約料金</a:t>
            </a:r>
            <a:endParaRPr lang="en-US" altLang="ja-JP" sz="1600" smtClean="0"/>
          </a:p>
          <a:p>
            <a:pPr lvl="4" eaLnBrk="1" hangingPunct="1"/>
            <a:r>
              <a:rPr lang="ja-JP" altLang="en-US" sz="1600" smtClean="0"/>
              <a:t>（無料）</a:t>
            </a:r>
            <a:endParaRPr lang="en-US" altLang="ja-JP" sz="1600" smtClean="0"/>
          </a:p>
          <a:p>
            <a:pPr lvl="3" eaLnBrk="1" hangingPunct="1"/>
            <a:r>
              <a:rPr lang="ja-JP" altLang="en-US" sz="1600" smtClean="0"/>
              <a:t>月額導入料金</a:t>
            </a:r>
            <a:endParaRPr lang="en-US" altLang="ja-JP" sz="1600" smtClean="0"/>
          </a:p>
          <a:p>
            <a:pPr lvl="4" eaLnBrk="1" hangingPunct="1"/>
            <a:r>
              <a:rPr lang="ja-JP" altLang="en-US" sz="1600" smtClean="0"/>
              <a:t>月額</a:t>
            </a:r>
            <a:r>
              <a:rPr lang="en-US" altLang="ja-JP" sz="1600" smtClean="0"/>
              <a:t>5000</a:t>
            </a:r>
            <a:r>
              <a:rPr lang="ja-JP" altLang="en-US" sz="1600" smtClean="0"/>
              <a:t>円＋倉庫業者提供利用料の</a:t>
            </a:r>
            <a:r>
              <a:rPr lang="en-US" altLang="ja-JP" sz="1600" smtClean="0"/>
              <a:t>10%</a:t>
            </a:r>
          </a:p>
          <a:p>
            <a:pPr lvl="4" eaLnBrk="1" hangingPunct="1"/>
            <a:endParaRPr lang="en-US" altLang="ja-JP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マテリアルクラウドとは（１）</a:t>
            </a:r>
          </a:p>
        </p:txBody>
      </p:sp>
      <p:sp>
        <p:nvSpPr>
          <p:cNvPr id="512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522A639-A201-44D5-BC77-8F183E9849C3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5124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7FAEA04-B3B6-4353-AE1B-DB1E9D2610F8}" type="slidenum">
              <a:rPr lang="en-US" altLang="ja-JP" smtClean="0">
                <a:ea typeface="ＭＳ Ｐゴシック" charset="-128"/>
              </a:rPr>
              <a:pPr/>
              <a:t>2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5125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539750" y="908050"/>
            <a:ext cx="8229600" cy="5154613"/>
          </a:xfrm>
        </p:spPr>
        <p:txBody>
          <a:bodyPr/>
          <a:lstStyle/>
          <a:p>
            <a:pPr eaLnBrk="1" hangingPunct="1"/>
            <a:r>
              <a:rPr lang="ja-JP" altLang="en-US" sz="1800" smtClean="0"/>
              <a:t>マテリアルクラウド計画概要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（すべての物をクラウドに）</a:t>
            </a:r>
            <a:endParaRPr lang="en-US" altLang="ja-JP" sz="1800" smtClean="0"/>
          </a:p>
          <a:p>
            <a:pPr marL="1006475" lvl="2" indent="-457200" eaLnBrk="1" hangingPunct="1">
              <a:buFont typeface="Bookman Old Style" pitchFamily="18" charset="0"/>
              <a:buAutoNum type="arabicPeriod"/>
            </a:pPr>
            <a:r>
              <a:rPr lang="ja-JP" altLang="en-US" sz="1800" smtClean="0"/>
              <a:t>本棚に保管している書籍</a:t>
            </a:r>
            <a:r>
              <a:rPr lang="en-US" altLang="ja-JP" sz="1800" smtClean="0"/>
              <a:t>/DVD/CD</a:t>
            </a:r>
            <a:r>
              <a:rPr lang="ja-JP" altLang="en-US" sz="1800" smtClean="0"/>
              <a:t>等</a:t>
            </a:r>
            <a:endParaRPr lang="en-US" altLang="ja-JP" sz="1800" smtClean="0"/>
          </a:p>
          <a:p>
            <a:pPr marL="1006475" lvl="2" indent="-457200" eaLnBrk="1" hangingPunct="1">
              <a:buFont typeface="Wingdings 3" pitchFamily="18" charset="2"/>
              <a:buNone/>
            </a:pPr>
            <a:r>
              <a:rPr lang="ja-JP" altLang="en-US" sz="1800" smtClean="0"/>
              <a:t>　　⇒これらをすべてタグ付けして倉庫に格納する</a:t>
            </a:r>
            <a:endParaRPr lang="en-US" altLang="ja-JP" sz="1800" smtClean="0"/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ja-JP" altLang="en-US" sz="1800" smtClean="0"/>
              <a:t>　　　クラウド在庫化する</a:t>
            </a:r>
            <a:endParaRPr lang="en-US" altLang="ja-JP" sz="1800" smtClean="0"/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ja-JP" altLang="en-US" sz="1800" smtClean="0"/>
              <a:t>　　　（クラウド在庫したものは、</a:t>
            </a:r>
            <a:r>
              <a:rPr lang="en-US" altLang="ja-JP" sz="1800" smtClean="0"/>
              <a:t>PC/</a:t>
            </a:r>
            <a:r>
              <a:rPr lang="ja-JP" altLang="en-US" sz="1800" smtClean="0"/>
              <a:t>モバイル（スマートフォン）で</a:t>
            </a:r>
            <a:endParaRPr lang="en-US" altLang="ja-JP" sz="1800" smtClean="0"/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ja-JP" altLang="en-US" sz="1800" smtClean="0"/>
              <a:t>　　　　いつでも確認することができる）</a:t>
            </a:r>
            <a:endParaRPr lang="en-US" altLang="ja-JP" sz="1800" smtClean="0"/>
          </a:p>
        </p:txBody>
      </p:sp>
      <p:sp>
        <p:nvSpPr>
          <p:cNvPr id="28" name="右矢印 27"/>
          <p:cNvSpPr/>
          <p:nvPr/>
        </p:nvSpPr>
        <p:spPr>
          <a:xfrm>
            <a:off x="2195513" y="4799013"/>
            <a:ext cx="4159250" cy="2825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" name="直方体 28"/>
          <p:cNvSpPr/>
          <p:nvPr/>
        </p:nvSpPr>
        <p:spPr>
          <a:xfrm>
            <a:off x="539750" y="4510088"/>
            <a:ext cx="1439863" cy="936625"/>
          </a:xfrm>
          <a:prstGeom prst="cub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" name="直方体 29"/>
          <p:cNvSpPr/>
          <p:nvPr/>
        </p:nvSpPr>
        <p:spPr>
          <a:xfrm>
            <a:off x="684213" y="4222750"/>
            <a:ext cx="431800" cy="1008063"/>
          </a:xfrm>
          <a:prstGeom prst="cube">
            <a:avLst>
              <a:gd name="adj" fmla="val 64193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1" name="直方体 30"/>
          <p:cNvSpPr/>
          <p:nvPr/>
        </p:nvSpPr>
        <p:spPr>
          <a:xfrm>
            <a:off x="836613" y="4222750"/>
            <a:ext cx="431800" cy="1008063"/>
          </a:xfrm>
          <a:prstGeom prst="cube">
            <a:avLst>
              <a:gd name="adj" fmla="val 6419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2" name="直方体 31"/>
          <p:cNvSpPr/>
          <p:nvPr/>
        </p:nvSpPr>
        <p:spPr>
          <a:xfrm>
            <a:off x="971550" y="4222750"/>
            <a:ext cx="431800" cy="1008063"/>
          </a:xfrm>
          <a:prstGeom prst="cube">
            <a:avLst>
              <a:gd name="adj" fmla="val 6419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3" name="直方体 32"/>
          <p:cNvSpPr/>
          <p:nvPr/>
        </p:nvSpPr>
        <p:spPr>
          <a:xfrm>
            <a:off x="1116013" y="4222750"/>
            <a:ext cx="431800" cy="1008063"/>
          </a:xfrm>
          <a:prstGeom prst="cube">
            <a:avLst>
              <a:gd name="adj" fmla="val 641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588224" y="4725639"/>
            <a:ext cx="1080120" cy="648072"/>
          </a:xfrm>
          <a:prstGeom prst="rect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6444208" y="4581128"/>
            <a:ext cx="1440160" cy="216024"/>
          </a:xfrm>
          <a:prstGeom prst="triangle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6" name="フローチャート: データ 35"/>
          <p:cNvSpPr/>
          <p:nvPr/>
        </p:nvSpPr>
        <p:spPr>
          <a:xfrm rot="5400000">
            <a:off x="6786563" y="4960938"/>
            <a:ext cx="539750" cy="21590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39750" y="4725988"/>
            <a:ext cx="1223963" cy="720725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8" name="四角形吹き出し 37"/>
          <p:cNvSpPr/>
          <p:nvPr/>
        </p:nvSpPr>
        <p:spPr>
          <a:xfrm>
            <a:off x="2339975" y="4149725"/>
            <a:ext cx="3816350" cy="433388"/>
          </a:xfrm>
          <a:prstGeom prst="wedgeRectCallout">
            <a:avLst>
              <a:gd name="adj1" fmla="val -32369"/>
              <a:gd name="adj2" fmla="val 909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それぞれにタグ付けを行い、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倉庫に格納する。（クラウド在庫化）</a:t>
            </a:r>
          </a:p>
        </p:txBody>
      </p:sp>
      <p:sp>
        <p:nvSpPr>
          <p:cNvPr id="39" name="右矢印 38"/>
          <p:cNvSpPr/>
          <p:nvPr/>
        </p:nvSpPr>
        <p:spPr>
          <a:xfrm flipH="1">
            <a:off x="2195513" y="5157788"/>
            <a:ext cx="4176712" cy="288925"/>
          </a:xfrm>
          <a:prstGeom prst="rightArrow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0" name="四角形吹き出し 39"/>
          <p:cNvSpPr/>
          <p:nvPr/>
        </p:nvSpPr>
        <p:spPr>
          <a:xfrm>
            <a:off x="2195513" y="5591175"/>
            <a:ext cx="4032250" cy="287338"/>
          </a:xfrm>
          <a:prstGeom prst="wedgeRectCallout">
            <a:avLst>
              <a:gd name="adj1" fmla="val -26601"/>
              <a:gd name="adj2" fmla="val -93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必要な時は、随時、倉庫から取り出す</a:t>
            </a:r>
          </a:p>
        </p:txBody>
      </p:sp>
      <p:sp>
        <p:nvSpPr>
          <p:cNvPr id="5139" name="テキスト ボックス 40"/>
          <p:cNvSpPr txBox="1">
            <a:spLocks noChangeArrowheads="1"/>
          </p:cNvSpPr>
          <p:nvPr/>
        </p:nvSpPr>
        <p:spPr bwMode="auto">
          <a:xfrm>
            <a:off x="684213" y="5516563"/>
            <a:ext cx="92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/>
              <a:t>ISBN</a:t>
            </a:r>
            <a:r>
              <a:rPr lang="ja-JP" altLang="en-US" sz="1200"/>
              <a:t>：</a:t>
            </a:r>
            <a:r>
              <a:rPr lang="en-US" altLang="ja-JP" sz="1200"/>
              <a:t>A….</a:t>
            </a:r>
          </a:p>
          <a:p>
            <a:endParaRPr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467544" y="3861048"/>
            <a:ext cx="8352928" cy="2232248"/>
          </a:xfrm>
          <a:prstGeom prst="rect">
            <a:avLst/>
          </a:prstGeom>
          <a:noFill/>
          <a:scene3d>
            <a:camera prst="obliqueTopRight"/>
            <a:lightRig rig="threePt" dir="t"/>
          </a:scene3d>
          <a:sp3d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1520" y="3645024"/>
            <a:ext cx="5472608" cy="432048"/>
          </a:xfrm>
          <a:prstGeom prst="rect">
            <a:avLst/>
          </a:prstGeom>
          <a:solidFill>
            <a:schemeClr val="bg1"/>
          </a:solidFill>
          <a:scene3d>
            <a:camera prst="obliqueTopRight"/>
            <a:lightRig rig="threePt" dir="t"/>
          </a:scene3d>
          <a:sp3d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すべての物をクラウド在庫化する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マテリアルクラウドとは（２）</a:t>
            </a:r>
          </a:p>
        </p:txBody>
      </p:sp>
      <p:sp>
        <p:nvSpPr>
          <p:cNvPr id="6147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12B4B05-0F12-4784-8993-C059F1F1CCC2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614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730B4A1-E10E-4181-8A56-211681798A3F}" type="slidenum">
              <a:rPr lang="en-US" altLang="ja-JP" smtClean="0">
                <a:ea typeface="ＭＳ Ｐゴシック" charset="-128"/>
              </a:rPr>
              <a:pPr/>
              <a:t>3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6149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611188" y="908050"/>
            <a:ext cx="8229600" cy="5154613"/>
          </a:xfrm>
        </p:spPr>
        <p:txBody>
          <a:bodyPr/>
          <a:lstStyle/>
          <a:p>
            <a:pPr eaLnBrk="1" hangingPunct="1"/>
            <a:r>
              <a:rPr lang="ja-JP" altLang="en-US" sz="1800" smtClean="0"/>
              <a:t>マテリアルクラウド計画概要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（クラウドマーケット内で売買を実施）</a:t>
            </a:r>
            <a:endParaRPr lang="en-US" altLang="ja-JP" sz="1800" smtClean="0"/>
          </a:p>
          <a:p>
            <a:pPr marL="731838" lvl="1" indent="-457200" eaLnBrk="1" hangingPunct="1">
              <a:buFont typeface="Bookman Old Style" pitchFamily="18" charset="0"/>
              <a:buAutoNum type="arabicPeriod"/>
            </a:pPr>
            <a:r>
              <a:rPr lang="ja-JP" altLang="en-US" sz="1800" smtClean="0"/>
              <a:t>クラウド在庫上での各マテリアル評価（新品</a:t>
            </a:r>
            <a:r>
              <a:rPr lang="en-US" altLang="ja-JP" sz="1800" smtClean="0"/>
              <a:t>/</a:t>
            </a:r>
            <a:r>
              <a:rPr lang="ja-JP" altLang="en-US" sz="1800" smtClean="0"/>
              <a:t>キズあり等）を行う</a:t>
            </a:r>
            <a:endParaRPr lang="en-US" altLang="ja-JP" sz="1800" smtClean="0"/>
          </a:p>
          <a:p>
            <a:pPr marL="731838" lvl="1" indent="-457200" eaLnBrk="1" hangingPunct="1">
              <a:buFont typeface="Bookman Old Style" pitchFamily="18" charset="0"/>
              <a:buAutoNum type="arabicPeriod"/>
            </a:pPr>
            <a:r>
              <a:rPr lang="ja-JP" altLang="en-US" sz="1800" smtClean="0"/>
              <a:t>（売却を考える場合は）クラウドマーケット上で売出を実施</a:t>
            </a:r>
            <a:endParaRPr lang="en-US" altLang="ja-JP" sz="1800" smtClean="0"/>
          </a:p>
          <a:p>
            <a:pPr marL="731838" lvl="1" indent="-457200" eaLnBrk="1" hangingPunct="1">
              <a:buFont typeface="Bookman Old Style" pitchFamily="18" charset="0"/>
              <a:buAutoNum type="arabicPeriod"/>
            </a:pPr>
            <a:r>
              <a:rPr lang="ja-JP" altLang="en-US" sz="1800" smtClean="0"/>
              <a:t>買手が現れた（マッチングした）場合には、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売買成立となり、所有権の移転を行う</a:t>
            </a:r>
            <a:endParaRPr lang="en-US" altLang="ja-JP" sz="1800" smtClean="0"/>
          </a:p>
          <a:p>
            <a:pPr marL="731838" lvl="1" indent="-457200" eaLnBrk="1" hangingPunct="1">
              <a:buFont typeface="Wingdings 3" pitchFamily="18" charset="2"/>
              <a:buNone/>
            </a:pPr>
            <a:r>
              <a:rPr lang="ja-JP" altLang="en-US" sz="1800" smtClean="0"/>
              <a:t>⇒通常のネット上の取引の問題点である送料の問題を回避できる。</a:t>
            </a:r>
            <a:endParaRPr lang="en-US" altLang="ja-JP" sz="1800" smtClean="0"/>
          </a:p>
        </p:txBody>
      </p:sp>
      <p:sp>
        <p:nvSpPr>
          <p:cNvPr id="10" name="直方体 9"/>
          <p:cNvSpPr/>
          <p:nvPr/>
        </p:nvSpPr>
        <p:spPr>
          <a:xfrm>
            <a:off x="755650" y="4264025"/>
            <a:ext cx="863600" cy="504825"/>
          </a:xfrm>
          <a:prstGeom prst="cub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直方体 11"/>
          <p:cNvSpPr/>
          <p:nvPr/>
        </p:nvSpPr>
        <p:spPr>
          <a:xfrm>
            <a:off x="827088" y="3976688"/>
            <a:ext cx="260350" cy="542925"/>
          </a:xfrm>
          <a:prstGeom prst="cube">
            <a:avLst>
              <a:gd name="adj" fmla="val 64193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直方体 12"/>
          <p:cNvSpPr/>
          <p:nvPr/>
        </p:nvSpPr>
        <p:spPr>
          <a:xfrm>
            <a:off x="900113" y="3976688"/>
            <a:ext cx="258762" cy="542925"/>
          </a:xfrm>
          <a:prstGeom prst="cube">
            <a:avLst>
              <a:gd name="adj" fmla="val 6419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直方体 15"/>
          <p:cNvSpPr/>
          <p:nvPr/>
        </p:nvSpPr>
        <p:spPr>
          <a:xfrm>
            <a:off x="971550" y="3976688"/>
            <a:ext cx="258763" cy="542925"/>
          </a:xfrm>
          <a:prstGeom prst="cube">
            <a:avLst>
              <a:gd name="adj" fmla="val 6419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1073150" y="3976688"/>
            <a:ext cx="258763" cy="542925"/>
          </a:xfrm>
          <a:prstGeom prst="cube">
            <a:avLst>
              <a:gd name="adj" fmla="val 64193"/>
            </a:avLst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7544" y="3645024"/>
            <a:ext cx="7776864" cy="1584176"/>
          </a:xfrm>
          <a:prstGeom prst="rect">
            <a:avLst/>
          </a:prstGeom>
          <a:noFill/>
          <a:scene3d>
            <a:camera prst="obliqueTopRight"/>
            <a:lightRig rig="threePt" dir="t"/>
          </a:scene3d>
          <a:sp3d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5650" y="4379913"/>
            <a:ext cx="735013" cy="388937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57" name="テキスト ボックス 25"/>
          <p:cNvSpPr txBox="1">
            <a:spLocks noChangeArrowheads="1"/>
          </p:cNvSpPr>
          <p:nvPr/>
        </p:nvSpPr>
        <p:spPr bwMode="auto">
          <a:xfrm>
            <a:off x="827088" y="4840288"/>
            <a:ext cx="92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/>
              <a:t>ISBN</a:t>
            </a:r>
            <a:r>
              <a:rPr lang="ja-JP" altLang="en-US" sz="1200"/>
              <a:t>：</a:t>
            </a:r>
            <a:r>
              <a:rPr lang="en-US" altLang="ja-JP" sz="1200"/>
              <a:t>A….</a:t>
            </a:r>
          </a:p>
          <a:p>
            <a:endParaRPr lang="ja-JP" altLang="en-US" sz="1200"/>
          </a:p>
        </p:txBody>
      </p:sp>
      <p:sp>
        <p:nvSpPr>
          <p:cNvPr id="23" name="四角形吹き出し 22"/>
          <p:cNvSpPr/>
          <p:nvPr/>
        </p:nvSpPr>
        <p:spPr>
          <a:xfrm>
            <a:off x="2195513" y="4581525"/>
            <a:ext cx="3816350" cy="431800"/>
          </a:xfrm>
          <a:prstGeom prst="wedgeRectCallout">
            <a:avLst>
              <a:gd name="adj1" fmla="val -26601"/>
              <a:gd name="adj2" fmla="val -932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価格がマッチングした場合には、倉庫内で売買を行う。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（所有権の移動のみ）</a:t>
            </a:r>
          </a:p>
        </p:txBody>
      </p:sp>
      <p:sp>
        <p:nvSpPr>
          <p:cNvPr id="29" name="直方体 28"/>
          <p:cNvSpPr/>
          <p:nvPr/>
        </p:nvSpPr>
        <p:spPr>
          <a:xfrm>
            <a:off x="6659563" y="4264025"/>
            <a:ext cx="865187" cy="504825"/>
          </a:xfrm>
          <a:prstGeom prst="cub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3" name="直方体 32"/>
          <p:cNvSpPr/>
          <p:nvPr/>
        </p:nvSpPr>
        <p:spPr>
          <a:xfrm>
            <a:off x="6761163" y="3976688"/>
            <a:ext cx="258762" cy="542925"/>
          </a:xfrm>
          <a:prstGeom prst="cube">
            <a:avLst>
              <a:gd name="adj" fmla="val 641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659563" y="4379913"/>
            <a:ext cx="735012" cy="388937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62" name="テキスト ボックス 34"/>
          <p:cNvSpPr txBox="1">
            <a:spLocks noChangeArrowheads="1"/>
          </p:cNvSpPr>
          <p:nvPr/>
        </p:nvSpPr>
        <p:spPr bwMode="auto">
          <a:xfrm>
            <a:off x="6732588" y="4840288"/>
            <a:ext cx="920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/>
              <a:t>ISBN</a:t>
            </a:r>
            <a:r>
              <a:rPr lang="ja-JP" altLang="en-US" sz="1200"/>
              <a:t>：</a:t>
            </a:r>
            <a:r>
              <a:rPr lang="en-US" altLang="ja-JP" sz="1200"/>
              <a:t>A….</a:t>
            </a:r>
          </a:p>
          <a:p>
            <a:endParaRPr lang="ja-JP" altLang="en-US" sz="1200"/>
          </a:p>
        </p:txBody>
      </p:sp>
      <p:sp>
        <p:nvSpPr>
          <p:cNvPr id="37" name="ストライプ矢印 36"/>
          <p:cNvSpPr/>
          <p:nvPr/>
        </p:nvSpPr>
        <p:spPr>
          <a:xfrm>
            <a:off x="1476375" y="3976688"/>
            <a:ext cx="5111750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51520" y="3429000"/>
            <a:ext cx="3960440" cy="432048"/>
          </a:xfrm>
          <a:prstGeom prst="rect">
            <a:avLst/>
          </a:prstGeom>
          <a:solidFill>
            <a:schemeClr val="bg1"/>
          </a:solidFill>
          <a:scene3d>
            <a:camera prst="obliqueTopRight"/>
            <a:lightRig rig="threePt" dir="t"/>
          </a:scene3d>
          <a:sp3d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クラウド在庫上で所有権の移動が完結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サービスフロー（１）</a:t>
            </a:r>
          </a:p>
        </p:txBody>
      </p:sp>
      <p:sp>
        <p:nvSpPr>
          <p:cNvPr id="7171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34A8969-4AA8-47C2-A705-AF1ECA047E23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717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05C65B7-105F-4D1F-9DCD-8EBD8DEE1A42}" type="slidenum">
              <a:rPr lang="en-US" altLang="ja-JP" smtClean="0">
                <a:ea typeface="ＭＳ Ｐゴシック" charset="-128"/>
              </a:rPr>
              <a:pPr/>
              <a:t>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7173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431800"/>
          </a:xfrm>
        </p:spPr>
        <p:txBody>
          <a:bodyPr/>
          <a:lstStyle/>
          <a:p>
            <a:pPr eaLnBrk="1" hangingPunct="1"/>
            <a:r>
              <a:rPr lang="ja-JP" altLang="en-US" smtClean="0"/>
              <a:t>クラウド在庫化まで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（マテリアルクラウドに登録後、倉庫業者に在庫を送る）</a:t>
            </a:r>
            <a:endParaRPr lang="en-US" altLang="ja-JP" smtClean="0"/>
          </a:p>
          <a:p>
            <a:pPr eaLnBrk="1" hangingPunct="1"/>
            <a:endParaRPr lang="en-US" altLang="ja-JP" smtClean="0"/>
          </a:p>
          <a:p>
            <a:pPr eaLnBrk="1" hangingPunct="1"/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6156325" y="1916113"/>
            <a:ext cx="1511300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7" name="正方形/長方形 6"/>
          <p:cNvSpPr/>
          <p:nvPr/>
        </p:nvSpPr>
        <p:spPr>
          <a:xfrm>
            <a:off x="6192838" y="4159250"/>
            <a:ext cx="1692275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8" name="正方形/長方形 7"/>
          <p:cNvSpPr/>
          <p:nvPr/>
        </p:nvSpPr>
        <p:spPr>
          <a:xfrm>
            <a:off x="539750" y="1989138"/>
            <a:ext cx="1728788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7177" name="テキスト ボックス 8"/>
          <p:cNvSpPr txBox="1">
            <a:spLocks noChangeArrowheads="1"/>
          </p:cNvSpPr>
          <p:nvPr/>
        </p:nvSpPr>
        <p:spPr bwMode="auto">
          <a:xfrm>
            <a:off x="539750" y="19891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利用者Ａ</a:t>
            </a:r>
          </a:p>
        </p:txBody>
      </p:sp>
      <p:sp>
        <p:nvSpPr>
          <p:cNvPr id="7178" name="テキスト ボックス 11"/>
          <p:cNvSpPr txBox="1">
            <a:spLocks noChangeArrowheads="1"/>
          </p:cNvSpPr>
          <p:nvPr/>
        </p:nvSpPr>
        <p:spPr bwMode="auto">
          <a:xfrm>
            <a:off x="6156325" y="1916113"/>
            <a:ext cx="1338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マテリアル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クラウド</a:t>
            </a:r>
          </a:p>
        </p:txBody>
      </p:sp>
      <p:sp>
        <p:nvSpPr>
          <p:cNvPr id="7179" name="テキスト ボックス 12"/>
          <p:cNvSpPr txBox="1">
            <a:spLocks noChangeArrowheads="1"/>
          </p:cNvSpPr>
          <p:nvPr/>
        </p:nvSpPr>
        <p:spPr bwMode="auto">
          <a:xfrm>
            <a:off x="6227763" y="41481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倉庫業者</a:t>
            </a:r>
          </a:p>
        </p:txBody>
      </p:sp>
      <p:sp>
        <p:nvSpPr>
          <p:cNvPr id="14" name="直方体 13"/>
          <p:cNvSpPr/>
          <p:nvPr/>
        </p:nvSpPr>
        <p:spPr>
          <a:xfrm>
            <a:off x="2771775" y="4294188"/>
            <a:ext cx="800100" cy="360362"/>
          </a:xfrm>
          <a:prstGeom prst="cub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5" name="直方体 14"/>
          <p:cNvSpPr/>
          <p:nvPr/>
        </p:nvSpPr>
        <p:spPr>
          <a:xfrm>
            <a:off x="2914650" y="4222750"/>
            <a:ext cx="144463" cy="315913"/>
          </a:xfrm>
          <a:prstGeom prst="cube">
            <a:avLst>
              <a:gd name="adj" fmla="val 64193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6" name="直方体 15"/>
          <p:cNvSpPr/>
          <p:nvPr/>
        </p:nvSpPr>
        <p:spPr>
          <a:xfrm>
            <a:off x="2995613" y="4222750"/>
            <a:ext cx="144462" cy="315913"/>
          </a:xfrm>
          <a:prstGeom prst="cube">
            <a:avLst>
              <a:gd name="adj" fmla="val 6419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9" name="正方形/長方形 18"/>
          <p:cNvSpPr/>
          <p:nvPr/>
        </p:nvSpPr>
        <p:spPr>
          <a:xfrm>
            <a:off x="2771775" y="4365625"/>
            <a:ext cx="679450" cy="277813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3" name="正方形/長方形 22"/>
          <p:cNvSpPr/>
          <p:nvPr/>
        </p:nvSpPr>
        <p:spPr>
          <a:xfrm>
            <a:off x="6084316" y="5588792"/>
            <a:ext cx="1080120" cy="648072"/>
          </a:xfrm>
          <a:prstGeom prst="rect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二等辺三角形 23"/>
          <p:cNvSpPr/>
          <p:nvPr/>
        </p:nvSpPr>
        <p:spPr>
          <a:xfrm>
            <a:off x="5940300" y="5444281"/>
            <a:ext cx="1440160" cy="216024"/>
          </a:xfrm>
          <a:prstGeom prst="triangle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6" name="フローチャート: データ 25"/>
          <p:cNvSpPr/>
          <p:nvPr/>
        </p:nvSpPr>
        <p:spPr>
          <a:xfrm rot="5400000">
            <a:off x="6283325" y="5824538"/>
            <a:ext cx="539750" cy="21590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" name="ストライプ矢印 26"/>
          <p:cNvSpPr/>
          <p:nvPr/>
        </p:nvSpPr>
        <p:spPr>
          <a:xfrm>
            <a:off x="2627313" y="1989138"/>
            <a:ext cx="3384550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9" name="ストライプ矢印 28"/>
          <p:cNvSpPr/>
          <p:nvPr/>
        </p:nvSpPr>
        <p:spPr>
          <a:xfrm rot="2092604">
            <a:off x="1663700" y="3935413"/>
            <a:ext cx="4656138" cy="358775"/>
          </a:xfrm>
          <a:prstGeom prst="stripedRightArrow">
            <a:avLst>
              <a:gd name="adj1" fmla="val 52305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30" name="ストライプ矢印 29"/>
          <p:cNvSpPr/>
          <p:nvPr/>
        </p:nvSpPr>
        <p:spPr>
          <a:xfrm rot="16200000">
            <a:off x="5651500" y="3213100"/>
            <a:ext cx="1368425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31" name="横巻き 30"/>
          <p:cNvSpPr/>
          <p:nvPr/>
        </p:nvSpPr>
        <p:spPr>
          <a:xfrm>
            <a:off x="250825" y="5013325"/>
            <a:ext cx="4968875" cy="1152525"/>
          </a:xfrm>
          <a:prstGeom prst="horizontalScroll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800" dirty="0">
                <a:solidFill>
                  <a:schemeClr val="tx1"/>
                </a:solidFill>
              </a:rPr>
              <a:t>POINT</a:t>
            </a: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　在庫をクラウド化することで、</a:t>
            </a:r>
            <a:endParaRPr lang="en-US" altLang="ja-JP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　利用者ロケーションスペースの節約が可能</a:t>
            </a:r>
          </a:p>
        </p:txBody>
      </p:sp>
      <p:sp>
        <p:nvSpPr>
          <p:cNvPr id="7191" name="テキスト ボックス 23"/>
          <p:cNvSpPr txBox="1">
            <a:spLocks noChangeArrowheads="1"/>
          </p:cNvSpPr>
          <p:nvPr/>
        </p:nvSpPr>
        <p:spPr bwMode="auto">
          <a:xfrm>
            <a:off x="2916238" y="1844675"/>
            <a:ext cx="2724150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（①ユーザ登録を行う）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pPr algn="ctr"/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②倉庫利用登録を行う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92" name="テキスト ボックス 25"/>
          <p:cNvSpPr txBox="1">
            <a:spLocks noChangeArrowheads="1"/>
          </p:cNvSpPr>
          <p:nvPr/>
        </p:nvSpPr>
        <p:spPr bwMode="auto">
          <a:xfrm>
            <a:off x="6156325" y="3068638"/>
            <a:ext cx="2032000" cy="64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④クラウド倉庫の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仕分け登録を行う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7193" name="テキスト ボックス 26"/>
          <p:cNvSpPr txBox="1">
            <a:spLocks noChangeArrowheads="1"/>
          </p:cNvSpPr>
          <p:nvPr/>
        </p:nvSpPr>
        <p:spPr bwMode="auto">
          <a:xfrm>
            <a:off x="1908175" y="3429000"/>
            <a:ext cx="2492375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③在庫のクラウド化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　（倉庫業者に送る）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業務フロー</a:t>
            </a:r>
            <a:endParaRPr lang="ja-JP" altLang="en-US" dirty="0" smtClean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sz="quarter" idx="1"/>
          </p:nvPr>
        </p:nvGraphicFramePr>
        <p:xfrm>
          <a:off x="457200" y="908050"/>
          <a:ext cx="8229600" cy="547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46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提供側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利用側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96858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06" name="日付プレースホル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FC27483-4A9C-4B74-ADA0-973F939CD3ED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207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0F2F4F6-F944-4E12-9B07-0C4FAF28EBA6}" type="slidenum">
              <a:rPr lang="en-US" altLang="ja-JP" smtClean="0">
                <a:ea typeface="ＭＳ Ｐゴシック" charset="-128"/>
              </a:rPr>
              <a:pPr/>
              <a:t>5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8208" name="テキスト ボックス 6"/>
          <p:cNvSpPr txBox="1">
            <a:spLocks noChangeArrowheads="1"/>
          </p:cNvSpPr>
          <p:nvPr/>
        </p:nvSpPr>
        <p:spPr bwMode="auto">
          <a:xfrm>
            <a:off x="4643438" y="4016375"/>
            <a:ext cx="15351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システム外）</a:t>
            </a:r>
            <a:endParaRPr lang="en-US" altLang="ja-JP" sz="1200"/>
          </a:p>
          <a:p>
            <a:r>
              <a:rPr lang="ja-JP" altLang="en-US" sz="1200"/>
              <a:t>　　マテリアルの送付</a:t>
            </a:r>
          </a:p>
        </p:txBody>
      </p:sp>
      <p:pic>
        <p:nvPicPr>
          <p:cNvPr id="8209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4448175"/>
            <a:ext cx="5191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左矢印 19"/>
          <p:cNvSpPr/>
          <p:nvPr/>
        </p:nvSpPr>
        <p:spPr>
          <a:xfrm>
            <a:off x="1476375" y="4592638"/>
            <a:ext cx="3311525" cy="215900"/>
          </a:xfrm>
          <a:prstGeom prst="leftArrow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821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4519613"/>
            <a:ext cx="5191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2" name="テキスト ボックス 6"/>
          <p:cNvSpPr txBox="1">
            <a:spLocks noChangeArrowheads="1"/>
          </p:cNvSpPr>
          <p:nvPr/>
        </p:nvSpPr>
        <p:spPr bwMode="auto">
          <a:xfrm>
            <a:off x="539750" y="5024438"/>
            <a:ext cx="1174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マテリアル管理</a:t>
            </a:r>
            <a:endParaRPr lang="en-US" altLang="ja-JP" sz="1200"/>
          </a:p>
        </p:txBody>
      </p:sp>
      <p:pic>
        <p:nvPicPr>
          <p:cNvPr id="8213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2395563"/>
            <a:ext cx="482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4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1340768"/>
            <a:ext cx="7064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5" name="テキスト ボックス 6"/>
          <p:cNvSpPr txBox="1">
            <a:spLocks noChangeArrowheads="1"/>
          </p:cNvSpPr>
          <p:nvPr/>
        </p:nvSpPr>
        <p:spPr bwMode="auto">
          <a:xfrm>
            <a:off x="684213" y="1917031"/>
            <a:ext cx="2157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ロケーション</a:t>
            </a:r>
            <a:r>
              <a:rPr lang="en-US" altLang="ja-JP" sz="1200"/>
              <a:t>/</a:t>
            </a:r>
            <a:r>
              <a:rPr lang="ja-JP" altLang="en-US" sz="1200"/>
              <a:t>ボックス管理画面</a:t>
            </a:r>
            <a:endParaRPr lang="en-US" altLang="ja-JP" sz="1200"/>
          </a:p>
          <a:p>
            <a:r>
              <a:rPr lang="ja-JP" altLang="en-US" sz="1200"/>
              <a:t>　　１）ロケーション新規追加</a:t>
            </a:r>
          </a:p>
        </p:txBody>
      </p:sp>
      <p:sp>
        <p:nvSpPr>
          <p:cNvPr id="8216" name="テキスト ボックス 6"/>
          <p:cNvSpPr txBox="1">
            <a:spLocks noChangeArrowheads="1"/>
          </p:cNvSpPr>
          <p:nvPr/>
        </p:nvSpPr>
        <p:spPr bwMode="auto">
          <a:xfrm>
            <a:off x="684213" y="2636912"/>
            <a:ext cx="29638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/>
              <a:t>ロケーション</a:t>
            </a:r>
            <a:r>
              <a:rPr lang="en-US" altLang="ja-JP" sz="1200"/>
              <a:t>/</a:t>
            </a:r>
            <a:r>
              <a:rPr lang="ja-JP" altLang="en-US" sz="1200"/>
              <a:t>ボックス管理画面</a:t>
            </a:r>
            <a:endParaRPr lang="en-US" altLang="ja-JP" sz="1200"/>
          </a:p>
          <a:p>
            <a:r>
              <a:rPr lang="ja-JP" altLang="en-US" sz="1200"/>
              <a:t>　　１）ボックス新規追加・・ロケーション単位</a:t>
            </a:r>
          </a:p>
          <a:p>
            <a:r>
              <a:rPr lang="ja-JP" altLang="en-US" sz="1200"/>
              <a:t>　　２）ボックス提供契約の条件を追加</a:t>
            </a:r>
            <a:endParaRPr lang="en-US" altLang="ja-JP" sz="1200"/>
          </a:p>
        </p:txBody>
      </p:sp>
      <p:sp>
        <p:nvSpPr>
          <p:cNvPr id="8217" name="テキスト ボックス 6"/>
          <p:cNvSpPr txBox="1">
            <a:spLocks noChangeArrowheads="1"/>
          </p:cNvSpPr>
          <p:nvPr/>
        </p:nvSpPr>
        <p:spPr bwMode="auto">
          <a:xfrm>
            <a:off x="755650" y="5373688"/>
            <a:ext cx="41376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 dirty="0"/>
              <a:t>マテリアル管理画面</a:t>
            </a:r>
            <a:endParaRPr lang="en-US" altLang="ja-JP" sz="1200" dirty="0"/>
          </a:p>
          <a:p>
            <a:r>
              <a:rPr lang="ja-JP" altLang="en-US" sz="1200" dirty="0"/>
              <a:t>　　１）マテリアル新規追加</a:t>
            </a:r>
            <a:endParaRPr lang="en-US" altLang="ja-JP" sz="1200" dirty="0"/>
          </a:p>
          <a:p>
            <a:r>
              <a:rPr lang="ja-JP" altLang="en-US" sz="1200" dirty="0"/>
              <a:t>ボックス</a:t>
            </a:r>
            <a:r>
              <a:rPr lang="en-US" altLang="ja-JP" sz="1200" dirty="0"/>
              <a:t>/</a:t>
            </a:r>
            <a:r>
              <a:rPr lang="ja-JP" altLang="en-US" sz="1200" dirty="0"/>
              <a:t>マテリアル管理画面</a:t>
            </a:r>
            <a:endParaRPr lang="en-US" altLang="ja-JP" sz="1200" dirty="0"/>
          </a:p>
          <a:p>
            <a:r>
              <a:rPr lang="ja-JP" altLang="en-US" sz="1200" dirty="0"/>
              <a:t>　　１）ボックスとマテリアルの</a:t>
            </a:r>
            <a:r>
              <a:rPr lang="ja-JP" altLang="en-US" sz="1200" dirty="0" smtClean="0"/>
              <a:t>結びつけ・・画面がないけど追加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２）ボックスの利用者の変更</a:t>
            </a:r>
            <a:endParaRPr lang="en-US" altLang="ja-JP" sz="1200" dirty="0"/>
          </a:p>
        </p:txBody>
      </p:sp>
      <p:sp>
        <p:nvSpPr>
          <p:cNvPr id="17" name="テキスト ボックス 6"/>
          <p:cNvSpPr txBox="1">
            <a:spLocks noChangeArrowheads="1"/>
          </p:cNvSpPr>
          <p:nvPr/>
        </p:nvSpPr>
        <p:spPr bwMode="auto">
          <a:xfrm>
            <a:off x="4644008" y="3356992"/>
            <a:ext cx="2839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 dirty="0"/>
              <a:t>取引</a:t>
            </a:r>
            <a:r>
              <a:rPr lang="ja-JP" altLang="en-US" sz="1200" dirty="0" smtClean="0"/>
              <a:t>管理画面</a:t>
            </a:r>
            <a:endParaRPr lang="en-US" altLang="ja-JP" sz="1200" dirty="0"/>
          </a:p>
          <a:p>
            <a:r>
              <a:rPr lang="ja-JP" altLang="en-US" sz="1200" dirty="0"/>
              <a:t>　　１</a:t>
            </a:r>
            <a:r>
              <a:rPr lang="ja-JP" altLang="en-US" sz="1200" dirty="0" smtClean="0"/>
              <a:t>）マテリアル整理依頼（ポイント供託）</a:t>
            </a:r>
            <a:endParaRPr lang="en-US" altLang="ja-JP" sz="1200" dirty="0" smtClean="0"/>
          </a:p>
          <a:p>
            <a:endParaRPr lang="en-US" altLang="ja-JP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続き）</a:t>
            </a:r>
            <a:endParaRPr lang="ja-JP" altLang="en-US" dirty="0" smtClean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sz="quarter" idx="1"/>
          </p:nvPr>
        </p:nvGraphicFramePr>
        <p:xfrm>
          <a:off x="457200" y="908050"/>
          <a:ext cx="8229600" cy="547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46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提供側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利用側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96858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30" name="日付プレースホルダ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4685F10-DAFE-48FA-9916-6C6629109DE6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9231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8DC09DB-79FF-428B-859B-9CCFB9A9D78E}" type="slidenum">
              <a:rPr lang="en-US" altLang="ja-JP" smtClean="0">
                <a:ea typeface="ＭＳ Ｐゴシック" charset="-128"/>
              </a:rPr>
              <a:pPr/>
              <a:t>6</a:t>
            </a:fld>
            <a:endParaRPr lang="en-US" altLang="ja-JP" smtClean="0">
              <a:ea typeface="ＭＳ Ｐゴシック" charset="-128"/>
            </a:endParaRPr>
          </a:p>
        </p:txBody>
      </p:sp>
      <p:pic>
        <p:nvPicPr>
          <p:cNvPr id="9235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5191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1" name="テキスト ボックス 6"/>
          <p:cNvSpPr txBox="1">
            <a:spLocks noChangeArrowheads="1"/>
          </p:cNvSpPr>
          <p:nvPr/>
        </p:nvSpPr>
        <p:spPr bwMode="auto">
          <a:xfrm>
            <a:off x="683568" y="2276872"/>
            <a:ext cx="18934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お知らせ</a:t>
            </a:r>
            <a:r>
              <a:rPr lang="en-US" altLang="ja-JP" sz="1200" dirty="0" smtClean="0"/>
              <a:t>/</a:t>
            </a:r>
            <a:r>
              <a:rPr lang="ja-JP" altLang="en-US" sz="1200" dirty="0" smtClean="0"/>
              <a:t>タイムライン画面</a:t>
            </a:r>
            <a:endParaRPr lang="en-US" altLang="ja-JP" sz="1200" dirty="0"/>
          </a:p>
          <a:p>
            <a:r>
              <a:rPr lang="ja-JP" altLang="en-US" sz="1200" dirty="0"/>
              <a:t>　　１</a:t>
            </a:r>
            <a:r>
              <a:rPr lang="ja-JP" altLang="en-US" sz="1200" dirty="0" smtClean="0"/>
              <a:t>）登録したことを連絡</a:t>
            </a:r>
            <a:endParaRPr lang="en-US" altLang="ja-JP" sz="1200" dirty="0" smtClean="0"/>
          </a:p>
          <a:p>
            <a:r>
              <a:rPr lang="ja-JP" altLang="en-US" sz="1200" dirty="0"/>
              <a:t>取引</a:t>
            </a:r>
            <a:r>
              <a:rPr lang="ja-JP" altLang="en-US" sz="1200" dirty="0" smtClean="0"/>
              <a:t>管理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２）ポイント支払依頼</a:t>
            </a:r>
            <a:endParaRPr lang="en-US" altLang="ja-JP" sz="1200" dirty="0"/>
          </a:p>
        </p:txBody>
      </p:sp>
      <p:sp>
        <p:nvSpPr>
          <p:cNvPr id="16" name="右矢印 15"/>
          <p:cNvSpPr/>
          <p:nvPr/>
        </p:nvSpPr>
        <p:spPr>
          <a:xfrm>
            <a:off x="1043608" y="2060848"/>
            <a:ext cx="4896544" cy="216024"/>
          </a:xfrm>
          <a:prstGeom prst="rightArrow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6"/>
          <p:cNvSpPr txBox="1">
            <a:spLocks noChangeArrowheads="1"/>
          </p:cNvSpPr>
          <p:nvPr/>
        </p:nvSpPr>
        <p:spPr bwMode="auto">
          <a:xfrm>
            <a:off x="4716016" y="3429000"/>
            <a:ext cx="22525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コックピット画面</a:t>
            </a:r>
            <a:endParaRPr lang="en-US" altLang="ja-JP" sz="1200" dirty="0"/>
          </a:p>
          <a:p>
            <a:r>
              <a:rPr lang="ja-JP" altLang="en-US" sz="1200" dirty="0"/>
              <a:t>　　１</a:t>
            </a:r>
            <a:r>
              <a:rPr lang="ja-JP" altLang="en-US" sz="1200" dirty="0" smtClean="0"/>
              <a:t>）登録されていることを確認</a:t>
            </a:r>
            <a:endParaRPr lang="en-US" altLang="ja-JP" sz="1200" dirty="0"/>
          </a:p>
          <a:p>
            <a:r>
              <a:rPr lang="ja-JP" altLang="en-US" sz="1200" dirty="0" smtClean="0"/>
              <a:t>取引管理</a:t>
            </a:r>
            <a:endParaRPr lang="en-US" altLang="ja-JP" sz="1200" dirty="0" smtClean="0"/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２）ポイント支払</a:t>
            </a:r>
            <a:endParaRPr lang="en-US" altLang="ja-JP" sz="1200" dirty="0"/>
          </a:p>
        </p:txBody>
      </p:sp>
      <p:sp>
        <p:nvSpPr>
          <p:cNvPr id="19" name="右矢印 18"/>
          <p:cNvSpPr/>
          <p:nvPr/>
        </p:nvSpPr>
        <p:spPr>
          <a:xfrm flipH="1">
            <a:off x="1043608" y="3212976"/>
            <a:ext cx="4752528" cy="207640"/>
          </a:xfrm>
          <a:prstGeom prst="rightArrow">
            <a:avLst/>
          </a:prstGeom>
          <a:solidFill>
            <a:srgbClr val="92D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サービスフロー（２）</a:t>
            </a:r>
          </a:p>
        </p:txBody>
      </p:sp>
      <p:sp>
        <p:nvSpPr>
          <p:cNvPr id="10243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09BD1FB-0FD6-41B2-92AB-26A4AAD9390A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0244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26A862-CE73-4723-B637-CC759F2E5FA7}" type="slidenum">
              <a:rPr lang="en-US" altLang="ja-JP" smtClean="0">
                <a:ea typeface="ＭＳ Ｐゴシック" charset="-128"/>
              </a:rPr>
              <a:pPr/>
              <a:t>7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0245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431800"/>
          </a:xfrm>
        </p:spPr>
        <p:txBody>
          <a:bodyPr/>
          <a:lstStyle/>
          <a:p>
            <a:pPr eaLnBrk="1" hangingPunct="1"/>
            <a:r>
              <a:rPr lang="ja-JP" altLang="en-US" smtClean="0"/>
              <a:t>クラウド在庫マーケットによる所有権の売買</a:t>
            </a:r>
            <a:endParaRPr lang="en-US" altLang="ja-JP" smtClean="0"/>
          </a:p>
          <a:p>
            <a:pPr eaLnBrk="1" hangingPunct="1"/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6156325" y="1916113"/>
            <a:ext cx="1511300" cy="72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7" name="正方形/長方形 6"/>
          <p:cNvSpPr/>
          <p:nvPr/>
        </p:nvSpPr>
        <p:spPr>
          <a:xfrm>
            <a:off x="6192838" y="4159250"/>
            <a:ext cx="1692275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8" name="正方形/長方形 7"/>
          <p:cNvSpPr/>
          <p:nvPr/>
        </p:nvSpPr>
        <p:spPr>
          <a:xfrm>
            <a:off x="539750" y="1989138"/>
            <a:ext cx="1728788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0249" name="テキスト ボックス 8"/>
          <p:cNvSpPr txBox="1">
            <a:spLocks noChangeArrowheads="1"/>
          </p:cNvSpPr>
          <p:nvPr/>
        </p:nvSpPr>
        <p:spPr bwMode="auto">
          <a:xfrm>
            <a:off x="539750" y="19891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利用者Ａ</a:t>
            </a:r>
          </a:p>
        </p:txBody>
      </p:sp>
      <p:sp>
        <p:nvSpPr>
          <p:cNvPr id="10250" name="テキスト ボックス 11"/>
          <p:cNvSpPr txBox="1">
            <a:spLocks noChangeArrowheads="1"/>
          </p:cNvSpPr>
          <p:nvPr/>
        </p:nvSpPr>
        <p:spPr bwMode="auto">
          <a:xfrm>
            <a:off x="6156325" y="1916113"/>
            <a:ext cx="13382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マテリアル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クラウド</a:t>
            </a:r>
          </a:p>
        </p:txBody>
      </p:sp>
      <p:sp>
        <p:nvSpPr>
          <p:cNvPr id="10251" name="テキスト ボックス 12"/>
          <p:cNvSpPr txBox="1">
            <a:spLocks noChangeArrowheads="1"/>
          </p:cNvSpPr>
          <p:nvPr/>
        </p:nvSpPr>
        <p:spPr bwMode="auto">
          <a:xfrm>
            <a:off x="6227763" y="41481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倉庫業者</a:t>
            </a:r>
          </a:p>
        </p:txBody>
      </p:sp>
      <p:sp>
        <p:nvSpPr>
          <p:cNvPr id="14" name="直方体 13"/>
          <p:cNvSpPr/>
          <p:nvPr/>
        </p:nvSpPr>
        <p:spPr>
          <a:xfrm>
            <a:off x="8101013" y="5732463"/>
            <a:ext cx="800100" cy="360362"/>
          </a:xfrm>
          <a:prstGeom prst="cub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5" name="直方体 14"/>
          <p:cNvSpPr/>
          <p:nvPr/>
        </p:nvSpPr>
        <p:spPr>
          <a:xfrm>
            <a:off x="8243888" y="5661025"/>
            <a:ext cx="144462" cy="315913"/>
          </a:xfrm>
          <a:prstGeom prst="cube">
            <a:avLst>
              <a:gd name="adj" fmla="val 64193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6" name="直方体 15"/>
          <p:cNvSpPr/>
          <p:nvPr/>
        </p:nvSpPr>
        <p:spPr>
          <a:xfrm>
            <a:off x="8324850" y="5661025"/>
            <a:ext cx="144463" cy="315913"/>
          </a:xfrm>
          <a:prstGeom prst="cube">
            <a:avLst>
              <a:gd name="adj" fmla="val 6419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9" name="正方形/長方形 18"/>
          <p:cNvSpPr/>
          <p:nvPr/>
        </p:nvSpPr>
        <p:spPr>
          <a:xfrm>
            <a:off x="8101013" y="5805488"/>
            <a:ext cx="679450" cy="277812"/>
          </a:xfrm>
          <a:prstGeom prst="rect">
            <a:avLst/>
          </a:prstGeom>
          <a:solidFill>
            <a:schemeClr val="accent3">
              <a:lumMod val="7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3" name="正方形/長方形 22"/>
          <p:cNvSpPr/>
          <p:nvPr/>
        </p:nvSpPr>
        <p:spPr>
          <a:xfrm>
            <a:off x="6084316" y="5588792"/>
            <a:ext cx="1080120" cy="648072"/>
          </a:xfrm>
          <a:prstGeom prst="rect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" name="二等辺三角形 23"/>
          <p:cNvSpPr/>
          <p:nvPr/>
        </p:nvSpPr>
        <p:spPr>
          <a:xfrm>
            <a:off x="5940300" y="5444281"/>
            <a:ext cx="1440160" cy="216024"/>
          </a:xfrm>
          <a:prstGeom prst="triangle">
            <a:avLst/>
          </a:prstGeom>
          <a:solidFill>
            <a:srgbClr val="6666FF"/>
          </a:solidFill>
          <a:scene3d>
            <a:camera prst="isometricLeftDown"/>
            <a:lightRig rig="threePt" dir="t"/>
          </a:scene3d>
          <a:sp3d extrusionH="1270000" contourW="12700">
            <a:extrusionClr>
              <a:schemeClr val="accent3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6" name="フローチャート: データ 25"/>
          <p:cNvSpPr/>
          <p:nvPr/>
        </p:nvSpPr>
        <p:spPr>
          <a:xfrm rot="5400000">
            <a:off x="6283325" y="5824538"/>
            <a:ext cx="539750" cy="21590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" name="ストライプ矢印 26"/>
          <p:cNvSpPr/>
          <p:nvPr/>
        </p:nvSpPr>
        <p:spPr>
          <a:xfrm>
            <a:off x="2627313" y="1989138"/>
            <a:ext cx="3384550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30" name="ストライプ矢印 29"/>
          <p:cNvSpPr/>
          <p:nvPr/>
        </p:nvSpPr>
        <p:spPr>
          <a:xfrm rot="5400000">
            <a:off x="5651500" y="3213100"/>
            <a:ext cx="1368425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25" name="正方形/長方形 24"/>
          <p:cNvSpPr/>
          <p:nvPr/>
        </p:nvSpPr>
        <p:spPr>
          <a:xfrm>
            <a:off x="539750" y="4221163"/>
            <a:ext cx="1728788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0262" name="テキスト ボックス 8"/>
          <p:cNvSpPr txBox="1">
            <a:spLocks noChangeArrowheads="1"/>
          </p:cNvSpPr>
          <p:nvPr/>
        </p:nvSpPr>
        <p:spPr bwMode="auto">
          <a:xfrm>
            <a:off x="539750" y="422116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利用者Ｂ</a:t>
            </a:r>
          </a:p>
        </p:txBody>
      </p:sp>
      <p:sp>
        <p:nvSpPr>
          <p:cNvPr id="31" name="左右矢印 30"/>
          <p:cNvSpPr/>
          <p:nvPr/>
        </p:nvSpPr>
        <p:spPr>
          <a:xfrm rot="5400000">
            <a:off x="178594" y="3285331"/>
            <a:ext cx="1441450" cy="287338"/>
          </a:xfrm>
          <a:prstGeom prst="leftRightArrow">
            <a:avLst>
              <a:gd name="adj1" fmla="val 36562"/>
              <a:gd name="adj2" fmla="val 4974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4" name="ストライプ矢印 33"/>
          <p:cNvSpPr/>
          <p:nvPr/>
        </p:nvSpPr>
        <p:spPr>
          <a:xfrm rot="9551684">
            <a:off x="2465388" y="3190875"/>
            <a:ext cx="3663950" cy="358775"/>
          </a:xfrm>
          <a:prstGeom prst="stripedRightArrow">
            <a:avLst>
              <a:gd name="adj1" fmla="val 52304"/>
              <a:gd name="adj2" fmla="val 35706"/>
            </a:avLst>
          </a:prstGeom>
          <a:solidFill>
            <a:srgbClr val="92D05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35" name="横巻き 34"/>
          <p:cNvSpPr/>
          <p:nvPr/>
        </p:nvSpPr>
        <p:spPr>
          <a:xfrm>
            <a:off x="611188" y="4941888"/>
            <a:ext cx="5184775" cy="1366837"/>
          </a:xfrm>
          <a:prstGeom prst="horizontalScroll">
            <a:avLst>
              <a:gd name="adj" fmla="val 660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800" dirty="0">
                <a:solidFill>
                  <a:schemeClr val="tx1"/>
                </a:solidFill>
              </a:rPr>
              <a:t>POINT</a:t>
            </a: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　売買の時点では、物の移動が行われていない</a:t>
            </a:r>
            <a:endParaRPr lang="en-US" altLang="ja-JP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　（購入者（利用者</a:t>
            </a:r>
            <a:r>
              <a:rPr lang="en-US" altLang="ja-JP" sz="1800" dirty="0">
                <a:solidFill>
                  <a:schemeClr val="tx1"/>
                </a:solidFill>
              </a:rPr>
              <a:t>B</a:t>
            </a:r>
            <a:r>
              <a:rPr lang="ja-JP" altLang="en-US" sz="1800" dirty="0">
                <a:solidFill>
                  <a:schemeClr val="tx1"/>
                </a:solidFill>
              </a:rPr>
              <a:t>）が必要な時に、</a:t>
            </a:r>
            <a:endParaRPr lang="en-US" altLang="ja-JP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　　随時、倉庫から取り出す）</a:t>
            </a:r>
          </a:p>
        </p:txBody>
      </p:sp>
      <p:sp>
        <p:nvSpPr>
          <p:cNvPr id="10266" name="テキスト ボックス 23"/>
          <p:cNvSpPr txBox="1">
            <a:spLocks noChangeArrowheads="1"/>
          </p:cNvSpPr>
          <p:nvPr/>
        </p:nvSpPr>
        <p:spPr bwMode="auto">
          <a:xfrm>
            <a:off x="3132138" y="1989138"/>
            <a:ext cx="2032000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⑥所有権移動登録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0267" name="テキスト ボックス 23"/>
          <p:cNvSpPr txBox="1">
            <a:spLocks noChangeArrowheads="1"/>
          </p:cNvSpPr>
          <p:nvPr/>
        </p:nvSpPr>
        <p:spPr bwMode="auto">
          <a:xfrm>
            <a:off x="611188" y="3141663"/>
            <a:ext cx="1801812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⑤売買契約成立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  <p:sp>
        <p:nvSpPr>
          <p:cNvPr id="10268" name="テキスト ボックス 25"/>
          <p:cNvSpPr txBox="1">
            <a:spLocks noChangeArrowheads="1"/>
          </p:cNvSpPr>
          <p:nvPr/>
        </p:nvSpPr>
        <p:spPr bwMode="auto">
          <a:xfrm>
            <a:off x="4500563" y="3141663"/>
            <a:ext cx="2030412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>
                <a:latin typeface="HG創英角ｺﾞｼｯｸUB" pitchFamily="49" charset="-128"/>
                <a:ea typeface="HG創英角ｺﾞｼｯｸUB" pitchFamily="49" charset="-128"/>
              </a:rPr>
              <a:t>⑦所有権移動通知</a:t>
            </a:r>
            <a:endParaRPr lang="en-US" altLang="ja-JP" sz="1800">
              <a:latin typeface="HG創英角ｺﾞｼｯｸUB" pitchFamily="49" charset="-128"/>
              <a:ea typeface="HG創英角ｺﾞｼｯｸUB" pitchFamily="49" charset="-128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400" smtClean="0"/>
              <a:t>マテリアルをクラウド化することによる潜在ニーズ（１）</a:t>
            </a:r>
          </a:p>
        </p:txBody>
      </p:sp>
      <p:sp>
        <p:nvSpPr>
          <p:cNvPr id="11267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86EBB5-FDD4-49D0-8F3A-49B6C46296CF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126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64FF235-0136-4171-B960-04466B3592C2}" type="slidenum">
              <a:rPr lang="en-US" altLang="ja-JP" smtClean="0">
                <a:ea typeface="ＭＳ Ｐゴシック" charset="-128"/>
              </a:rPr>
              <a:pPr/>
              <a:t>8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1269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eaLnBrk="1" hangingPunct="1"/>
            <a:r>
              <a:rPr lang="ja-JP" altLang="en-US" sz="1800" smtClean="0"/>
              <a:t>マテリアルをクラウド化することによる潜在ニーズ</a:t>
            </a:r>
            <a:endParaRPr lang="en-US" altLang="ja-JP" sz="1800" smtClean="0"/>
          </a:p>
          <a:p>
            <a:pPr lvl="1" eaLnBrk="1" hangingPunct="1"/>
            <a:r>
              <a:rPr lang="ja-JP" altLang="en-US" sz="1800" smtClean="0"/>
              <a:t>基本サービス（</a:t>
            </a:r>
            <a:r>
              <a:rPr lang="en-US" altLang="ja-JP" sz="1800" smtClean="0"/>
              <a:t>STEP1</a:t>
            </a:r>
            <a:r>
              <a:rPr lang="ja-JP" altLang="en-US" sz="1800" smtClean="0"/>
              <a:t>）</a:t>
            </a:r>
            <a:endParaRPr lang="en-US" altLang="ja-JP" sz="1800" smtClean="0"/>
          </a:p>
          <a:p>
            <a:pPr lvl="2" eaLnBrk="1" hangingPunct="1"/>
            <a:r>
              <a:rPr lang="ja-JP" altLang="en-US" sz="1800" smtClean="0"/>
              <a:t>通販</a:t>
            </a:r>
            <a:endParaRPr lang="en-US" altLang="ja-JP" sz="1800" smtClean="0"/>
          </a:p>
          <a:p>
            <a:pPr lvl="3" eaLnBrk="1" hangingPunct="1"/>
            <a:r>
              <a:rPr lang="ja-JP" altLang="en-US" sz="1800" smtClean="0"/>
              <a:t>通販サイトのネックとして、送料の問題があるが、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格安の送料にすることが可能になる</a:t>
            </a:r>
            <a:endParaRPr lang="en-US" altLang="ja-JP" sz="1800" smtClean="0"/>
          </a:p>
          <a:p>
            <a:pPr lvl="3" eaLnBrk="1" hangingPunct="1"/>
            <a:r>
              <a:rPr lang="ja-JP" altLang="en-US" sz="1800" smtClean="0"/>
              <a:t>自宅の広さを考慮せずに購入することができるため、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限定セールのときに買いだめを行い、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必要な時に取り出すことが可能</a:t>
            </a:r>
            <a:endParaRPr lang="en-US" altLang="ja-JP" sz="1800" smtClean="0"/>
          </a:p>
          <a:p>
            <a:pPr lvl="3" eaLnBrk="1" hangingPunct="1"/>
            <a:endParaRPr lang="en-US" altLang="ja-JP" sz="1800" smtClean="0"/>
          </a:p>
          <a:p>
            <a:pPr lvl="2" eaLnBrk="1" hangingPunct="1"/>
            <a:r>
              <a:rPr lang="ja-JP" altLang="en-US" sz="1800" smtClean="0"/>
              <a:t>引越し</a:t>
            </a:r>
            <a:endParaRPr lang="en-US" altLang="ja-JP" sz="1800" smtClean="0"/>
          </a:p>
          <a:p>
            <a:pPr lvl="3" eaLnBrk="1" hangingPunct="1"/>
            <a:r>
              <a:rPr lang="ja-JP" altLang="en-US" sz="1800" smtClean="0"/>
              <a:t>一旦クラウド在庫に預けておけば、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引越し自体のコストを削減することが可能</a:t>
            </a:r>
            <a:endParaRPr lang="en-US" altLang="ja-JP" sz="1800" smtClean="0"/>
          </a:p>
          <a:p>
            <a:pPr lvl="3" eaLnBrk="1" hangingPunct="1"/>
            <a:endParaRPr lang="en-US" altLang="ja-JP" sz="18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四角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2400" smtClean="0"/>
              <a:t>マテリアルをクラウド化することによる潜在ニーズ（２）</a:t>
            </a:r>
          </a:p>
        </p:txBody>
      </p:sp>
      <p:sp>
        <p:nvSpPr>
          <p:cNvPr id="12291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9696E53-A142-4427-AEBD-2978DBD5A00A}" type="datetime1">
              <a:rPr lang="ja-JP" altLang="en-US" smtClean="0">
                <a:ea typeface="ＭＳ Ｐゴシック" charset="-128"/>
              </a:rPr>
              <a:pPr/>
              <a:t>2014/10/4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229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73CACA-DE80-4AE7-8122-881042A30A7D}" type="slidenum">
              <a:rPr lang="en-US" altLang="ja-JP" smtClean="0">
                <a:ea typeface="ＭＳ Ｐゴシック" charset="-128"/>
              </a:rPr>
              <a:pPr/>
              <a:t>9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12293" name="四角形 3"/>
          <p:cNvSpPr>
            <a:spLocks noGrp="1" noChangeArrowheads="1"/>
          </p:cNvSpPr>
          <p:nvPr>
            <p:ph sz="quarter" idx="1"/>
          </p:nvPr>
        </p:nvSpPr>
        <p:spPr>
          <a:xfrm>
            <a:off x="457200" y="981075"/>
            <a:ext cx="8229600" cy="5175250"/>
          </a:xfrm>
        </p:spPr>
        <p:txBody>
          <a:bodyPr/>
          <a:lstStyle/>
          <a:p>
            <a:pPr eaLnBrk="1" hangingPunct="1"/>
            <a:r>
              <a:rPr lang="ja-JP" altLang="en-US" sz="1800" smtClean="0"/>
              <a:t>マテリアルをクラウド化することによる潜在ニーズ</a:t>
            </a:r>
            <a:endParaRPr lang="en-US" altLang="ja-JP" sz="1800" smtClean="0"/>
          </a:p>
          <a:p>
            <a:pPr lvl="1" eaLnBrk="1" hangingPunct="1"/>
            <a:r>
              <a:rPr lang="ja-JP" altLang="en-US" sz="1800" smtClean="0"/>
              <a:t>拡張サービス（</a:t>
            </a:r>
            <a:r>
              <a:rPr lang="en-US" altLang="ja-JP" sz="1800" smtClean="0"/>
              <a:t>STEP2</a:t>
            </a:r>
            <a:r>
              <a:rPr lang="ja-JP" altLang="en-US" sz="1800" smtClean="0"/>
              <a:t>）</a:t>
            </a:r>
            <a:endParaRPr lang="en-US" altLang="ja-JP" sz="1800" smtClean="0"/>
          </a:p>
          <a:p>
            <a:pPr lvl="2" eaLnBrk="1" hangingPunct="1"/>
            <a:r>
              <a:rPr lang="ja-JP" altLang="en-US" sz="1800" smtClean="0"/>
              <a:t>中古本の無店舗マーケット</a:t>
            </a:r>
            <a:endParaRPr lang="en-US" altLang="ja-JP" sz="1800" smtClean="0"/>
          </a:p>
          <a:p>
            <a:pPr lvl="3" eaLnBrk="1" hangingPunct="1"/>
            <a:r>
              <a:rPr lang="ja-JP" altLang="en-US" sz="1800" smtClean="0"/>
              <a:t>自宅にある不要な本をとりあえずクラウド在庫化しておき、</a:t>
            </a:r>
            <a:r>
              <a:rPr lang="en-US" altLang="ja-JP" sz="1800" smtClean="0"/>
              <a:t/>
            </a:r>
            <a:br>
              <a:rPr lang="en-US" altLang="ja-JP" sz="1800" smtClean="0"/>
            </a:br>
            <a:r>
              <a:rPr lang="ja-JP" altLang="en-US" sz="1800" smtClean="0"/>
              <a:t>マーケットのニーズが高まった際に、売ることができる。</a:t>
            </a:r>
            <a:endParaRPr lang="en-US" altLang="ja-JP" sz="1800" smtClean="0"/>
          </a:p>
          <a:p>
            <a:pPr lvl="2" eaLnBrk="1" hangingPunct="1"/>
            <a:endParaRPr lang="en-US" altLang="ja-JP" sz="1800" smtClean="0"/>
          </a:p>
          <a:p>
            <a:pPr lvl="2" eaLnBrk="1" hangingPunct="1"/>
            <a:r>
              <a:rPr lang="ja-JP" altLang="en-US" sz="1800" smtClean="0"/>
              <a:t>プラットフォームを使った各種サービス展開</a:t>
            </a:r>
            <a:endParaRPr lang="en-US" altLang="ja-JP" sz="1800" smtClean="0"/>
          </a:p>
          <a:p>
            <a:pPr lvl="3" eaLnBrk="1" hangingPunct="1"/>
            <a:r>
              <a:rPr lang="ja-JP" altLang="en-US" sz="1800" smtClean="0"/>
              <a:t>プラットフォームを使って、別のサービスを展開する。</a:t>
            </a:r>
            <a:endParaRPr lang="en-US" altLang="ja-JP" sz="18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92D050"/>
        </a:solidFill>
        <a:ln>
          <a:prstDash val="dash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25018</TotalTime>
  <Words>368</Words>
  <Application>Microsoft Office PowerPoint</Application>
  <PresentationFormat>画面に合わせる (4:3)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3" baseType="lpstr">
      <vt:lpstr>Arial</vt:lpstr>
      <vt:lpstr>ＭＳ Ｐゴシック</vt:lpstr>
      <vt:lpstr>HG創英角ｺﾞｼｯｸUB</vt:lpstr>
      <vt:lpstr>Wingdings 3</vt:lpstr>
      <vt:lpstr>Wingdings</vt:lpstr>
      <vt:lpstr>Times New Roman</vt:lpstr>
      <vt:lpstr>ＭＳ Ｐ明朝</vt:lpstr>
      <vt:lpstr>Gill Sans MT</vt:lpstr>
      <vt:lpstr>Calibri</vt:lpstr>
      <vt:lpstr>Bookman Old Style</vt:lpstr>
      <vt:lpstr>アース</vt:lpstr>
      <vt:lpstr>デザインの設定</vt:lpstr>
      <vt:lpstr>マテリアルコックピット</vt:lpstr>
      <vt:lpstr>マテリアルクラウドとは（１）</vt:lpstr>
      <vt:lpstr>マテリアルクラウドとは（２）</vt:lpstr>
      <vt:lpstr>サービスフロー（１）</vt:lpstr>
      <vt:lpstr>業務フロー</vt:lpstr>
      <vt:lpstr>続き）</vt:lpstr>
      <vt:lpstr>サービスフロー（２）</vt:lpstr>
      <vt:lpstr>マテリアルをクラウド化することによる潜在ニーズ（１）</vt:lpstr>
      <vt:lpstr>マテリアルをクラウド化することによる潜在ニーズ（２）</vt:lpstr>
      <vt:lpstr>マネタイズ方針１</vt:lpstr>
      <vt:lpstr>マネタイズ方針２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 </cp:lastModifiedBy>
  <cp:revision>148</cp:revision>
  <cp:lastPrinted>1601-01-01T00:00:00Z</cp:lastPrinted>
  <dcterms:created xsi:type="dcterms:W3CDTF">1601-01-01T00:00:00Z</dcterms:created>
  <dcterms:modified xsi:type="dcterms:W3CDTF">2014-10-04T06:34:47Z</dcterms:modified>
</cp:coreProperties>
</file>