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02" r:id="rId5"/>
    <p:sldId id="304" r:id="rId6"/>
    <p:sldId id="303" r:id="rId7"/>
    <p:sldId id="30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k" initials="h" lastIdx="8" clrIdx="0">
    <p:extLst>
      <p:ext uri="{19B8F6BF-5375-455C-9EA6-DF929625EA0E}">
        <p15:presenceInfo xmlns:p15="http://schemas.microsoft.com/office/powerpoint/2012/main" userId="hk" providerId="None"/>
      </p:ext>
    </p:extLst>
  </p:cmAuthor>
  <p:cmAuthor id="2" name="Kevin Haeni" initials="KH" lastIdx="1" clrIdx="1">
    <p:extLst>
      <p:ext uri="{19B8F6BF-5375-455C-9EA6-DF929625EA0E}">
        <p15:presenceInfo xmlns:p15="http://schemas.microsoft.com/office/powerpoint/2012/main" userId="S-1-5-21-3063082303-1477663233-3575993587-2496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>
      <p:cViewPr varScale="1">
        <p:scale>
          <a:sx n="114" d="100"/>
          <a:sy n="114" d="100"/>
        </p:scale>
        <p:origin x="13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CFA9-FAAC-43BF-87F9-CA26B79F9462}" type="datetimeFigureOut">
              <a:rPr lang="de-CH" smtClean="0"/>
              <a:t>11.01.2018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E1B2-2152-4B2E-B89E-3335BB714E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ko-KR" dirty="0"/>
              <a:t>https://www.ssl2buy.com/wiki/symmetric-vs-asymmetric-encryption-what-are-differences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2E1B2-2152-4B2E-B89E-3335BB714E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3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061EDD-8121-4525-B97F-6B3CB6DFC6E1}"/>
              </a:ext>
            </a:extLst>
          </p:cNvPr>
          <p:cNvSpPr/>
          <p:nvPr userDrawn="1"/>
        </p:nvSpPr>
        <p:spPr>
          <a:xfrm>
            <a:off x="107504" y="188640"/>
            <a:ext cx="539384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NextGenVote</a:t>
            </a:r>
            <a:br>
              <a:rPr lang="en-US" altLang="ko-K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ko-K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Visualizing Geneva’s Next Generation E-Voting System</a:t>
            </a:r>
            <a:endParaRPr lang="de-CH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959" y="4725144"/>
            <a:ext cx="68407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 B.Sc. Computer Science  -  Final day Presentation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Graduates: 	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Yanick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Denzer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Kevin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Häni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Supervisors:	Prof. Dr. Rolf </a:t>
            </a:r>
            <a:r>
              <a:rPr kumimoji="0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Haenni</a:t>
            </a:r>
            <a:r>
              <a:rPr kumimoji="0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Prof. Dr. Philipp </a:t>
            </a:r>
            <a:r>
              <a:rPr kumimoji="0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Locher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Expert:		Han van der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Kleij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SBB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60959" y="3212976"/>
            <a:ext cx="9001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맑은 고딕" pitchFamily="50" charset="-127"/>
                <a:cs typeface="Segoe UI Semibold" panose="020B0702040204020203" pitchFamily="34" charset="0"/>
              </a:rPr>
              <a:t>NextGenVote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ea typeface="맑은 고딕" pitchFamily="50" charset="-127"/>
              <a:cs typeface="Segoe UI Semibold" panose="020B0702040204020203" pitchFamily="34" charset="0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맑은 고딕" pitchFamily="50" charset="-127"/>
                <a:cs typeface="Segoe UI Light" panose="020B0502040204020203" pitchFamily="34" charset="0"/>
              </a:rPr>
              <a:t>Visualizing Geneva’s Next Generation E-Voting System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맑은 고딕" pitchFamily="50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Content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Inhaltsplatzhalter 3"/>
          <p:cNvSpPr>
            <a:spLocks noGrp="1"/>
          </p:cNvSpPr>
          <p:nvPr>
            <p:ph idx="10"/>
          </p:nvPr>
        </p:nvSpPr>
        <p:spPr>
          <a:xfrm>
            <a:off x="467544" y="2276872"/>
            <a:ext cx="8496944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altLang="ko-KR" sz="1800" dirty="0"/>
              <a:t>Who </a:t>
            </a:r>
            <a:r>
              <a:rPr lang="de-CH" altLang="ko-KR" sz="1800" dirty="0" err="1"/>
              <a:t>we</a:t>
            </a:r>
            <a:r>
              <a:rPr lang="de-CH" altLang="ko-KR" sz="1800" dirty="0"/>
              <a:t> </a:t>
            </a:r>
            <a:r>
              <a:rPr lang="de-CH" altLang="ko-KR" sz="1800" dirty="0" err="1"/>
              <a:t>are</a:t>
            </a:r>
            <a:endParaRPr lang="de-CH" altLang="ko-KR" sz="1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/>
              <a:t>Goal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/>
              <a:t>Demo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/>
              <a:t>Project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/>
              <a:t>Implementation </a:t>
            </a:r>
            <a:r>
              <a:rPr lang="de-CH" sz="1800" dirty="0" err="1"/>
              <a:t>details</a:t>
            </a:r>
            <a:endParaRPr lang="de-CH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/>
              <a:t>Next </a:t>
            </a:r>
            <a:r>
              <a:rPr lang="de-CH" sz="1800" dirty="0" err="1"/>
              <a:t>steps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E-Voting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Privacy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only</a:t>
            </a:r>
            <a:r>
              <a:rPr lang="de-CH" sz="1800" dirty="0"/>
              <a:t> </a:t>
            </a:r>
            <a:r>
              <a:rPr lang="de-CH" sz="1800" dirty="0" err="1"/>
              <a:t>one</a:t>
            </a:r>
            <a:r>
              <a:rPr lang="de-CH" sz="1800" dirty="0"/>
              <a:t> </a:t>
            </a:r>
            <a:r>
              <a:rPr lang="de-CH" sz="1800" dirty="0" err="1"/>
              <a:t>requirement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Anonymity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Authenticity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Eligibility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Verifiability</a:t>
            </a:r>
            <a:endParaRPr lang="de-CH" sz="1800" dirty="0"/>
          </a:p>
          <a:p>
            <a:r>
              <a:rPr lang="de-CH" sz="1800" dirty="0"/>
              <a:t>     and </a:t>
            </a:r>
            <a:r>
              <a:rPr lang="de-CH" sz="1800" dirty="0" err="1"/>
              <a:t>more</a:t>
            </a:r>
            <a:r>
              <a:rPr lang="de-CH" sz="1800" dirty="0"/>
              <a:t> …</a:t>
            </a:r>
            <a:endParaRPr lang="de-CH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de-CH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8645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CHVote</a:t>
            </a:r>
            <a:r>
              <a:rPr lang="de-CH" b="1" dirty="0"/>
              <a:t>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ElGamal</a:t>
            </a:r>
            <a:r>
              <a:rPr lang="de-CH" sz="1800" dirty="0"/>
              <a:t>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k-out-</a:t>
            </a:r>
            <a:r>
              <a:rPr lang="de-CH" sz="1800" dirty="0" err="1"/>
              <a:t>of</a:t>
            </a:r>
            <a:r>
              <a:rPr lang="de-CH" sz="1800" dirty="0"/>
              <a:t>-n </a:t>
            </a:r>
            <a:r>
              <a:rPr lang="de-CH" sz="1800" dirty="0" err="1"/>
              <a:t>Oblivious</a:t>
            </a:r>
            <a:r>
              <a:rPr lang="de-CH" sz="1800" dirty="0"/>
              <a:t> Transfer </a:t>
            </a:r>
            <a:r>
              <a:rPr lang="de-CH" sz="1800" dirty="0" err="1"/>
              <a:t>by</a:t>
            </a:r>
            <a:r>
              <a:rPr lang="de-CH" sz="1800" dirty="0"/>
              <a:t> Chu and </a:t>
            </a:r>
            <a:r>
              <a:rPr lang="de-CH" sz="1800" dirty="0" err="1"/>
              <a:t>Tzeng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Multiplicative</a:t>
            </a:r>
            <a:r>
              <a:rPr lang="de-CH" sz="1800" dirty="0"/>
              <a:t> </a:t>
            </a:r>
            <a:r>
              <a:rPr lang="de-CH" sz="1800" dirty="0" err="1"/>
              <a:t>Homomorphic</a:t>
            </a:r>
            <a:r>
              <a:rPr lang="de-CH" sz="1800" dirty="0"/>
              <a:t>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Cryptographic</a:t>
            </a:r>
            <a:r>
              <a:rPr lang="de-CH" sz="1800" dirty="0"/>
              <a:t> </a:t>
            </a:r>
            <a:r>
              <a:rPr lang="de-CH" sz="1800" dirty="0" err="1"/>
              <a:t>Shuffles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Re-Encryption Mix-Nets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Pedersen </a:t>
            </a:r>
            <a:r>
              <a:rPr lang="de-CH" sz="1800" dirty="0" err="1"/>
              <a:t>Commitments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Non-Interactive Zero-Knowledge Proofs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Schnorr </a:t>
            </a:r>
            <a:r>
              <a:rPr lang="de-CH" sz="1800" dirty="0" err="1"/>
              <a:t>Signatures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Wikström’s</a:t>
            </a:r>
            <a:r>
              <a:rPr lang="de-CH" sz="1800" dirty="0"/>
              <a:t> Shuffle Proof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Lagrange </a:t>
            </a:r>
            <a:r>
              <a:rPr lang="de-CH" sz="1800" dirty="0" err="1"/>
              <a:t>Interpolating</a:t>
            </a:r>
            <a:r>
              <a:rPr lang="de-CH" sz="1800" dirty="0"/>
              <a:t> </a:t>
            </a:r>
            <a:r>
              <a:rPr lang="de-CH" sz="1800" dirty="0" err="1"/>
              <a:t>Polynomials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Shared</a:t>
            </a:r>
            <a:r>
              <a:rPr lang="de-CH" sz="1800" dirty="0"/>
              <a:t> Key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98160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CHVote</a:t>
            </a:r>
            <a:r>
              <a:rPr lang="de-CH" b="1" dirty="0"/>
              <a:t> Protocol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3071BB-593C-4AA4-B7D8-EA6C3709DC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/>
              <a:t>Specified</a:t>
            </a:r>
            <a:r>
              <a:rPr lang="de-CH" sz="1800" dirty="0"/>
              <a:t> </a:t>
            </a:r>
            <a:r>
              <a:rPr lang="de-CH" sz="1800" dirty="0" err="1"/>
              <a:t>approx</a:t>
            </a:r>
            <a:r>
              <a:rPr lang="de-CH" sz="1800" dirty="0"/>
              <a:t>. 60 </a:t>
            </a:r>
            <a:r>
              <a:rPr lang="de-CH" sz="1800" dirty="0" err="1"/>
              <a:t>algorithms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626A91-6392-4901-902A-D3735679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51" y="1124744"/>
            <a:ext cx="423982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1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/>
          <a:lstStyle/>
          <a:p>
            <a:r>
              <a:rPr lang="de-CH" b="1" dirty="0"/>
              <a:t>Educational Problem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3071BB-593C-4AA4-B7D8-EA6C3709DC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/>
              <a:t>E-Voting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difficult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understand</a:t>
            </a:r>
            <a:r>
              <a:rPr lang="de-CH" sz="1800" dirty="0"/>
              <a:t> / </a:t>
            </a:r>
            <a:r>
              <a:rPr lang="de-CH" sz="1800" dirty="0" err="1"/>
              <a:t>explain</a:t>
            </a: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33901-9BFC-42C0-BE32-9DF1F14280F0}"/>
              </a:ext>
            </a:extLst>
          </p:cNvPr>
          <p:cNvSpPr txBox="1">
            <a:spLocks/>
          </p:cNvSpPr>
          <p:nvPr/>
        </p:nvSpPr>
        <p:spPr>
          <a:xfrm>
            <a:off x="476747" y="3789040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Our</a:t>
            </a:r>
            <a:r>
              <a:rPr lang="de-CH" b="1" dirty="0"/>
              <a:t> Task / Goal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F21037E-9998-4716-AE2B-39C7A90C600C}"/>
              </a:ext>
            </a:extLst>
          </p:cNvPr>
          <p:cNvSpPr txBox="1">
            <a:spLocks/>
          </p:cNvSpPr>
          <p:nvPr/>
        </p:nvSpPr>
        <p:spPr>
          <a:xfrm>
            <a:off x="463774" y="4509120"/>
            <a:ext cx="8428706" cy="36004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CH" sz="1800" dirty="0" err="1"/>
              <a:t>Implementing</a:t>
            </a:r>
            <a:r>
              <a:rPr lang="de-CH" sz="1800" dirty="0"/>
              <a:t> a </a:t>
            </a:r>
            <a:r>
              <a:rPr lang="de-CH" sz="1800" dirty="0" err="1"/>
              <a:t>software</a:t>
            </a:r>
            <a:r>
              <a:rPr lang="de-CH" sz="1800" dirty="0"/>
              <a:t> </a:t>
            </a:r>
            <a:r>
              <a:rPr lang="de-CH" sz="1800" dirty="0" err="1"/>
              <a:t>that</a:t>
            </a:r>
            <a:r>
              <a:rPr lang="de-CH" sz="1800" dirty="0"/>
              <a:t> </a:t>
            </a:r>
            <a:r>
              <a:rPr lang="de-CH" sz="1800" dirty="0" err="1"/>
              <a:t>allows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visualize</a:t>
            </a:r>
            <a:r>
              <a:rPr lang="de-CH" sz="1800" dirty="0"/>
              <a:t> an e-</a:t>
            </a:r>
            <a:r>
              <a:rPr lang="de-CH" sz="1800" dirty="0" err="1"/>
              <a:t>voting</a:t>
            </a:r>
            <a:r>
              <a:rPr lang="de-CH" sz="1800" dirty="0"/>
              <a:t> </a:t>
            </a:r>
            <a:r>
              <a:rPr lang="de-CH" sz="1800" dirty="0" err="1"/>
              <a:t>system</a:t>
            </a:r>
            <a:r>
              <a:rPr lang="de-CH" sz="1800" dirty="0"/>
              <a:t> </a:t>
            </a:r>
            <a:r>
              <a:rPr lang="de-CH" sz="1800" dirty="0" err="1"/>
              <a:t>based</a:t>
            </a:r>
            <a:r>
              <a:rPr lang="de-CH" sz="1800" dirty="0"/>
              <a:t>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CHVote</a:t>
            </a:r>
            <a:r>
              <a:rPr lang="de-CH" sz="1800" dirty="0"/>
              <a:t> </a:t>
            </a:r>
            <a:r>
              <a:rPr lang="de-CH" sz="1800" dirty="0" err="1"/>
              <a:t>specifications</a:t>
            </a:r>
            <a:endParaRPr lang="de-CH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sz="1800" dirty="0" err="1"/>
              <a:t>Webbased</a:t>
            </a:r>
            <a:r>
              <a:rPr lang="de-CH" sz="1800" dirty="0"/>
              <a:t> </a:t>
            </a:r>
            <a:r>
              <a:rPr lang="de-CH" sz="1800" dirty="0" err="1"/>
              <a:t>application</a:t>
            </a:r>
            <a:r>
              <a:rPr lang="de-CH" sz="1800" dirty="0"/>
              <a:t> </a:t>
            </a:r>
            <a:r>
              <a:rPr lang="de-CH" sz="1800" dirty="0" err="1"/>
              <a:t>with</a:t>
            </a:r>
            <a:r>
              <a:rPr lang="de-CH" sz="1800" dirty="0"/>
              <a:t> real-Time </a:t>
            </a:r>
            <a:r>
              <a:rPr lang="de-CH" sz="1800" dirty="0" err="1"/>
              <a:t>updates</a:t>
            </a:r>
            <a:r>
              <a:rPr lang="de-CH" sz="1800" dirty="0"/>
              <a:t> (web </a:t>
            </a:r>
            <a:r>
              <a:rPr lang="de-CH" sz="1800" dirty="0" err="1"/>
              <a:t>sockets</a:t>
            </a:r>
            <a:r>
              <a:rPr lang="de-CH" sz="18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sz="1800" dirty="0"/>
              <a:t>Separate </a:t>
            </a:r>
            <a:r>
              <a:rPr lang="de-CH" sz="1800" dirty="0" err="1"/>
              <a:t>views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every</a:t>
            </a:r>
            <a:r>
              <a:rPr lang="de-CH" sz="1800" dirty="0"/>
              <a:t> </a:t>
            </a:r>
            <a:r>
              <a:rPr lang="de-CH" sz="1800" dirty="0" err="1"/>
              <a:t>actor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protocol</a:t>
            </a:r>
            <a:endParaRPr lang="de-CH" sz="1800" dirty="0"/>
          </a:p>
          <a:p>
            <a:pPr marL="285750" indent="-285750">
              <a:buFont typeface="Arial" pitchFamily="34" charset="0"/>
              <a:buChar char="•"/>
            </a:pPr>
            <a:endParaRPr lang="de-CH" sz="1800" dirty="0"/>
          </a:p>
          <a:p>
            <a:pPr marL="285750" indent="-285750">
              <a:buFont typeface="Arial" pitchFamily="34" charset="0"/>
              <a:buChar char="•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8800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(4:3)</PresentationFormat>
  <Paragraphs>45</Paragraphs>
  <Slides>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Segoe UI Light</vt:lpstr>
      <vt:lpstr>Segoe UI Semibold</vt:lpstr>
      <vt:lpstr>Office Theme</vt:lpstr>
      <vt:lpstr>Custom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hk</cp:lastModifiedBy>
  <cp:revision>480</cp:revision>
  <dcterms:created xsi:type="dcterms:W3CDTF">2014-04-01T16:35:38Z</dcterms:created>
  <dcterms:modified xsi:type="dcterms:W3CDTF">2018-01-11T21:29:14Z</dcterms:modified>
</cp:coreProperties>
</file>