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56" r:id="rId3"/>
    <p:sldId id="302" r:id="rId4"/>
    <p:sldId id="304" r:id="rId5"/>
    <p:sldId id="303" r:id="rId6"/>
    <p:sldId id="305" r:id="rId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k" initials="h" lastIdx="21" clrIdx="0">
    <p:extLst>
      <p:ext uri="{19B8F6BF-5375-455C-9EA6-DF929625EA0E}">
        <p15:presenceInfo xmlns:p15="http://schemas.microsoft.com/office/powerpoint/2012/main" userId="hk" providerId="None"/>
      </p:ext>
    </p:extLst>
  </p:cmAuthor>
  <p:cmAuthor id="2" name="Kevin Haeni" initials="KH" lastIdx="1" clrIdx="1">
    <p:extLst>
      <p:ext uri="{19B8F6BF-5375-455C-9EA6-DF929625EA0E}">
        <p15:presenceInfo xmlns:p15="http://schemas.microsoft.com/office/powerpoint/2012/main" userId="S-1-5-21-3063082303-1477663233-3575993587-2496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p:cViewPr varScale="1">
        <p:scale>
          <a:sx n="106" d="100"/>
          <a:sy n="106" d="100"/>
        </p:scale>
        <p:origin x="4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2T10:36:59.932" idx="9">
    <p:pos x="10" y="10"/>
    <p:text>Zu Beginn unserer Präsentation wollen wir Euch als erstes eine Frage stellen: "Würdet ihr einem E-Voting System in der Schweiz vertrauen?"</p:text>
    <p:extLst>
      <p:ext uri="{C676402C-5697-4E1C-873F-D02D1690AC5C}">
        <p15:threadingInfo xmlns:p15="http://schemas.microsoft.com/office/powerpoint/2012/main" timeZoneBias="-60"/>
      </p:ext>
    </p:extLst>
  </p:cm>
  <p:cm authorId="1" dt="2018-01-12T10:39:08.865" idx="10">
    <p:pos x="146" y="146"/>
    <p:text>Unser Ziel war, das Vertrauen in ein spezifisches E-Voting Protokoll durch eine Anwendung, welche auf interaktive Art und Weise das Protokoll Schritt für Schritt erklärt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2T10:50:00.319" idx="11">
    <p:pos x="10" y="10"/>
    <p:text>Am Anfang hatten wir das Gefühl, es würde ausreichen, wenn man die Stimme verschlüsselt ...</p:text>
    <p:extLst>
      <p:ext uri="{C676402C-5697-4E1C-873F-D02D1690AC5C}">
        <p15:threadingInfo xmlns:p15="http://schemas.microsoft.com/office/powerpoint/2012/main" timeZoneBias="-60"/>
      </p:ext>
    </p:extLst>
  </p:cm>
  <p:cm authorId="1" dt="2018-01-12T10:50:36.687" idx="12">
    <p:pos x="146" y="146"/>
    <p:text>Die Bundeskanzlei hat einen ganzen Katalog mit Anforderungen definiert, unter anderem dass die Anonymität gewährleistet ist, dass alle Wähler authentisiert und deren Wahlberechtigung geprüft wird, dass das System verifzierbar ist etc.</p:text>
    <p:extLst>
      <p:ext uri="{C676402C-5697-4E1C-873F-D02D1690AC5C}">
        <p15:threadingInfo xmlns:p15="http://schemas.microsoft.com/office/powerpoint/2012/main" timeZoneBias="-60"/>
      </p:ext>
    </p:extLst>
  </p:cm>
  <p:cm authorId="1" dt="2018-01-12T10:52:29.525" idx="13">
    <p:pos x="282" y="282"/>
    <p:text>Bis vor kurzem gab es kein E-Voting Protokoll, welches sämtliche Anforderungen erfüllt hat</p:text>
    <p:extLst>
      <p:ext uri="{C676402C-5697-4E1C-873F-D02D1690AC5C}">
        <p15:threadingInfo xmlns:p15="http://schemas.microsoft.com/office/powerpoint/2012/main" timeZoneBias="-60"/>
      </p:ext>
    </p:extLst>
  </p:cm>
  <p:cm authorId="1" dt="2018-01-12T10:54:47.887" idx="14">
    <p:pos x="418" y="418"/>
    <p:text>In Genf können Auslandschweizer bereits online abstimmen; soll ein System jedoch für mehr als 30% der Einwohner zur Verfügung stehen, so muss es sämtliche dieser Anforderungen erfüllen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12T11:01:34.183" idx="15">
    <p:pos x="1258" y="2051"/>
    <p:text>Im Frühjahr 2017 hat das RISIS ein neues Protokoll entwickelt, welches all die genannte Anforderungen erfüllt.</p:text>
    <p:extLst>
      <p:ext uri="{C676402C-5697-4E1C-873F-D02D1690AC5C}">
        <p15:threadingInfo xmlns:p15="http://schemas.microsoft.com/office/powerpoint/2012/main" timeZoneBias="-60"/>
      </p:ext>
    </p:extLst>
  </p:cm>
  <p:cm authorId="1" dt="2018-01-12T11:03:17.197" idx="16">
    <p:pos x="10" y="10"/>
    <p:text>Die Spezifikation wurde durch die Herren Haenni, Locher, Koenig und Dubuis entworfen, die die meisten von Ihnen wohl kennen und die hier heute auch anwesend sind.</p:text>
    <p:extLst>
      <p:ext uri="{C676402C-5697-4E1C-873F-D02D1690AC5C}">
        <p15:threadingInfo xmlns:p15="http://schemas.microsoft.com/office/powerpoint/2012/main" timeZoneBias="-60"/>
      </p:ext>
    </p:extLst>
  </p:cm>
  <p:cm authorId="1" dt="2018-01-12T11:04:32.448" idx="17">
    <p:pos x="146" y="146"/>
    <p:text>Wir hatten das Glück, unserer Bachelor Arbeit direkt mit Herrn Haenni und Herr Locher durchführen zu dürfen.</p:text>
    <p:extLst>
      <p:ext uri="{C676402C-5697-4E1C-873F-D02D1690AC5C}">
        <p15:threadingInfo xmlns:p15="http://schemas.microsoft.com/office/powerpoint/2012/main" timeZoneBias="-60"/>
      </p:ext>
    </p:extLst>
  </p:cm>
  <p:cm authorId="1" dt="2018-01-12T11:05:20.157" idx="18">
    <p:pos x="282" y="282"/>
    <p:text>Die Spezifikation beschreibt auf etwa 130 Seiten die Funktionsweise des Protokolls, welches sehr viel Kryptografie beinhaltet.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12T11:06:51.414" idx="19">
    <p:pos x="10" y="10"/>
    <p:text>Dies sind einige Begriffe aus der Spezifikation</p:text>
    <p:extLst>
      <p:ext uri="{C676402C-5697-4E1C-873F-D02D1690AC5C}">
        <p15:threadingInfo xmlns:p15="http://schemas.microsoft.com/office/powerpoint/2012/main" timeZoneBias="-60"/>
      </p:ext>
    </p:extLst>
  </p:cm>
  <p:cm authorId="1" dt="2018-01-12T11:07:38.278" idx="20">
    <p:pos x="146" y="146"/>
    <p:text>Sie sehen hier ein Beispiel aus insgesamt ungefähr 60 Algorithmen</p:text>
    <p:extLst>
      <p:ext uri="{C676402C-5697-4E1C-873F-D02D1690AC5C}">
        <p15:threadingInfo xmlns:p15="http://schemas.microsoft.com/office/powerpoint/2012/main" timeZoneBias="-60"/>
      </p:ext>
    </p:extLst>
  </p:cm>
  <p:cm authorId="1" dt="2018-01-12T11:09:40.576" idx="21">
    <p:pos x="282" y="282"/>
    <p:text>Falls sie von diesem Beispiel nur Bahnhof verstehen, dann geht es Ihnen genau wie uns oder den meisten: E-Voting ist ein sehr komplexes Thema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9CFA9-FAAC-43BF-87F9-CA26B79F9462}" type="datetimeFigureOut">
              <a:rPr lang="de-CH" smtClean="0"/>
              <a:t>12.01.2018</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2E1B2-2152-4B2E-B89E-3335BB714E41}" type="slidenum">
              <a:rPr lang="de-CH" smtClean="0"/>
              <a:t>‹Nr.›</a:t>
            </a:fld>
            <a:endParaRPr lang="de-CH"/>
          </a:p>
        </p:txBody>
      </p:sp>
    </p:spTree>
    <p:extLst>
      <p:ext uri="{BB962C8B-B14F-4D97-AF65-F5344CB8AC3E}">
        <p14:creationId xmlns:p14="http://schemas.microsoft.com/office/powerpoint/2010/main" val="3655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6" name="Rechteck 5">
            <a:extLst>
              <a:ext uri="{FF2B5EF4-FFF2-40B4-BE49-F238E27FC236}">
                <a16:creationId xmlns:a16="http://schemas.microsoft.com/office/drawing/2014/main" id="{AD061EDD-8121-4525-B97F-6B3CB6DFC6E1}"/>
              </a:ext>
            </a:extLst>
          </p:cNvPr>
          <p:cNvSpPr/>
          <p:nvPr userDrawn="1"/>
        </p:nvSpPr>
        <p:spPr>
          <a:xfrm>
            <a:off x="107504" y="188640"/>
            <a:ext cx="5393849" cy="800219"/>
          </a:xfrm>
          <a:prstGeom prst="rect">
            <a:avLst/>
          </a:prstGeom>
        </p:spPr>
        <p:txBody>
          <a:bodyPr wrap="none">
            <a:spAutoFit/>
          </a:bodyPr>
          <a:lstStyle/>
          <a:p>
            <a:r>
              <a:rPr lang="en-US" altLang="ko-KR" sz="2800" dirty="0" err="1">
                <a:solidFill>
                  <a:schemeClr val="bg1"/>
                </a:solidFill>
                <a:latin typeface="Segoe UI Semibold" panose="020B0702040204020203" pitchFamily="34" charset="0"/>
                <a:cs typeface="Segoe UI Semibold" panose="020B0702040204020203" pitchFamily="34" charset="0"/>
              </a:rPr>
              <a:t>NextGenVote</a:t>
            </a:r>
            <a:br>
              <a:rPr lang="en-US" altLang="ko-KR" sz="1800" dirty="0">
                <a:solidFill>
                  <a:schemeClr val="bg1"/>
                </a:solidFill>
                <a:latin typeface="Segoe UI Light" panose="020B0502040204020203" pitchFamily="34" charset="0"/>
                <a:cs typeface="Segoe UI Light" panose="020B0502040204020203" pitchFamily="34" charset="0"/>
              </a:rPr>
            </a:br>
            <a:r>
              <a:rPr lang="en-US" altLang="ko-KR" sz="1800" dirty="0">
                <a:solidFill>
                  <a:schemeClr val="bg1"/>
                </a:solidFill>
                <a:latin typeface="Segoe UI Light" panose="020B0502040204020203" pitchFamily="34" charset="0"/>
                <a:cs typeface="Segoe UI Light" panose="020B0502040204020203" pitchFamily="34" charset="0"/>
              </a:rPr>
              <a:t>Visualizing Geneva’s Next Generation E-Voting System</a:t>
            </a:r>
            <a:endParaRPr lang="de-CH" sz="1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‹Nr.›</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0959" y="4725144"/>
            <a:ext cx="6840760" cy="1631216"/>
          </a:xfrm>
          <a:prstGeom prst="rect">
            <a:avLst/>
          </a:prstGeom>
          <a:noFill/>
        </p:spPr>
        <p:txBody>
          <a:bodyPr wrap="square">
            <a:spAutoFit/>
          </a:bodyPr>
          <a:lstStyle/>
          <a:p>
            <a:pPr fontAlgn="auto">
              <a:spcBef>
                <a:spcPts val="0"/>
              </a:spcBef>
              <a:spcAft>
                <a:spcPts val="0"/>
              </a:spcAft>
              <a:defRPr/>
            </a:pPr>
            <a:r>
              <a:rPr lang="en-US" altLang="ko-KR" sz="2000" dirty="0">
                <a:solidFill>
                  <a:schemeClr val="tx1">
                    <a:lumMod val="75000"/>
                    <a:lumOff val="25000"/>
                  </a:schemeClr>
                </a:solidFill>
                <a:latin typeface="Segoe UI Semibold" panose="020B0702040204020203" pitchFamily="34" charset="0"/>
                <a:cs typeface="Segoe UI Semibold" panose="020B0702040204020203" pitchFamily="34" charset="0"/>
              </a:rPr>
              <a:t>| B.Sc. Computer Science  -  Final day Presentation</a:t>
            </a:r>
          </a:p>
          <a:p>
            <a:pPr fontAlgn="auto">
              <a:spcBef>
                <a:spcPts val="0"/>
              </a:spcBef>
              <a:spcAft>
                <a:spcPts val="0"/>
              </a:spcAft>
              <a:defRPr/>
            </a:pP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Graduates: 	Yannick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Denzer</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Kevin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Häni</a:t>
            </a:r>
            <a:endPar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Supervisors:	Prof. Dr. Rolf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Haenni</a:t>
            </a: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Prof. Dr. Philipp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Locher</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Expert:		Han van der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Kleij</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SBB</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TextBox 1"/>
          <p:cNvSpPr txBox="1">
            <a:spLocks noChangeArrowheads="1"/>
          </p:cNvSpPr>
          <p:nvPr/>
        </p:nvSpPr>
        <p:spPr bwMode="auto">
          <a:xfrm>
            <a:off x="1160959" y="3212976"/>
            <a:ext cx="9001000" cy="1292662"/>
          </a:xfrm>
          <a:prstGeom prst="rect">
            <a:avLst/>
          </a:prstGeom>
          <a:noFill/>
          <a:ln w="9525">
            <a:noFill/>
            <a:miter lim="800000"/>
            <a:headEnd/>
            <a:tailEnd/>
          </a:ln>
        </p:spPr>
        <p:txBody>
          <a:bodyPr wrap="square">
            <a:spAutoFit/>
          </a:bodyPr>
          <a:lstStyle/>
          <a:p>
            <a:r>
              <a:rPr lang="en-US" altLang="ko-KR" sz="5400" b="1" dirty="0" err="1">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rPr>
              <a:t>NextGenVote</a:t>
            </a:r>
            <a:endParaRPr lang="en-US" altLang="ko-KR" sz="4800" b="1" dirty="0">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endParaRPr>
          </a:p>
          <a:p>
            <a:r>
              <a:rPr lang="en-US" altLang="ko-KR" sz="24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rPr>
              <a:t>Visualizing Geneva’s Next Generation E-Voting System</a:t>
            </a:r>
            <a:endParaRPr lang="en-US" altLang="ko-KR" sz="48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a:t>E-Voting</a:t>
            </a:r>
          </a:p>
        </p:txBody>
      </p:sp>
      <p:sp>
        <p:nvSpPr>
          <p:cNvPr id="4" name="Content Placeholder 3"/>
          <p:cNvSpPr>
            <a:spLocks noGrp="1"/>
          </p:cNvSpPr>
          <p:nvPr>
            <p:ph idx="10"/>
          </p:nvPr>
        </p:nvSpPr>
        <p:spPr/>
        <p:txBody>
          <a:bodyPr/>
          <a:lstStyle/>
          <a:p>
            <a:pPr marL="285750" indent="-285750">
              <a:buFont typeface="Arial" panose="020B0604020202020204" pitchFamily="34" charset="0"/>
              <a:buChar char="•"/>
            </a:pPr>
            <a:r>
              <a:rPr lang="de-CH" sz="1800" dirty="0"/>
              <a:t>Schutz der Privatsphäre ist nur eine Anforderung</a:t>
            </a:r>
          </a:p>
          <a:p>
            <a:pPr marL="285750" indent="-285750">
              <a:buFont typeface="Arial" panose="020B0604020202020204" pitchFamily="34" charset="0"/>
              <a:buChar char="•"/>
            </a:pPr>
            <a:endParaRPr lang="de-CH" sz="1800" dirty="0">
              <a:solidFill>
                <a:schemeClr val="tx1">
                  <a:lumMod val="75000"/>
                  <a:lumOff val="25000"/>
                </a:schemeClr>
              </a:solidFill>
              <a:latin typeface="Arial" pitchFamily="34" charset="0"/>
              <a:cs typeface="Arial" pitchFamily="34" charset="0"/>
            </a:endParaRPr>
          </a:p>
          <a:p>
            <a:pPr marL="285750" indent="-285750">
              <a:buFont typeface="Arial" panose="020B0604020202020204" pitchFamily="34" charset="0"/>
              <a:buChar char="•"/>
            </a:pPr>
            <a:r>
              <a:rPr lang="de-CH" sz="1800" dirty="0">
                <a:solidFill>
                  <a:schemeClr val="tx1">
                    <a:lumMod val="75000"/>
                    <a:lumOff val="25000"/>
                  </a:schemeClr>
                </a:solidFill>
                <a:latin typeface="Arial" pitchFamily="34" charset="0"/>
                <a:cs typeface="Arial" pitchFamily="34" charset="0"/>
              </a:rPr>
              <a:t>Integrität</a:t>
            </a:r>
          </a:p>
          <a:p>
            <a:pPr marL="285750" indent="-285750">
              <a:buFont typeface="Arial" panose="020B0604020202020204" pitchFamily="34" charset="0"/>
              <a:buChar char="•"/>
            </a:pPr>
            <a:r>
              <a:rPr lang="de-CH" sz="1800" dirty="0">
                <a:solidFill>
                  <a:schemeClr val="tx1">
                    <a:lumMod val="75000"/>
                    <a:lumOff val="25000"/>
                  </a:schemeClr>
                </a:solidFill>
                <a:latin typeface="Arial" pitchFamily="34" charset="0"/>
                <a:cs typeface="Arial" pitchFamily="34" charset="0"/>
              </a:rPr>
              <a:t>Anonymität</a:t>
            </a:r>
            <a:endParaRPr lang="de-CH" sz="1800" dirty="0"/>
          </a:p>
          <a:p>
            <a:pPr marL="285750" indent="-285750">
              <a:buFont typeface="Arial" panose="020B0604020202020204" pitchFamily="34" charset="0"/>
              <a:buChar char="•"/>
            </a:pPr>
            <a:r>
              <a:rPr lang="de-CH" sz="1800" dirty="0">
                <a:solidFill>
                  <a:schemeClr val="tx1">
                    <a:lumMod val="75000"/>
                    <a:lumOff val="25000"/>
                  </a:schemeClr>
                </a:solidFill>
                <a:latin typeface="Arial" pitchFamily="34" charset="0"/>
                <a:cs typeface="Arial" pitchFamily="34" charset="0"/>
              </a:rPr>
              <a:t>Authentizität</a:t>
            </a:r>
            <a:endParaRPr lang="de-CH" sz="1800" dirty="0"/>
          </a:p>
          <a:p>
            <a:pPr marL="285750" indent="-285750">
              <a:buFont typeface="Arial" panose="020B0604020202020204" pitchFamily="34" charset="0"/>
              <a:buChar char="•"/>
            </a:pPr>
            <a:r>
              <a:rPr lang="de-CH" sz="1800" dirty="0">
                <a:solidFill>
                  <a:schemeClr val="tx1">
                    <a:lumMod val="75000"/>
                    <a:lumOff val="25000"/>
                  </a:schemeClr>
                </a:solidFill>
                <a:latin typeface="Arial" pitchFamily="34" charset="0"/>
                <a:cs typeface="Arial" pitchFamily="34" charset="0"/>
              </a:rPr>
              <a:t>Wahlberechtigung</a:t>
            </a:r>
            <a:endParaRPr lang="de-CH" sz="1800" dirty="0"/>
          </a:p>
          <a:p>
            <a:pPr marL="285750" indent="-285750">
              <a:buFont typeface="Arial" panose="020B0604020202020204" pitchFamily="34" charset="0"/>
              <a:buChar char="•"/>
            </a:pPr>
            <a:r>
              <a:rPr lang="de-CH" sz="1800" dirty="0"/>
              <a:t>Verifizierbarkeit</a:t>
            </a:r>
            <a:endParaRPr lang="de-CH" sz="3200" dirty="0"/>
          </a:p>
          <a:p>
            <a:pPr marL="285750" indent="-285750">
              <a:buFont typeface="Arial" panose="020B0604020202020204" pitchFamily="34" charset="0"/>
              <a:buChar char="•"/>
            </a:pPr>
            <a:r>
              <a:rPr lang="de-CH" sz="1800" dirty="0"/>
              <a:t>…</a:t>
            </a:r>
          </a:p>
        </p:txBody>
      </p:sp>
    </p:spTree>
    <p:extLst>
      <p:ext uri="{BB962C8B-B14F-4D97-AF65-F5344CB8AC3E}">
        <p14:creationId xmlns:p14="http://schemas.microsoft.com/office/powerpoint/2010/main" val="38645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4" name="Content Placeholder 3"/>
          <p:cNvSpPr>
            <a:spLocks noGrp="1"/>
          </p:cNvSpPr>
          <p:nvPr>
            <p:ph idx="10"/>
          </p:nvPr>
        </p:nvSpPr>
        <p:spPr/>
        <p:txBody>
          <a:bodyPr/>
          <a:lstStyle/>
          <a:p>
            <a:pPr marL="285750" indent="-285750">
              <a:buFontTx/>
              <a:buChar char="-"/>
            </a:pPr>
            <a:r>
              <a:rPr lang="de-CH" dirty="0"/>
              <a:t>Entwicklung eines neuen E-Voting Protokolls durch das </a:t>
            </a:r>
            <a:r>
              <a:rPr lang="en-US" b="1" dirty="0"/>
              <a:t>Institute for Security in the Information Society</a:t>
            </a:r>
            <a:r>
              <a:rPr lang="en-US" dirty="0"/>
              <a:t> (RISIS) der BFH</a:t>
            </a:r>
            <a:endParaRPr lang="de-CH" dirty="0"/>
          </a:p>
          <a:p>
            <a:pPr marL="285750" indent="-285750">
              <a:buFontTx/>
              <a:buChar char="-"/>
            </a:pPr>
            <a:r>
              <a:rPr lang="de-CH" dirty="0"/>
              <a:t>Veröffentlicht im Frühjahr 2017</a:t>
            </a:r>
          </a:p>
          <a:p>
            <a:pPr marL="285750" indent="-285750">
              <a:buFontTx/>
              <a:buChar char="-"/>
            </a:pPr>
            <a:r>
              <a:rPr lang="de-CH" dirty="0" err="1"/>
              <a:t>Authoren</a:t>
            </a:r>
            <a:r>
              <a:rPr lang="de-CH" dirty="0"/>
              <a:t>: Rolf </a:t>
            </a:r>
            <a:r>
              <a:rPr lang="de-CH" dirty="0" err="1"/>
              <a:t>Haenni</a:t>
            </a:r>
            <a:r>
              <a:rPr lang="de-CH" dirty="0"/>
              <a:t>, Reto E. </a:t>
            </a:r>
            <a:r>
              <a:rPr lang="de-CH" dirty="0" err="1"/>
              <a:t>Koenig</a:t>
            </a:r>
            <a:r>
              <a:rPr lang="de-CH" dirty="0"/>
              <a:t>, Philipp Locher, Eric </a:t>
            </a:r>
            <a:r>
              <a:rPr lang="de-CH" dirty="0" err="1"/>
              <a:t>Dubuis</a:t>
            </a:r>
            <a:endParaRPr lang="de-CH" dirty="0"/>
          </a:p>
          <a:p>
            <a:pPr marL="285750" indent="-285750">
              <a:buFontTx/>
              <a:buChar char="-"/>
            </a:pPr>
            <a:r>
              <a:rPr lang="de-CH" dirty="0"/>
              <a:t>130 Seiten</a:t>
            </a:r>
          </a:p>
        </p:txBody>
      </p:sp>
    </p:spTree>
    <p:extLst>
      <p:ext uri="{BB962C8B-B14F-4D97-AF65-F5344CB8AC3E}">
        <p14:creationId xmlns:p14="http://schemas.microsoft.com/office/powerpoint/2010/main" val="398160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467544" y="2276872"/>
            <a:ext cx="5616624" cy="3600400"/>
          </a:xfrm>
        </p:spPr>
        <p:txBody>
          <a:bodyPr/>
          <a:lstStyle/>
          <a:p>
            <a:pPr marL="285750" indent="-285750">
              <a:buFont typeface="Arial" panose="020B0604020202020204" pitchFamily="34" charset="0"/>
              <a:buChar char="•"/>
            </a:pPr>
            <a:r>
              <a:rPr lang="de-CH" sz="1800" dirty="0" err="1"/>
              <a:t>ElGamal</a:t>
            </a:r>
            <a:r>
              <a:rPr lang="de-CH" sz="1800" dirty="0"/>
              <a:t> Encryption</a:t>
            </a:r>
          </a:p>
          <a:p>
            <a:pPr marL="285750" indent="-285750">
              <a:buFont typeface="Arial" panose="020B0604020202020204" pitchFamily="34" charset="0"/>
              <a:buChar char="•"/>
            </a:pPr>
            <a:r>
              <a:rPr lang="de-CH" sz="1800" dirty="0"/>
              <a:t>k-out-</a:t>
            </a:r>
            <a:r>
              <a:rPr lang="de-CH" sz="1800" dirty="0" err="1"/>
              <a:t>of</a:t>
            </a:r>
            <a:r>
              <a:rPr lang="de-CH" sz="1800" dirty="0"/>
              <a:t>-n </a:t>
            </a:r>
            <a:r>
              <a:rPr lang="de-CH" sz="1800" dirty="0" err="1"/>
              <a:t>Oblivious</a:t>
            </a:r>
            <a:r>
              <a:rPr lang="de-CH" sz="1800" dirty="0"/>
              <a:t> Transfer </a:t>
            </a:r>
            <a:r>
              <a:rPr lang="de-CH" sz="1800" dirty="0" err="1"/>
              <a:t>by</a:t>
            </a:r>
            <a:r>
              <a:rPr lang="de-CH" sz="1800" dirty="0"/>
              <a:t> Chu and </a:t>
            </a:r>
            <a:r>
              <a:rPr lang="de-CH" sz="1800" dirty="0" err="1"/>
              <a:t>Tzeng</a:t>
            </a:r>
            <a:endParaRPr lang="de-CH" sz="1800" dirty="0"/>
          </a:p>
          <a:p>
            <a:pPr marL="285750" indent="-285750">
              <a:buFont typeface="Arial" panose="020B0604020202020204" pitchFamily="34" charset="0"/>
              <a:buChar char="•"/>
            </a:pPr>
            <a:r>
              <a:rPr lang="de-CH" sz="1800" dirty="0" err="1"/>
              <a:t>Multiplicative</a:t>
            </a:r>
            <a:r>
              <a:rPr lang="de-CH" sz="1800" dirty="0"/>
              <a:t> </a:t>
            </a:r>
            <a:r>
              <a:rPr lang="de-CH" sz="1800" dirty="0" err="1"/>
              <a:t>Homomorphic</a:t>
            </a:r>
            <a:r>
              <a:rPr lang="de-CH" sz="1800" dirty="0"/>
              <a:t> Encryption</a:t>
            </a:r>
          </a:p>
          <a:p>
            <a:pPr marL="285750" indent="-285750">
              <a:buFont typeface="Arial" panose="020B0604020202020204" pitchFamily="34" charset="0"/>
              <a:buChar char="•"/>
            </a:pPr>
            <a:r>
              <a:rPr lang="de-CH" sz="1800" dirty="0" err="1"/>
              <a:t>Knuth’s</a:t>
            </a:r>
            <a:r>
              <a:rPr lang="de-CH" sz="1800" dirty="0"/>
              <a:t> </a:t>
            </a:r>
            <a:r>
              <a:rPr lang="de-CH" sz="1800" dirty="0" err="1"/>
              <a:t>shuffle</a:t>
            </a:r>
            <a:r>
              <a:rPr lang="de-CH" sz="1800" dirty="0"/>
              <a:t> </a:t>
            </a:r>
            <a:r>
              <a:rPr lang="de-CH" sz="1800" dirty="0" err="1"/>
              <a:t>algorithm</a:t>
            </a:r>
            <a:endParaRPr lang="de-CH" sz="1800" dirty="0"/>
          </a:p>
          <a:p>
            <a:pPr marL="285750" indent="-285750">
              <a:buFont typeface="Arial" panose="020B0604020202020204" pitchFamily="34" charset="0"/>
              <a:buChar char="•"/>
            </a:pPr>
            <a:r>
              <a:rPr lang="de-CH" sz="1800" dirty="0"/>
              <a:t>Re-Encryption Mix-Nets</a:t>
            </a:r>
          </a:p>
          <a:p>
            <a:pPr marL="285750" indent="-285750">
              <a:buFont typeface="Arial" panose="020B0604020202020204" pitchFamily="34" charset="0"/>
              <a:buChar char="•"/>
            </a:pPr>
            <a:r>
              <a:rPr lang="de-CH" sz="1800" dirty="0"/>
              <a:t>Pedersen </a:t>
            </a:r>
            <a:r>
              <a:rPr lang="de-CH" sz="1800" dirty="0" err="1"/>
              <a:t>Commitments</a:t>
            </a:r>
            <a:endParaRPr lang="de-CH" sz="1800" dirty="0"/>
          </a:p>
          <a:p>
            <a:pPr marL="285750" indent="-285750">
              <a:buFont typeface="Arial" panose="020B0604020202020204" pitchFamily="34" charset="0"/>
              <a:buChar char="•"/>
            </a:pPr>
            <a:r>
              <a:rPr lang="de-CH" sz="1800" dirty="0"/>
              <a:t>Non-Interactive Zero-Knowledge Proofs</a:t>
            </a:r>
          </a:p>
          <a:p>
            <a:pPr marL="285750" indent="-285750">
              <a:buFont typeface="Arial" panose="020B0604020202020204" pitchFamily="34" charset="0"/>
              <a:buChar char="•"/>
            </a:pPr>
            <a:r>
              <a:rPr lang="de-CH" sz="1800" dirty="0"/>
              <a:t>Schnorr </a:t>
            </a:r>
            <a:r>
              <a:rPr lang="de-CH" sz="1800" dirty="0" err="1"/>
              <a:t>Signatures</a:t>
            </a:r>
            <a:endParaRPr lang="de-CH" sz="1800" dirty="0"/>
          </a:p>
          <a:p>
            <a:pPr marL="285750" indent="-285750">
              <a:buFont typeface="Arial" panose="020B0604020202020204" pitchFamily="34" charset="0"/>
              <a:buChar char="•"/>
            </a:pPr>
            <a:r>
              <a:rPr lang="de-CH" sz="1800" dirty="0" err="1"/>
              <a:t>Wikström’s</a:t>
            </a:r>
            <a:r>
              <a:rPr lang="de-CH" sz="1800" dirty="0"/>
              <a:t> Shuffle Proof</a:t>
            </a:r>
          </a:p>
          <a:p>
            <a:pPr marL="285750" indent="-285750">
              <a:buFont typeface="Arial" panose="020B0604020202020204" pitchFamily="34" charset="0"/>
              <a:buChar char="•"/>
            </a:pPr>
            <a:r>
              <a:rPr lang="de-CH" sz="1800" dirty="0"/>
              <a:t>Lagrange </a:t>
            </a:r>
            <a:r>
              <a:rPr lang="de-CH" sz="1800" dirty="0" err="1"/>
              <a:t>Interpolating</a:t>
            </a:r>
            <a:r>
              <a:rPr lang="de-CH" sz="1800" dirty="0"/>
              <a:t> </a:t>
            </a:r>
            <a:r>
              <a:rPr lang="de-CH" sz="1800" dirty="0" err="1"/>
              <a:t>Polynomials</a:t>
            </a:r>
            <a:endParaRPr lang="de-CH" sz="1800" dirty="0"/>
          </a:p>
          <a:p>
            <a:pPr marL="285750" indent="-285750">
              <a:buFont typeface="Arial" panose="020B0604020202020204" pitchFamily="34" charset="0"/>
              <a:buChar char="•"/>
            </a:pPr>
            <a:r>
              <a:rPr lang="de-CH" sz="1800" dirty="0" err="1"/>
              <a:t>Shared</a:t>
            </a:r>
            <a:r>
              <a:rPr lang="de-CH" sz="1800" dirty="0"/>
              <a:t> Key Pairs</a:t>
            </a:r>
          </a:p>
          <a:p>
            <a:pPr marL="285750" indent="-285750">
              <a:buFont typeface="Arial" panose="020B0604020202020204" pitchFamily="34" charset="0"/>
              <a:buChar char="•"/>
            </a:pPr>
            <a:r>
              <a:rPr lang="de-CH" sz="1800" dirty="0"/>
              <a:t>…</a:t>
            </a:r>
          </a:p>
          <a:p>
            <a:pPr marL="285750" indent="-285750">
              <a:buFont typeface="Arial" panose="020B0604020202020204" pitchFamily="34" charset="0"/>
              <a:buChar char="•"/>
            </a:pPr>
            <a:endParaRPr lang="de-CH" sz="1800" dirty="0"/>
          </a:p>
        </p:txBody>
      </p:sp>
      <p:pic>
        <p:nvPicPr>
          <p:cNvPr id="8" name="Grafik 7">
            <a:extLst>
              <a:ext uri="{FF2B5EF4-FFF2-40B4-BE49-F238E27FC236}">
                <a16:creationId xmlns:a16="http://schemas.microsoft.com/office/drawing/2014/main" id="{B6626A91-6392-4901-902A-D37356793491}"/>
              </a:ext>
            </a:extLst>
          </p:cNvPr>
          <p:cNvPicPr>
            <a:picLocks noChangeAspect="1"/>
          </p:cNvPicPr>
          <p:nvPr/>
        </p:nvPicPr>
        <p:blipFill>
          <a:blip r:embed="rId2"/>
          <a:stretch>
            <a:fillRect/>
          </a:stretch>
        </p:blipFill>
        <p:spPr>
          <a:xfrm>
            <a:off x="4878651" y="1124744"/>
            <a:ext cx="4239825" cy="5733256"/>
          </a:xfrm>
          <a:prstGeom prst="rect">
            <a:avLst/>
          </a:prstGeom>
        </p:spPr>
      </p:pic>
    </p:spTree>
    <p:extLst>
      <p:ext uri="{BB962C8B-B14F-4D97-AF65-F5344CB8AC3E}">
        <p14:creationId xmlns:p14="http://schemas.microsoft.com/office/powerpoint/2010/main" val="240721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357647" y="2276872"/>
            <a:ext cx="8640960" cy="3600400"/>
          </a:xfrm>
        </p:spPr>
        <p:txBody>
          <a:bodyPr/>
          <a:lstStyle/>
          <a:p>
            <a:r>
              <a:rPr lang="de-CH" sz="2800" dirty="0"/>
              <a:t>E-Voting ist schwierig zu verstehen und zu erklären</a:t>
            </a:r>
          </a:p>
          <a:p>
            <a:pPr marL="285750" indent="-285750">
              <a:buFont typeface="Arial" panose="020B0604020202020204" pitchFamily="34" charset="0"/>
              <a:buChar char="•"/>
            </a:pPr>
            <a:endParaRPr lang="de-CH" sz="1800" dirty="0"/>
          </a:p>
          <a:p>
            <a:pPr marL="285750" indent="-285750">
              <a:buFont typeface="Arial" panose="020B0604020202020204" pitchFamily="34" charset="0"/>
              <a:buChar char="•"/>
            </a:pPr>
            <a:endParaRPr lang="de-CH" sz="1800" dirty="0"/>
          </a:p>
        </p:txBody>
      </p:sp>
      <p:sp>
        <p:nvSpPr>
          <p:cNvPr id="5" name="Content Placeholder 2">
            <a:extLst>
              <a:ext uri="{FF2B5EF4-FFF2-40B4-BE49-F238E27FC236}">
                <a16:creationId xmlns:a16="http://schemas.microsoft.com/office/drawing/2014/main" id="{AAE33901-9BFC-42C0-BE32-9DF1F14280F0}"/>
              </a:ext>
            </a:extLst>
          </p:cNvPr>
          <p:cNvSpPr txBox="1">
            <a:spLocks/>
          </p:cNvSpPr>
          <p:nvPr/>
        </p:nvSpPr>
        <p:spPr>
          <a:xfrm>
            <a:off x="476747" y="3789040"/>
            <a:ext cx="8229600"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CH" b="1" dirty="0"/>
              <a:t>Daher unsere Aufgabenstellung:</a:t>
            </a:r>
          </a:p>
        </p:txBody>
      </p:sp>
      <p:sp>
        <p:nvSpPr>
          <p:cNvPr id="6" name="Content Placeholder 3">
            <a:extLst>
              <a:ext uri="{FF2B5EF4-FFF2-40B4-BE49-F238E27FC236}">
                <a16:creationId xmlns:a16="http://schemas.microsoft.com/office/drawing/2014/main" id="{1F21037E-9998-4716-AE2B-39C7A90C600C}"/>
              </a:ext>
            </a:extLst>
          </p:cNvPr>
          <p:cNvSpPr txBox="1">
            <a:spLocks/>
          </p:cNvSpPr>
          <p:nvPr/>
        </p:nvSpPr>
        <p:spPr>
          <a:xfrm>
            <a:off x="251521" y="4509120"/>
            <a:ext cx="8640959" cy="3600400"/>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CH" sz="1800" dirty="0"/>
              <a:t>Das Protokoll «</a:t>
            </a:r>
            <a:r>
              <a:rPr lang="de-CH" sz="1800" dirty="0" err="1"/>
              <a:t>CHVote</a:t>
            </a:r>
            <a:r>
              <a:rPr lang="de-CH" sz="1800" dirty="0"/>
              <a:t>» mittels einer interaktiven Applikation zu visualisieren</a:t>
            </a:r>
            <a:endParaRPr lang="de-CH" sz="1800" dirty="0">
              <a:solidFill>
                <a:schemeClr val="tx1"/>
              </a:solidFill>
              <a:latin typeface="+mn-lt"/>
              <a:cs typeface="+mn-cs"/>
            </a:endParaRPr>
          </a:p>
          <a:p>
            <a:pPr marL="285750" indent="-285750">
              <a:buFont typeface="Arial" pitchFamily="34" charset="0"/>
              <a:buChar char="•"/>
            </a:pPr>
            <a:endParaRPr lang="de-CH" sz="1800" dirty="0">
              <a:solidFill>
                <a:schemeClr val="tx1"/>
              </a:solidFill>
              <a:latin typeface="+mn-lt"/>
              <a:cs typeface="+mn-cs"/>
            </a:endParaRPr>
          </a:p>
          <a:p>
            <a:r>
              <a:rPr lang="de-CH" sz="1800" dirty="0">
                <a:solidFill>
                  <a:schemeClr val="tx1">
                    <a:lumMod val="75000"/>
                    <a:lumOff val="25000"/>
                  </a:schemeClr>
                </a:solidFill>
                <a:latin typeface="Arial" pitchFamily="34" charset="0"/>
                <a:cs typeface="Arial" pitchFamily="34" charset="0"/>
              </a:rPr>
              <a:t>Real-time </a:t>
            </a:r>
            <a:r>
              <a:rPr lang="de-CH" sz="1800" dirty="0" err="1">
                <a:solidFill>
                  <a:schemeClr val="tx1">
                    <a:lumMod val="75000"/>
                    <a:lumOff val="25000"/>
                  </a:schemeClr>
                </a:solidFill>
                <a:latin typeface="Arial" pitchFamily="34" charset="0"/>
                <a:cs typeface="Arial" pitchFamily="34" charset="0"/>
              </a:rPr>
              <a:t>updates</a:t>
            </a:r>
            <a:r>
              <a:rPr lang="de-CH" sz="1800" dirty="0">
                <a:solidFill>
                  <a:schemeClr val="tx1">
                    <a:lumMod val="75000"/>
                    <a:lumOff val="25000"/>
                  </a:schemeClr>
                </a:solidFill>
                <a:latin typeface="Arial" pitchFamily="34" charset="0"/>
                <a:cs typeface="Arial" pitchFamily="34" charset="0"/>
              </a:rPr>
              <a:t>, separate View für jeden Akteur,  </a:t>
            </a:r>
          </a:p>
          <a:p>
            <a:pPr marL="1028700" lvl="1">
              <a:buFont typeface="Arial" pitchFamily="34" charset="0"/>
              <a:buChar char="•"/>
            </a:pPr>
            <a:endParaRPr lang="de-CH" sz="3200" dirty="0"/>
          </a:p>
          <a:p>
            <a:pPr marL="285750" indent="-285750">
              <a:buFont typeface="Arial" pitchFamily="34" charset="0"/>
              <a:buChar char="•"/>
            </a:pPr>
            <a:endParaRPr lang="de-CH" sz="1800" dirty="0"/>
          </a:p>
        </p:txBody>
      </p:sp>
    </p:spTree>
    <p:extLst>
      <p:ext uri="{BB962C8B-B14F-4D97-AF65-F5344CB8AC3E}">
        <p14:creationId xmlns:p14="http://schemas.microsoft.com/office/powerpoint/2010/main" val="288009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Words>
  <Application>Microsoft Office PowerPoint</Application>
  <PresentationFormat>Bildschirmpräsentation (4:3)</PresentationFormat>
  <Paragraphs>39</Paragraphs>
  <Slides>5</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5</vt:i4>
      </vt:variant>
    </vt:vector>
  </HeadingPairs>
  <TitlesOfParts>
    <vt:vector size="12" baseType="lpstr">
      <vt:lpstr>맑은 고딕</vt:lpstr>
      <vt:lpstr>Arial</vt:lpstr>
      <vt:lpstr>Calibri</vt:lpstr>
      <vt:lpstr>Segoe UI Light</vt:lpstr>
      <vt:lpstr>Segoe UI Semibold</vt:lpstr>
      <vt:lpstr>Office Theme</vt:lpstr>
      <vt:lpstr>Custom Design</vt:lpstr>
      <vt:lpstr>PowerPoint-Präsentation</vt:lpstr>
      <vt:lpstr>PowerPoint-Präsentation</vt:lpstr>
      <vt:lpstr>PowerPoint-Präsentation</vt:lpstr>
      <vt:lpstr>PowerPoint-Präsentation</vt:lpstr>
      <vt:lpstr>PowerPoint-Präsentation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hk</cp:lastModifiedBy>
  <cp:revision>489</cp:revision>
  <dcterms:created xsi:type="dcterms:W3CDTF">2014-04-01T16:35:38Z</dcterms:created>
  <dcterms:modified xsi:type="dcterms:W3CDTF">2018-01-12T20:13:48Z</dcterms:modified>
</cp:coreProperties>
</file>