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5"/>
  </p:sldMasterIdLst>
  <p:sldIdLst>
    <p:sldId id="264" r:id="rId6"/>
  </p:sldIdLst>
  <p:sldSz cx="30279975" cy="21388388"/>
  <p:notesSz cx="9874250" cy="6797675"/>
  <p:defaultTextStyle>
    <a:defPPr>
      <a:defRPr lang="de-DE"/>
    </a:defPPr>
    <a:lvl1pPr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1pPr>
    <a:lvl2pPr marL="1474788" indent="-1017588"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2pPr>
    <a:lvl3pPr marL="2951163" indent="-2036763"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3pPr>
    <a:lvl4pPr marL="4427538" indent="-3055938"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4pPr>
    <a:lvl5pPr marL="5903913" indent="-4075113"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5pPr>
    <a:lvl6pPr marL="2286000" algn="l" defTabSz="914400" rtl="0" eaLnBrk="1" latinLnBrk="0" hangingPunct="1">
      <a:defRPr sz="5800" kern="1200">
        <a:solidFill>
          <a:schemeClr val="tx1"/>
        </a:solidFill>
        <a:latin typeface="Calibri" pitchFamily="34" charset="0"/>
        <a:ea typeface="MS PGothic" pitchFamily="34" charset="-128"/>
        <a:cs typeface="+mn-cs"/>
      </a:defRPr>
    </a:lvl6pPr>
    <a:lvl7pPr marL="2743200" algn="l" defTabSz="914400" rtl="0" eaLnBrk="1" latinLnBrk="0" hangingPunct="1">
      <a:defRPr sz="5800" kern="1200">
        <a:solidFill>
          <a:schemeClr val="tx1"/>
        </a:solidFill>
        <a:latin typeface="Calibri" pitchFamily="34" charset="0"/>
        <a:ea typeface="MS PGothic" pitchFamily="34" charset="-128"/>
        <a:cs typeface="+mn-cs"/>
      </a:defRPr>
    </a:lvl7pPr>
    <a:lvl8pPr marL="3200400" algn="l" defTabSz="914400" rtl="0" eaLnBrk="1" latinLnBrk="0" hangingPunct="1">
      <a:defRPr sz="5800" kern="1200">
        <a:solidFill>
          <a:schemeClr val="tx1"/>
        </a:solidFill>
        <a:latin typeface="Calibri" pitchFamily="34" charset="0"/>
        <a:ea typeface="MS PGothic" pitchFamily="34" charset="-128"/>
        <a:cs typeface="+mn-cs"/>
      </a:defRPr>
    </a:lvl8pPr>
    <a:lvl9pPr marL="3657600" algn="l" defTabSz="914400" rtl="0" eaLnBrk="1" latinLnBrk="0" hangingPunct="1">
      <a:defRPr sz="5800"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6736">
          <p15:clr>
            <a:srgbClr val="A4A3A4"/>
          </p15:clr>
        </p15:guide>
        <p15:guide id="2" pos="9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7D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2" autoAdjust="0"/>
    <p:restoredTop sz="96271" autoAdjust="0"/>
  </p:normalViewPr>
  <p:slideViewPr>
    <p:cSldViewPr snapToGrid="0" snapToObjects="1">
      <p:cViewPr varScale="1">
        <p:scale>
          <a:sx n="36" d="100"/>
          <a:sy n="36" d="100"/>
        </p:scale>
        <p:origin x="1422" y="96"/>
      </p:cViewPr>
      <p:guideLst>
        <p:guide orient="horz" pos="6736"/>
        <p:guide pos="9536"/>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microsoft.com/office/2015/10/relationships/revisionInfo" Target="revisionInfo.xml"/><Relationship Id="rId5" Type="http://schemas.openxmlformats.org/officeDocument/2006/relationships/slideMaster" Target="slideMasters/slideMaster1.xml"/><Relationship Id="rId1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udienplakat (DE, FR &amp; EN)">
    <p:spTree>
      <p:nvGrpSpPr>
        <p:cNvPr id="1" name=""/>
        <p:cNvGrpSpPr/>
        <p:nvPr/>
      </p:nvGrpSpPr>
      <p:grpSpPr>
        <a:xfrm>
          <a:off x="0" y="0"/>
          <a:ext cx="0" cy="0"/>
          <a:chOff x="0" y="0"/>
          <a:chExt cx="0" cy="0"/>
        </a:xfrm>
      </p:grpSpPr>
      <p:pic>
        <p:nvPicPr>
          <p:cNvPr id="5" name="Bild 4" descr="BFH_Logo_C_de_fr_en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5686" y="18719800"/>
            <a:ext cx="5069685"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914391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tudienplakat (DE, FR &amp; EN)">
    <p:spTree>
      <p:nvGrpSpPr>
        <p:cNvPr id="1" name=""/>
        <p:cNvGrpSpPr/>
        <p:nvPr/>
      </p:nvGrpSpPr>
      <p:grpSpPr>
        <a:xfrm>
          <a:off x="0" y="0"/>
          <a:ext cx="0" cy="0"/>
          <a:chOff x="0" y="0"/>
          <a:chExt cx="0" cy="0"/>
        </a:xfrm>
      </p:grpSpPr>
      <p:pic>
        <p:nvPicPr>
          <p:cNvPr id="5" name="Bild 4" descr="BFH_Logo_C_de_fr_en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5686" y="18719800"/>
            <a:ext cx="5069685"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9143916"/>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hteck 1"/>
          <p:cNvSpPr/>
          <p:nvPr/>
        </p:nvSpPr>
        <p:spPr>
          <a:xfrm>
            <a:off x="1" y="0"/>
            <a:ext cx="30279975" cy="21388388"/>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lIns="295214" tIns="147607" rIns="295214" bIns="147607" anchor="ctr"/>
          <a:lstStyle/>
          <a:p>
            <a:pPr algn="ctr" defTabSz="1476070" fontAlgn="auto">
              <a:spcBef>
                <a:spcPts val="0"/>
              </a:spcBef>
              <a:spcAft>
                <a:spcPts val="0"/>
              </a:spcAft>
              <a:defRPr/>
            </a:pPr>
            <a:endParaRPr lang="de-DE" dirty="0"/>
          </a:p>
        </p:txBody>
      </p:sp>
      <p:sp>
        <p:nvSpPr>
          <p:cNvPr id="3" name="Rechteck 2"/>
          <p:cNvSpPr/>
          <p:nvPr/>
        </p:nvSpPr>
        <p:spPr>
          <a:xfrm>
            <a:off x="1" y="21083588"/>
            <a:ext cx="30273624" cy="101600"/>
          </a:xfrm>
          <a:prstGeom prst="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476070" fontAlgn="auto">
              <a:spcBef>
                <a:spcPts val="0"/>
              </a:spcBef>
              <a:spcAft>
                <a:spcPts val="0"/>
              </a:spcAft>
              <a:defRPr/>
            </a:pPr>
            <a:endParaRPr lang="de-DE" dirty="0"/>
          </a:p>
        </p:txBody>
      </p:sp>
      <p:sp>
        <p:nvSpPr>
          <p:cNvPr id="4" name="Rechteck 3"/>
          <p:cNvSpPr/>
          <p:nvPr/>
        </p:nvSpPr>
        <p:spPr>
          <a:xfrm>
            <a:off x="1" y="17881600"/>
            <a:ext cx="30273624" cy="101600"/>
          </a:xfrm>
          <a:prstGeom prst="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476070" fontAlgn="auto">
              <a:spcBef>
                <a:spcPts val="0"/>
              </a:spcBef>
              <a:spcAft>
                <a:spcPts val="0"/>
              </a:spcAft>
              <a:defRPr/>
            </a:pPr>
            <a:endParaRPr lang="de-DE" dirty="0"/>
          </a:p>
        </p:txBody>
      </p:sp>
    </p:spTree>
  </p:cSld>
  <p:clrMap bg1="lt1" tx1="dk1" bg2="lt2" tx2="dk2" accent1="accent1" accent2="accent2" accent3="accent3" accent4="accent4" accent5="accent5" accent6="accent6" hlink="hlink" folHlink="folHlink"/>
  <p:sldLayoutIdLst>
    <p:sldLayoutId id="2147483707" r:id="rId1"/>
    <p:sldLayoutId id="2147483720" r:id="rId2"/>
  </p:sldLayoutIdLst>
  <p:hf hdr="0" ftr="0" dt="0"/>
  <p:txStyles>
    <p:titleStyle>
      <a:lvl1pPr algn="ctr" defTabSz="1474788" rtl="0" eaLnBrk="1" fontAlgn="base" hangingPunct="1">
        <a:spcBef>
          <a:spcPct val="0"/>
        </a:spcBef>
        <a:spcAft>
          <a:spcPct val="0"/>
        </a:spcAft>
        <a:defRPr sz="14200" kern="1200">
          <a:solidFill>
            <a:schemeClr val="tx1"/>
          </a:solidFill>
          <a:latin typeface="+mj-lt"/>
          <a:ea typeface="MS PGothic" pitchFamily="34" charset="-128"/>
          <a:cs typeface="ＭＳ Ｐゴシック" charset="0"/>
        </a:defRPr>
      </a:lvl1pPr>
      <a:lvl2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2pPr>
      <a:lvl3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3pPr>
      <a:lvl4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4pPr>
      <a:lvl5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5pPr>
      <a:lvl6pPr marL="1476070"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6pPr>
      <a:lvl7pPr marL="2952140"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7pPr>
      <a:lvl8pPr marL="4428211"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8pPr>
      <a:lvl9pPr marL="5904281"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9pPr>
    </p:titleStyle>
    <p:bodyStyle>
      <a:lvl1pPr marL="1106488" indent="-1106488" algn="l" defTabSz="1474788" rtl="0" eaLnBrk="1" fontAlgn="base" hangingPunct="1">
        <a:spcBef>
          <a:spcPct val="20000"/>
        </a:spcBef>
        <a:spcAft>
          <a:spcPct val="0"/>
        </a:spcAft>
        <a:buFont typeface="Arial" pitchFamily="34" charset="0"/>
        <a:buChar char="•"/>
        <a:defRPr sz="10300" kern="1200">
          <a:solidFill>
            <a:schemeClr val="tx1"/>
          </a:solidFill>
          <a:latin typeface="+mn-lt"/>
          <a:ea typeface="MS PGothic" pitchFamily="34" charset="-128"/>
          <a:cs typeface="ＭＳ Ｐゴシック" charset="0"/>
        </a:defRPr>
      </a:lvl1pPr>
      <a:lvl2pPr marL="2397125" indent="-922338" algn="l" defTabSz="1474788" rtl="0" eaLnBrk="1" fontAlgn="base" hangingPunct="1">
        <a:spcBef>
          <a:spcPct val="20000"/>
        </a:spcBef>
        <a:spcAft>
          <a:spcPct val="0"/>
        </a:spcAft>
        <a:buFont typeface="Arial" pitchFamily="34" charset="0"/>
        <a:buChar char="–"/>
        <a:defRPr sz="9000" kern="1200">
          <a:solidFill>
            <a:schemeClr val="tx1"/>
          </a:solidFill>
          <a:latin typeface="+mn-lt"/>
          <a:ea typeface="MS PGothic" pitchFamily="34" charset="-128"/>
          <a:cs typeface="+mn-cs"/>
        </a:defRPr>
      </a:lvl2pPr>
      <a:lvl3pPr marL="3689350" indent="-736600" algn="l" defTabSz="1474788" rtl="0" eaLnBrk="1" fontAlgn="base" hangingPunct="1">
        <a:spcBef>
          <a:spcPct val="20000"/>
        </a:spcBef>
        <a:spcAft>
          <a:spcPct val="0"/>
        </a:spcAft>
        <a:buFont typeface="Arial" pitchFamily="34" charset="0"/>
        <a:buChar char="•"/>
        <a:defRPr sz="7700" kern="1200">
          <a:solidFill>
            <a:schemeClr val="tx1"/>
          </a:solidFill>
          <a:latin typeface="+mn-lt"/>
          <a:ea typeface="MS PGothic" pitchFamily="34" charset="-128"/>
          <a:cs typeface="+mn-cs"/>
        </a:defRPr>
      </a:lvl3pPr>
      <a:lvl4pPr marL="5165725" indent="-736600" algn="l" defTabSz="1474788" rtl="0" eaLnBrk="1" fontAlgn="base" hangingPunct="1">
        <a:spcBef>
          <a:spcPct val="20000"/>
        </a:spcBef>
        <a:spcAft>
          <a:spcPct val="0"/>
        </a:spcAft>
        <a:buFont typeface="Arial" pitchFamily="34" charset="0"/>
        <a:buChar char="–"/>
        <a:defRPr sz="6500" kern="1200">
          <a:solidFill>
            <a:schemeClr val="tx1"/>
          </a:solidFill>
          <a:latin typeface="+mn-lt"/>
          <a:ea typeface="MS PGothic" pitchFamily="34" charset="-128"/>
          <a:cs typeface="+mn-cs"/>
        </a:defRPr>
      </a:lvl4pPr>
      <a:lvl5pPr marL="6642100" indent="-736600" algn="l" defTabSz="1474788" rtl="0" eaLnBrk="1" fontAlgn="base" hangingPunct="1">
        <a:spcBef>
          <a:spcPct val="20000"/>
        </a:spcBef>
        <a:spcAft>
          <a:spcPct val="0"/>
        </a:spcAft>
        <a:buFont typeface="Arial" pitchFamily="34" charset="0"/>
        <a:buChar char="»"/>
        <a:defRPr sz="6500" kern="1200">
          <a:solidFill>
            <a:schemeClr val="tx1"/>
          </a:solidFill>
          <a:latin typeface="+mn-lt"/>
          <a:ea typeface="MS PGothic" pitchFamily="34" charset="-128"/>
          <a:cs typeface="+mn-cs"/>
        </a:defRPr>
      </a:lvl5pPr>
      <a:lvl6pPr marL="8118386" indent="-738035" algn="l" defTabSz="1476070" rtl="0" eaLnBrk="1" latinLnBrk="0" hangingPunct="1">
        <a:spcBef>
          <a:spcPct val="20000"/>
        </a:spcBef>
        <a:buFont typeface="Arial"/>
        <a:buChar char="•"/>
        <a:defRPr sz="6500" kern="1200">
          <a:solidFill>
            <a:schemeClr val="tx1"/>
          </a:solidFill>
          <a:latin typeface="+mn-lt"/>
          <a:ea typeface="+mn-ea"/>
          <a:cs typeface="+mn-cs"/>
        </a:defRPr>
      </a:lvl6pPr>
      <a:lvl7pPr marL="9594456" indent="-738035" algn="l" defTabSz="1476070" rtl="0" eaLnBrk="1" latinLnBrk="0" hangingPunct="1">
        <a:spcBef>
          <a:spcPct val="20000"/>
        </a:spcBef>
        <a:buFont typeface="Arial"/>
        <a:buChar char="•"/>
        <a:defRPr sz="6500" kern="1200">
          <a:solidFill>
            <a:schemeClr val="tx1"/>
          </a:solidFill>
          <a:latin typeface="+mn-lt"/>
          <a:ea typeface="+mn-ea"/>
          <a:cs typeface="+mn-cs"/>
        </a:defRPr>
      </a:lvl7pPr>
      <a:lvl8pPr marL="11070527" indent="-738035" algn="l" defTabSz="1476070" rtl="0" eaLnBrk="1" latinLnBrk="0" hangingPunct="1">
        <a:spcBef>
          <a:spcPct val="20000"/>
        </a:spcBef>
        <a:buFont typeface="Arial"/>
        <a:buChar char="•"/>
        <a:defRPr sz="6500" kern="1200">
          <a:solidFill>
            <a:schemeClr val="tx1"/>
          </a:solidFill>
          <a:latin typeface="+mn-lt"/>
          <a:ea typeface="+mn-ea"/>
          <a:cs typeface="+mn-cs"/>
        </a:defRPr>
      </a:lvl8pPr>
      <a:lvl9pPr marL="12546597" indent="-738035" algn="l" defTabSz="1476070" rtl="0" eaLnBrk="1" latinLnBrk="0" hangingPunct="1">
        <a:spcBef>
          <a:spcPct val="20000"/>
        </a:spcBef>
        <a:buFont typeface="Arial"/>
        <a:buChar char="•"/>
        <a:defRPr sz="6500" kern="1200">
          <a:solidFill>
            <a:schemeClr val="tx1"/>
          </a:solidFill>
          <a:latin typeface="+mn-lt"/>
          <a:ea typeface="+mn-ea"/>
          <a:cs typeface="+mn-cs"/>
        </a:defRPr>
      </a:lvl9pPr>
    </p:bodyStyle>
    <p:otherStyle>
      <a:defPPr>
        <a:defRPr lang="de-DE"/>
      </a:defPPr>
      <a:lvl1pPr marL="0" algn="l" defTabSz="1476070" rtl="0" eaLnBrk="1" latinLnBrk="0" hangingPunct="1">
        <a:defRPr sz="5800" kern="1200">
          <a:solidFill>
            <a:schemeClr val="tx1"/>
          </a:solidFill>
          <a:latin typeface="+mn-lt"/>
          <a:ea typeface="+mn-ea"/>
          <a:cs typeface="+mn-cs"/>
        </a:defRPr>
      </a:lvl1pPr>
      <a:lvl2pPr marL="1476070" algn="l" defTabSz="1476070" rtl="0" eaLnBrk="1" latinLnBrk="0" hangingPunct="1">
        <a:defRPr sz="5800" kern="1200">
          <a:solidFill>
            <a:schemeClr val="tx1"/>
          </a:solidFill>
          <a:latin typeface="+mn-lt"/>
          <a:ea typeface="+mn-ea"/>
          <a:cs typeface="+mn-cs"/>
        </a:defRPr>
      </a:lvl2pPr>
      <a:lvl3pPr marL="2952140" algn="l" defTabSz="1476070" rtl="0" eaLnBrk="1" latinLnBrk="0" hangingPunct="1">
        <a:defRPr sz="5800" kern="1200">
          <a:solidFill>
            <a:schemeClr val="tx1"/>
          </a:solidFill>
          <a:latin typeface="+mn-lt"/>
          <a:ea typeface="+mn-ea"/>
          <a:cs typeface="+mn-cs"/>
        </a:defRPr>
      </a:lvl3pPr>
      <a:lvl4pPr marL="4428211" algn="l" defTabSz="1476070" rtl="0" eaLnBrk="1" latinLnBrk="0" hangingPunct="1">
        <a:defRPr sz="5800" kern="1200">
          <a:solidFill>
            <a:schemeClr val="tx1"/>
          </a:solidFill>
          <a:latin typeface="+mn-lt"/>
          <a:ea typeface="+mn-ea"/>
          <a:cs typeface="+mn-cs"/>
        </a:defRPr>
      </a:lvl4pPr>
      <a:lvl5pPr marL="5904281" algn="l" defTabSz="1476070" rtl="0" eaLnBrk="1" latinLnBrk="0" hangingPunct="1">
        <a:defRPr sz="5800" kern="1200">
          <a:solidFill>
            <a:schemeClr val="tx1"/>
          </a:solidFill>
          <a:latin typeface="+mn-lt"/>
          <a:ea typeface="+mn-ea"/>
          <a:cs typeface="+mn-cs"/>
        </a:defRPr>
      </a:lvl5pPr>
      <a:lvl6pPr marL="7380351" algn="l" defTabSz="1476070" rtl="0" eaLnBrk="1" latinLnBrk="0" hangingPunct="1">
        <a:defRPr sz="5800" kern="1200">
          <a:solidFill>
            <a:schemeClr val="tx1"/>
          </a:solidFill>
          <a:latin typeface="+mn-lt"/>
          <a:ea typeface="+mn-ea"/>
          <a:cs typeface="+mn-cs"/>
        </a:defRPr>
      </a:lvl6pPr>
      <a:lvl7pPr marL="8856421" algn="l" defTabSz="1476070" rtl="0" eaLnBrk="1" latinLnBrk="0" hangingPunct="1">
        <a:defRPr sz="5800" kern="1200">
          <a:solidFill>
            <a:schemeClr val="tx1"/>
          </a:solidFill>
          <a:latin typeface="+mn-lt"/>
          <a:ea typeface="+mn-ea"/>
          <a:cs typeface="+mn-cs"/>
        </a:defRPr>
      </a:lvl7pPr>
      <a:lvl8pPr marL="10332491" algn="l" defTabSz="1476070" rtl="0" eaLnBrk="1" latinLnBrk="0" hangingPunct="1">
        <a:defRPr sz="5800" kern="1200">
          <a:solidFill>
            <a:schemeClr val="tx1"/>
          </a:solidFill>
          <a:latin typeface="+mn-lt"/>
          <a:ea typeface="+mn-ea"/>
          <a:cs typeface="+mn-cs"/>
        </a:defRPr>
      </a:lvl8pPr>
      <a:lvl9pPr marL="11808562" algn="l" defTabSz="1476070"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Grafik 21">
            <a:extLst>
              <a:ext uri="{FF2B5EF4-FFF2-40B4-BE49-F238E27FC236}">
                <a16:creationId xmlns:a16="http://schemas.microsoft.com/office/drawing/2014/main" id="{247FDBE4-8186-48C9-B2D2-B9AFC0E01205}"/>
              </a:ext>
            </a:extLst>
          </p:cNvPr>
          <p:cNvPicPr>
            <a:picLocks noChangeAspect="1"/>
          </p:cNvPicPr>
          <p:nvPr/>
        </p:nvPicPr>
        <p:blipFill>
          <a:blip r:embed="rId2"/>
          <a:stretch>
            <a:fillRect/>
          </a:stretch>
        </p:blipFill>
        <p:spPr>
          <a:xfrm>
            <a:off x="20269394" y="6906424"/>
            <a:ext cx="6982799" cy="7897327"/>
          </a:xfrm>
          <a:prstGeom prst="rect">
            <a:avLst/>
          </a:prstGeom>
          <a:ln>
            <a:noFill/>
          </a:ln>
          <a:effectLst>
            <a:outerShdw blurRad="190500" algn="tl" rotWithShape="0">
              <a:srgbClr val="000000">
                <a:alpha val="70000"/>
              </a:srgbClr>
            </a:outerShdw>
          </a:effectLst>
        </p:spPr>
      </p:pic>
      <p:pic>
        <p:nvPicPr>
          <p:cNvPr id="12" name="Grafik 11">
            <a:extLst>
              <a:ext uri="{FF2B5EF4-FFF2-40B4-BE49-F238E27FC236}">
                <a16:creationId xmlns:a16="http://schemas.microsoft.com/office/drawing/2014/main" id="{FA2439A1-578C-4DDB-AEB5-849D294A9C09}"/>
              </a:ext>
            </a:extLst>
          </p:cNvPr>
          <p:cNvPicPr>
            <a:picLocks noChangeAspect="1"/>
          </p:cNvPicPr>
          <p:nvPr/>
        </p:nvPicPr>
        <p:blipFill>
          <a:blip r:embed="rId3"/>
          <a:stretch>
            <a:fillRect/>
          </a:stretch>
        </p:blipFill>
        <p:spPr>
          <a:xfrm>
            <a:off x="24066537" y="8128198"/>
            <a:ext cx="6022975" cy="5682854"/>
          </a:xfrm>
          <a:prstGeom prst="rect">
            <a:avLst/>
          </a:prstGeom>
          <a:ln>
            <a:noFill/>
          </a:ln>
          <a:effectLst>
            <a:outerShdw blurRad="190500" algn="tl" rotWithShape="0">
              <a:srgbClr val="000000">
                <a:alpha val="70000"/>
              </a:srgbClr>
            </a:outerShdw>
          </a:effectLst>
        </p:spPr>
      </p:pic>
      <p:sp>
        <p:nvSpPr>
          <p:cNvPr id="2" name="Textfeld 1" descr="Bitte möglichst die vorgegebene Breite einhalten! Sollte dieser Platz nicht reichen, kann im oberen Teil ein zusätzlicher längerer Titel verwendet werden." title="Titelfeld"/>
          <p:cNvSpPr txBox="1"/>
          <p:nvPr/>
        </p:nvSpPr>
        <p:spPr>
          <a:xfrm>
            <a:off x="6969455" y="18414123"/>
            <a:ext cx="15122378" cy="1323439"/>
          </a:xfrm>
          <a:prstGeom prst="rect">
            <a:avLst/>
          </a:prstGeom>
          <a:noFill/>
        </p:spPr>
        <p:txBody>
          <a:bodyPr wrap="none" lIns="72000" tIns="72000" rIns="72000" bIns="72000" rtlCol="0">
            <a:normAutofit/>
          </a:bodyPr>
          <a:lstStyle/>
          <a:p>
            <a:pPr lvl="0"/>
            <a:r>
              <a:rPr lang="en-US" sz="5600" dirty="0">
                <a:solidFill>
                  <a:prstClr val="black"/>
                </a:solidFill>
              </a:rPr>
              <a:t>Visualizing Geneva's Next Generation E-Voting System</a:t>
            </a:r>
          </a:p>
        </p:txBody>
      </p:sp>
      <p:graphicFrame>
        <p:nvGraphicFramePr>
          <p:cNvPr id="7" name="Tabelle 6"/>
          <p:cNvGraphicFramePr>
            <a:graphicFrameLocks noGrp="1"/>
          </p:cNvGraphicFramePr>
          <p:nvPr>
            <p:extLst>
              <p:ext uri="{D42A27DB-BD31-4B8C-83A1-F6EECF244321}">
                <p14:modId xmlns:p14="http://schemas.microsoft.com/office/powerpoint/2010/main" val="216518171"/>
              </p:ext>
            </p:extLst>
          </p:nvPr>
        </p:nvGraphicFramePr>
        <p:xfrm>
          <a:off x="22091833" y="18095495"/>
          <a:ext cx="7563687" cy="3031348"/>
        </p:xfrm>
        <a:graphic>
          <a:graphicData uri="http://schemas.openxmlformats.org/drawingml/2006/table">
            <a:tbl>
              <a:tblPr firstRow="1" bandRow="1">
                <a:tableStyleId>{5940675A-B579-460E-94D1-54222C63F5DA}</a:tableStyleId>
              </a:tblPr>
              <a:tblGrid>
                <a:gridCol w="2612381">
                  <a:extLst>
                    <a:ext uri="{9D8B030D-6E8A-4147-A177-3AD203B41FA5}">
                      <a16:colId xmlns:a16="http://schemas.microsoft.com/office/drawing/2014/main" val="20000"/>
                    </a:ext>
                  </a:extLst>
                </a:gridCol>
                <a:gridCol w="4951306">
                  <a:extLst>
                    <a:ext uri="{9D8B030D-6E8A-4147-A177-3AD203B41FA5}">
                      <a16:colId xmlns:a16="http://schemas.microsoft.com/office/drawing/2014/main" val="20001"/>
                    </a:ext>
                  </a:extLst>
                </a:gridCol>
              </a:tblGrid>
              <a:tr h="1192103">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err="1">
                          <a:ln>
                            <a:noFill/>
                          </a:ln>
                          <a:solidFill>
                            <a:srgbClr val="697D91"/>
                          </a:solidFill>
                          <a:effectLst/>
                          <a:uLnTx/>
                          <a:uFillTx/>
                          <a:latin typeface="Lucida Sans" pitchFamily="34" charset="0"/>
                          <a:ea typeface="MS PGothic" pitchFamily="34" charset="-128"/>
                          <a:cs typeface="+mn-cs"/>
                        </a:rPr>
                        <a:t>Graduates</a:t>
                      </a: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a:t>
                      </a:r>
                      <a:endParaRPr kumimoji="0" lang="fr-CH" sz="5400" b="0" i="0" u="none" strike="noStrike" kern="1200" cap="none" spc="0" normalizeH="0" baseline="0" noProof="0" dirty="0">
                        <a:ln>
                          <a:noFill/>
                        </a:ln>
                        <a:solidFill>
                          <a:prstClr val="black"/>
                        </a:solidFill>
                        <a:effectLst/>
                        <a:uLnTx/>
                        <a:uFillTx/>
                        <a:latin typeface="+mn-lt"/>
                        <a:ea typeface="+mn-ea"/>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lnSpc>
                          <a:spcPct val="100000"/>
                        </a:lnSpc>
                      </a:pPr>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Kevin </a:t>
                      </a:r>
                      <a:r>
                        <a:rPr kumimoji="0" lang="de-CH" sz="3200" b="0" i="0" u="none" strike="noStrike" kern="1200" cap="none" spc="0" normalizeH="0" baseline="0" dirty="0" err="1">
                          <a:ln>
                            <a:noFill/>
                          </a:ln>
                          <a:solidFill>
                            <a:srgbClr val="697D91"/>
                          </a:solidFill>
                          <a:effectLst/>
                          <a:uLnTx/>
                          <a:uFillTx/>
                          <a:latin typeface="Lucida Sans" pitchFamily="34" charset="0"/>
                          <a:ea typeface="MS PGothic" pitchFamily="34" charset="-128"/>
                          <a:cs typeface="+mn-cs"/>
                        </a:rPr>
                        <a:t>Häni</a:t>
                      </a:r>
                      <a:b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br>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Yannick </a:t>
                      </a:r>
                      <a:r>
                        <a:rPr kumimoji="0" lang="de-CH" sz="3200" b="0" i="0" u="none" strike="noStrike" kern="1200" cap="none" spc="0" normalizeH="0" baseline="0" dirty="0" err="1">
                          <a:ln>
                            <a:noFill/>
                          </a:ln>
                          <a:solidFill>
                            <a:srgbClr val="697D91"/>
                          </a:solidFill>
                          <a:effectLst/>
                          <a:uLnTx/>
                          <a:uFillTx/>
                          <a:latin typeface="Lucida Sans" pitchFamily="34" charset="0"/>
                          <a:ea typeface="MS PGothic" pitchFamily="34" charset="-128"/>
                          <a:cs typeface="+mn-cs"/>
                        </a:rPr>
                        <a:t>Denzer</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192103">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Professors:</a:t>
                      </a:r>
                      <a:endParaRPr kumimoji="0" lang="fr-CH"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lnSpc>
                          <a:spcPct val="100000"/>
                        </a:lnSpc>
                      </a:pPr>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Prof. Dr. Rolf </a:t>
                      </a:r>
                      <a:r>
                        <a:rPr kumimoji="0" lang="de-CH" sz="3200" b="0" i="0" u="none" strike="noStrike" kern="1200" cap="none" spc="0" normalizeH="0" baseline="0" dirty="0" err="1">
                          <a:ln>
                            <a:noFill/>
                          </a:ln>
                          <a:solidFill>
                            <a:srgbClr val="697D91"/>
                          </a:solidFill>
                          <a:effectLst/>
                          <a:uLnTx/>
                          <a:uFillTx/>
                          <a:latin typeface="Lucida Sans" pitchFamily="34" charset="0"/>
                          <a:ea typeface="MS PGothic" pitchFamily="34" charset="-128"/>
                          <a:cs typeface="+mn-cs"/>
                        </a:rPr>
                        <a:t>Haenni</a:t>
                      </a:r>
                      <a:endPar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p>
                      <a:pPr marL="0" algn="l" defTabSz="1476070" rtl="0" eaLnBrk="1" latinLnBrk="0" hangingPunct="1">
                        <a:lnSpc>
                          <a:spcPct val="100000"/>
                        </a:lnSpc>
                      </a:pPr>
                      <a:r>
                        <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P</a:t>
                      </a:r>
                      <a:r>
                        <a:rPr kumimoji="0" lang="de-CH" sz="3200" b="0" i="0" u="none" strike="noStrike" kern="1200" cap="none" spc="0" normalizeH="0" baseline="0" dirty="0" err="1">
                          <a:ln>
                            <a:noFill/>
                          </a:ln>
                          <a:solidFill>
                            <a:srgbClr val="697D91"/>
                          </a:solidFill>
                          <a:effectLst/>
                          <a:uLnTx/>
                          <a:uFillTx/>
                          <a:latin typeface="Lucida Sans" pitchFamily="34" charset="0"/>
                          <a:ea typeface="MS PGothic" pitchFamily="34" charset="-128"/>
                          <a:cs typeface="+mn-cs"/>
                        </a:rPr>
                        <a:t>rof</a:t>
                      </a:r>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 Dr. Philipp Locher</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647142">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Expert:</a:t>
                      </a:r>
                      <a:endParaRPr kumimoji="0" lang="fr-CH"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lnSpc>
                          <a:spcPct val="100000"/>
                        </a:lnSpc>
                      </a:pPr>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Han van der </a:t>
                      </a:r>
                      <a:r>
                        <a:rPr kumimoji="0" lang="de-CH" sz="3200" b="0" i="0" u="none" strike="noStrike" kern="1200" cap="none" spc="0" normalizeH="0" baseline="0" dirty="0" err="1">
                          <a:ln>
                            <a:noFill/>
                          </a:ln>
                          <a:solidFill>
                            <a:srgbClr val="697D91"/>
                          </a:solidFill>
                          <a:effectLst/>
                          <a:uLnTx/>
                          <a:uFillTx/>
                          <a:latin typeface="Lucida Sans" pitchFamily="34" charset="0"/>
                          <a:ea typeface="MS PGothic" pitchFamily="34" charset="-128"/>
                          <a:cs typeface="+mn-cs"/>
                        </a:rPr>
                        <a:t>Kleij</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Textfeld 2"/>
          <p:cNvSpPr txBox="1"/>
          <p:nvPr/>
        </p:nvSpPr>
        <p:spPr>
          <a:xfrm>
            <a:off x="6969455" y="19956914"/>
            <a:ext cx="15122378" cy="584775"/>
          </a:xfrm>
          <a:prstGeom prst="rect">
            <a:avLst/>
          </a:prstGeom>
          <a:noFill/>
        </p:spPr>
        <p:txBody>
          <a:bodyPr wrap="square" rtlCol="0">
            <a:spAutoFit/>
          </a:bodyPr>
          <a:lstStyle/>
          <a:p>
            <a:pPr marL="266700" indent="-266700" algn="ctr">
              <a:buClr>
                <a:srgbClr val="FAA500"/>
              </a:buClr>
              <a:buSzPct val="80000"/>
              <a:buFont typeface="Lucida Grande" charset="0"/>
              <a:buChar char="▶"/>
              <a:defRPr/>
            </a:pPr>
            <a:r>
              <a:rPr lang="en-GB" altLang="de-DE" sz="3200" dirty="0">
                <a:solidFill>
                  <a:srgbClr val="697D91"/>
                </a:solidFill>
                <a:latin typeface="Lucida Sans" pitchFamily="34" charset="0"/>
              </a:rPr>
              <a:t>Bachelor Thesis 2018	 Degree Programme  Computer Science</a:t>
            </a:r>
            <a:endParaRPr lang="en-GB" sz="3200" dirty="0">
              <a:solidFill>
                <a:srgbClr val="697D91"/>
              </a:solidFill>
              <a:latin typeface="Lucida Sans" pitchFamily="34" charset="0"/>
            </a:endParaRPr>
          </a:p>
        </p:txBody>
      </p:sp>
      <p:sp>
        <p:nvSpPr>
          <p:cNvPr id="6" name="Textfeld 5"/>
          <p:cNvSpPr txBox="1"/>
          <p:nvPr/>
        </p:nvSpPr>
        <p:spPr>
          <a:xfrm>
            <a:off x="898776" y="896767"/>
            <a:ext cx="8917577" cy="15727382"/>
          </a:xfrm>
          <a:prstGeom prst="rect">
            <a:avLst/>
          </a:prstGeom>
          <a:noFill/>
        </p:spPr>
        <p:txBody>
          <a:bodyPr wrap="square" rtlCol="0">
            <a:spAutoFit/>
          </a:bodyPr>
          <a:lstStyle/>
          <a:p>
            <a:pPr lvl="0">
              <a:buClr>
                <a:srgbClr val="FAA500"/>
              </a:buClr>
              <a:buSzPct val="80000"/>
              <a:defRPr/>
            </a:pPr>
            <a:r>
              <a:rPr lang="de-CH" altLang="de-DE" sz="4400" dirty="0" err="1">
                <a:solidFill>
                  <a:srgbClr val="697D91"/>
                </a:solidFill>
                <a:latin typeface="Lucida Sans (Überschriften)"/>
                <a:cs typeface="Calibri" panose="020F0502020204030204" pitchFamily="34" charset="0"/>
              </a:rPr>
              <a:t>Context</a:t>
            </a:r>
            <a:endParaRPr lang="de-CH" altLang="de-DE" sz="4400" dirty="0">
              <a:solidFill>
                <a:srgbClr val="697D91"/>
              </a:solidFill>
              <a:latin typeface="Lucida Sans (Überschriften)"/>
              <a:cs typeface="Calibri" panose="020F0502020204030204" pitchFamily="34" charset="0"/>
            </a:endParaRPr>
          </a:p>
          <a:p>
            <a:pPr lvl="0">
              <a:buClr>
                <a:srgbClr val="FAA500"/>
              </a:buClr>
              <a:buSzPct val="80000"/>
              <a:defRPr/>
            </a:pPr>
            <a:endParaRPr lang="de-CH" altLang="de-DE" sz="3200" dirty="0">
              <a:solidFill>
                <a:srgbClr val="697D91"/>
              </a:solidFill>
              <a:latin typeface="Lucida Sans" pitchFamily="34" charset="0"/>
            </a:endParaRPr>
          </a:p>
          <a:p>
            <a:pPr lvl="0">
              <a:buClr>
                <a:srgbClr val="FAA500"/>
              </a:buClr>
              <a:buSzPct val="80000"/>
              <a:defRPr/>
            </a:pPr>
            <a:r>
              <a:rPr lang="en-US" altLang="de-DE" sz="2800" dirty="0">
                <a:solidFill>
                  <a:prstClr val="black"/>
                </a:solidFill>
                <a:latin typeface="Lucida Sans"/>
                <a:cs typeface="Calibri" panose="020F0502020204030204" pitchFamily="34" charset="0"/>
              </a:rPr>
              <a:t>Previous attempts to introduce e-voting platforms in Switzerland were limited to only small electorates as these platforms didn’t meet the many requirements set up by the Swiss government. </a:t>
            </a:r>
          </a:p>
          <a:p>
            <a:pPr lvl="0">
              <a:buClr>
                <a:srgbClr val="FAA500"/>
              </a:buClr>
              <a:buSzPct val="80000"/>
              <a:defRPr/>
            </a:pPr>
            <a:r>
              <a:rPr lang="en-US" altLang="de-DE" sz="2800" dirty="0">
                <a:solidFill>
                  <a:prstClr val="black"/>
                </a:solidFill>
                <a:latin typeface="Lucida Sans"/>
                <a:cs typeface="Calibri" panose="020F0502020204030204" pitchFamily="34" charset="0"/>
              </a:rPr>
              <a:t>In 2017, the Research Institute for Security in the Information Society (RISIS) published their specifications for Geneva’s new e-voting system, </a:t>
            </a:r>
            <a:r>
              <a:rPr lang="en-US" altLang="de-DE" sz="2800" dirty="0" err="1">
                <a:solidFill>
                  <a:prstClr val="black"/>
                </a:solidFill>
                <a:latin typeface="Lucida Sans"/>
                <a:cs typeface="Calibri" panose="020F0502020204030204" pitchFamily="34" charset="0"/>
              </a:rPr>
              <a:t>CHVote</a:t>
            </a:r>
            <a:r>
              <a:rPr lang="en-US" altLang="de-DE" sz="2800" dirty="0">
                <a:solidFill>
                  <a:prstClr val="black"/>
                </a:solidFill>
                <a:latin typeface="Lucida Sans"/>
                <a:cs typeface="Calibri" panose="020F0502020204030204" pitchFamily="34" charset="0"/>
              </a:rPr>
              <a:t>, which does meet the mentioned requirements. However, one challenge that still remains is the educational problem: it is difficult to understand such a complex protocol without sufficient knowledge of cryptography. </a:t>
            </a:r>
          </a:p>
          <a:p>
            <a:pPr lvl="0">
              <a:buClr>
                <a:srgbClr val="FAA500"/>
              </a:buClr>
              <a:buSzPct val="80000"/>
              <a:defRPr/>
            </a:pPr>
            <a:endParaRPr lang="en-US" altLang="de-DE" sz="2800" dirty="0">
              <a:solidFill>
                <a:prstClr val="black"/>
              </a:solidFill>
              <a:latin typeface="Lucida Sans"/>
              <a:cs typeface="Calibri" panose="020F0502020204030204" pitchFamily="34" charset="0"/>
            </a:endParaRPr>
          </a:p>
          <a:p>
            <a:pPr lvl="0">
              <a:buClr>
                <a:srgbClr val="FAA500"/>
              </a:buClr>
              <a:buSzPct val="80000"/>
              <a:defRPr/>
            </a:pPr>
            <a:endParaRPr lang="en-US" altLang="de-DE" sz="2800" dirty="0">
              <a:solidFill>
                <a:prstClr val="black"/>
              </a:solidFill>
              <a:latin typeface="Lucida Sans"/>
              <a:cs typeface="Calibri" panose="020F0502020204030204" pitchFamily="34" charset="0"/>
            </a:endParaRPr>
          </a:p>
          <a:p>
            <a:pPr lvl="0">
              <a:buClr>
                <a:srgbClr val="FAA500"/>
              </a:buClr>
              <a:buSzPct val="80000"/>
              <a:defRPr/>
            </a:pPr>
            <a:endParaRPr lang="en-US" altLang="de-DE" sz="2800" dirty="0">
              <a:solidFill>
                <a:prstClr val="black"/>
              </a:solidFill>
              <a:latin typeface="Lucida Sans"/>
              <a:cs typeface="Calibri" panose="020F0502020204030204" pitchFamily="34" charset="0"/>
            </a:endParaRPr>
          </a:p>
          <a:p>
            <a:pPr lvl="0">
              <a:buClr>
                <a:srgbClr val="FAA500"/>
              </a:buClr>
              <a:buSzPct val="80000"/>
              <a:defRPr/>
            </a:pPr>
            <a:endParaRPr lang="en-US" altLang="de-DE" sz="2800" dirty="0">
              <a:solidFill>
                <a:prstClr val="black"/>
              </a:solidFill>
              <a:latin typeface="Lucida Sans"/>
              <a:cs typeface="Calibri" panose="020F0502020204030204" pitchFamily="34" charset="0"/>
            </a:endParaRPr>
          </a:p>
          <a:p>
            <a:pPr>
              <a:buClr>
                <a:srgbClr val="FAA500"/>
              </a:buClr>
              <a:buSzPct val="80000"/>
              <a:defRPr/>
            </a:pPr>
            <a:r>
              <a:rPr lang="en-GB" sz="4400" dirty="0">
                <a:solidFill>
                  <a:srgbClr val="697D91"/>
                </a:solidFill>
                <a:latin typeface="Lucida Sans (Überschriften)"/>
                <a:cs typeface="Calibri" panose="020F0502020204030204" pitchFamily="34" charset="0"/>
              </a:rPr>
              <a:t>Goals</a:t>
            </a:r>
            <a:br>
              <a:rPr lang="en-GB" b="1" dirty="0"/>
            </a:br>
            <a:br>
              <a:rPr lang="en-GB" sz="2800" dirty="0">
                <a:solidFill>
                  <a:prstClr val="black"/>
                </a:solidFill>
                <a:latin typeface="Lucida Sans"/>
                <a:cs typeface="Calibri" panose="020F0502020204030204" pitchFamily="34" charset="0"/>
              </a:rPr>
            </a:br>
            <a:r>
              <a:rPr lang="en-GB" sz="2800" dirty="0">
                <a:solidFill>
                  <a:prstClr val="black"/>
                </a:solidFill>
                <a:latin typeface="Lucida Sans"/>
                <a:cs typeface="Calibri" panose="020F0502020204030204" pitchFamily="34" charset="0"/>
              </a:rPr>
              <a:t>The goal of this project is to develop an application that addresses the difficulty to impart knowledge regarding e-voting. Through this project, users will be able to get a hands-on experience with an e-voting system. This would allow a better understanding of the next-generation e-voting protocol. </a:t>
            </a:r>
          </a:p>
          <a:p>
            <a:pPr>
              <a:buClr>
                <a:srgbClr val="FAA500"/>
              </a:buClr>
              <a:buSzPct val="80000"/>
              <a:defRPr/>
            </a:pPr>
            <a:r>
              <a:rPr lang="en-GB" sz="2800" dirty="0">
                <a:solidFill>
                  <a:prstClr val="black"/>
                </a:solidFill>
                <a:latin typeface="Lucida Sans"/>
                <a:cs typeface="Calibri" panose="020F0502020204030204" pitchFamily="34" charset="0"/>
              </a:rPr>
              <a:t>The system will also allow to display multiple perspectives of an election event on different screens, to enable the authors of the specification, our supervisors, to use our application to present the protocol to an audience</a:t>
            </a:r>
            <a:r>
              <a:rPr lang="fr-CH" sz="2800" dirty="0">
                <a:solidFill>
                  <a:prstClr val="black"/>
                </a:solidFill>
                <a:latin typeface="Lucida Sans"/>
                <a:cs typeface="Calibri" panose="020F0502020204030204" pitchFamily="34" charset="0"/>
              </a:rPr>
              <a:t>. </a:t>
            </a:r>
            <a:endParaRPr lang="de-CH" sz="2800" dirty="0">
              <a:solidFill>
                <a:prstClr val="black"/>
              </a:solidFill>
              <a:latin typeface="Lucida Sans"/>
              <a:cs typeface="Calibri" panose="020F0502020204030204" pitchFamily="34" charset="0"/>
            </a:endParaRPr>
          </a:p>
          <a:p>
            <a:pPr lvl="0">
              <a:buClr>
                <a:srgbClr val="FAA500"/>
              </a:buClr>
              <a:buSzPct val="80000"/>
              <a:defRPr/>
            </a:pPr>
            <a:endParaRPr lang="de-CH" altLang="de-DE" sz="2800" dirty="0">
              <a:solidFill>
                <a:prstClr val="black"/>
              </a:solidFill>
              <a:latin typeface="Lucida Sans"/>
              <a:cs typeface="Calibri" panose="020F0502020204030204" pitchFamily="34" charset="0"/>
            </a:endParaRPr>
          </a:p>
        </p:txBody>
      </p:sp>
      <p:sp>
        <p:nvSpPr>
          <p:cNvPr id="9" name="Textfeld 8"/>
          <p:cNvSpPr txBox="1"/>
          <p:nvPr/>
        </p:nvSpPr>
        <p:spPr>
          <a:xfrm>
            <a:off x="20356484" y="875399"/>
            <a:ext cx="8845847" cy="5570756"/>
          </a:xfrm>
          <a:prstGeom prst="rect">
            <a:avLst/>
          </a:prstGeom>
          <a:noFill/>
        </p:spPr>
        <p:txBody>
          <a:bodyPr wrap="square" rtlCol="0">
            <a:spAutoFit/>
          </a:bodyPr>
          <a:lstStyle/>
          <a:p>
            <a:pPr lvl="0">
              <a:buClr>
                <a:srgbClr val="FAA500"/>
              </a:buClr>
              <a:buSzPct val="80000"/>
              <a:defRPr/>
            </a:pPr>
            <a:r>
              <a:rPr lang="de-CH" altLang="de-DE" sz="4400" dirty="0" err="1">
                <a:solidFill>
                  <a:srgbClr val="697D91"/>
                </a:solidFill>
                <a:latin typeface="Lucida Sans"/>
              </a:rPr>
              <a:t>Results</a:t>
            </a:r>
            <a:endParaRPr lang="de-CH" altLang="de-DE" sz="4400" dirty="0">
              <a:solidFill>
                <a:srgbClr val="697D91"/>
              </a:solidFill>
              <a:latin typeface="Lucida Sans"/>
            </a:endParaRPr>
          </a:p>
          <a:p>
            <a:pPr lvl="0">
              <a:buClr>
                <a:srgbClr val="FAA500"/>
              </a:buClr>
              <a:buSzPct val="80000"/>
              <a:defRPr/>
            </a:pPr>
            <a:endParaRPr lang="de-CH" altLang="de-DE" sz="3200" dirty="0">
              <a:solidFill>
                <a:srgbClr val="697D91"/>
              </a:solidFill>
              <a:latin typeface="Lucida Sans" pitchFamily="34" charset="0"/>
            </a:endParaRPr>
          </a:p>
          <a:p>
            <a:pPr lvl="0">
              <a:buClr>
                <a:srgbClr val="FAA500"/>
              </a:buClr>
              <a:buSzPct val="80000"/>
              <a:defRPr/>
            </a:pPr>
            <a:r>
              <a:rPr lang="en-US" altLang="de-DE" sz="2800" dirty="0">
                <a:solidFill>
                  <a:prstClr val="black"/>
                </a:solidFill>
                <a:latin typeface="Lucida Sans" pitchFamily="34" charset="0"/>
              </a:rPr>
              <a:t>With our application, it is possible to conduct election events not only from the perspective of a voter, but also all other participating actors such as the election authority or administrator.</a:t>
            </a:r>
          </a:p>
          <a:p>
            <a:pPr lvl="0">
              <a:buClr>
                <a:srgbClr val="FAA500"/>
              </a:buClr>
              <a:buSzPct val="80000"/>
              <a:defRPr/>
            </a:pPr>
            <a:r>
              <a:rPr lang="en-US" altLang="de-DE" sz="2800" dirty="0">
                <a:solidFill>
                  <a:prstClr val="black"/>
                </a:solidFill>
                <a:latin typeface="Lucida Sans" pitchFamily="34" charset="0"/>
              </a:rPr>
              <a:t> </a:t>
            </a:r>
          </a:p>
          <a:p>
            <a:pPr lvl="0">
              <a:buClr>
                <a:srgbClr val="FAA500"/>
              </a:buClr>
              <a:buSzPct val="80000"/>
              <a:defRPr/>
            </a:pPr>
            <a:r>
              <a:rPr lang="en-US" altLang="de-DE" sz="2800" dirty="0">
                <a:solidFill>
                  <a:prstClr val="black"/>
                </a:solidFill>
                <a:latin typeface="Lucida Sans" pitchFamily="34" charset="0"/>
              </a:rPr>
              <a:t>Our application combines modern technology and an intuitive design to allow users to gain a better understanding of the protocol and offering a preview of how the future of voting might possibly look like in Switzerland.</a:t>
            </a:r>
            <a:endParaRPr lang="de-CH" altLang="de-DE" sz="2800" dirty="0">
              <a:solidFill>
                <a:prstClr val="black"/>
              </a:solidFill>
              <a:latin typeface="Lucida Sans" pitchFamily="34" charset="0"/>
            </a:endParaRPr>
          </a:p>
        </p:txBody>
      </p:sp>
      <p:sp>
        <p:nvSpPr>
          <p:cNvPr id="10" name="Textfeld 9"/>
          <p:cNvSpPr txBox="1"/>
          <p:nvPr/>
        </p:nvSpPr>
        <p:spPr>
          <a:xfrm>
            <a:off x="10667052" y="893032"/>
            <a:ext cx="8845847" cy="6432530"/>
          </a:xfrm>
          <a:prstGeom prst="rect">
            <a:avLst/>
          </a:prstGeom>
          <a:noFill/>
        </p:spPr>
        <p:txBody>
          <a:bodyPr wrap="square" rtlCol="0">
            <a:spAutoFit/>
          </a:bodyPr>
          <a:lstStyle/>
          <a:p>
            <a:pPr lvl="0" algn="just">
              <a:buClr>
                <a:srgbClr val="FAA500"/>
              </a:buClr>
              <a:buSzPct val="80000"/>
              <a:defRPr/>
            </a:pPr>
            <a:r>
              <a:rPr lang="de-CH" altLang="de-DE" sz="4400" dirty="0">
                <a:solidFill>
                  <a:srgbClr val="697D91"/>
                </a:solidFill>
                <a:latin typeface="Lucida Sans (Überschriften)"/>
                <a:cs typeface="Calibri" panose="020F0502020204030204" pitchFamily="34" charset="0"/>
              </a:rPr>
              <a:t>Design and Implementation</a:t>
            </a:r>
          </a:p>
          <a:p>
            <a:pPr lvl="0" algn="just">
              <a:buClr>
                <a:srgbClr val="FAA500"/>
              </a:buClr>
              <a:buSzPct val="80000"/>
              <a:defRPr/>
            </a:pPr>
            <a:endParaRPr lang="de-CH" altLang="de-DE" sz="3200" dirty="0">
              <a:solidFill>
                <a:srgbClr val="697D91"/>
              </a:solidFill>
              <a:latin typeface="Lucida Sans" pitchFamily="34" charset="0"/>
            </a:endParaRPr>
          </a:p>
          <a:p>
            <a:pPr lvl="0"/>
            <a:r>
              <a:rPr lang="en-GB" sz="2800" dirty="0">
                <a:solidFill>
                  <a:prstClr val="black"/>
                </a:solidFill>
                <a:latin typeface="Lucida Sans"/>
              </a:rPr>
              <a:t>We implemented approximately 75 algorithms that have been described in the specifications and used the resulting crypto-library to build a back-end that provides the voting functionality as an API. Both components are written in Python.</a:t>
            </a:r>
          </a:p>
          <a:p>
            <a:pPr lvl="0"/>
            <a:endParaRPr lang="de-CH" sz="2800" dirty="0">
              <a:solidFill>
                <a:prstClr val="black"/>
              </a:solidFill>
              <a:latin typeface="Lucida Sans"/>
            </a:endParaRPr>
          </a:p>
          <a:p>
            <a:pPr lvl="0"/>
            <a:r>
              <a:rPr lang="en-GB" sz="2800" dirty="0">
                <a:solidFill>
                  <a:prstClr val="black"/>
                </a:solidFill>
                <a:latin typeface="Lucida Sans"/>
              </a:rPr>
              <a:t>Our front-end is a single-page application written in JavaScript using the </a:t>
            </a:r>
            <a:r>
              <a:rPr lang="en-GB" sz="2800" dirty="0" err="1">
                <a:solidFill>
                  <a:prstClr val="black"/>
                </a:solidFill>
                <a:latin typeface="Lucida Sans"/>
              </a:rPr>
              <a:t>VueJS</a:t>
            </a:r>
            <a:r>
              <a:rPr lang="en-GB" sz="2800" dirty="0">
                <a:solidFill>
                  <a:prstClr val="black"/>
                </a:solidFill>
                <a:latin typeface="Lucida Sans"/>
              </a:rPr>
              <a:t> framework. In order to achieve real-time updates, we have used web sockets (socket.io) to synchronize a client-side copy of the database whenever the data has been altered on the back-end. </a:t>
            </a:r>
          </a:p>
        </p:txBody>
      </p:sp>
      <p:pic>
        <p:nvPicPr>
          <p:cNvPr id="5" name="Grafik 4">
            <a:extLst>
              <a:ext uri="{FF2B5EF4-FFF2-40B4-BE49-F238E27FC236}">
                <a16:creationId xmlns:a16="http://schemas.microsoft.com/office/drawing/2014/main" id="{008DDAAD-7AED-4862-88CF-9D097423A89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859780" y="9043742"/>
            <a:ext cx="11330838" cy="8011295"/>
          </a:xfrm>
          <a:prstGeom prst="rect">
            <a:avLst/>
          </a:prstGeom>
        </p:spPr>
      </p:pic>
      <p:pic>
        <p:nvPicPr>
          <p:cNvPr id="18" name="Grafik 17">
            <a:extLst>
              <a:ext uri="{FF2B5EF4-FFF2-40B4-BE49-F238E27FC236}">
                <a16:creationId xmlns:a16="http://schemas.microsoft.com/office/drawing/2014/main" id="{96192795-8BAA-4329-9CDE-C51CF68FD3F0}"/>
              </a:ext>
            </a:extLst>
          </p:cNvPr>
          <p:cNvPicPr>
            <a:picLocks noChangeAspect="1"/>
          </p:cNvPicPr>
          <p:nvPr/>
        </p:nvPicPr>
        <p:blipFill>
          <a:blip r:embed="rId6"/>
          <a:stretch>
            <a:fillRect/>
          </a:stretch>
        </p:blipFill>
        <p:spPr>
          <a:xfrm>
            <a:off x="21430769" y="11833113"/>
            <a:ext cx="6503596" cy="558749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4747159"/>
      </p:ext>
    </p:extLst>
  </p:cSld>
  <p:clrMapOvr>
    <a:masterClrMapping/>
  </p:clrMapOvr>
</p:sld>
</file>

<file path=ppt/theme/theme1.xml><?xml version="1.0" encoding="utf-8"?>
<a:theme xmlns:a="http://schemas.openxmlformats.org/drawingml/2006/main" name="BFH_Posterpräsentation_A1_Vorlage_quer">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BFH Document" ma:contentTypeID="0x0101009127C3B567804923A8661E062BBD8EF500562C9D82744B284A86093F1D9B579BDC" ma:contentTypeVersion="2" ma:contentTypeDescription="Ein neues Dokument erstellen." ma:contentTypeScope="" ma:versionID="9c45b5bf27c78835ceac1d8ed0ad849b">
  <xsd:schema xmlns:xsd="http://www.w3.org/2001/XMLSchema" xmlns:xs="http://www.w3.org/2001/XMLSchema" xmlns:p="http://schemas.microsoft.com/office/2006/metadata/properties" xmlns:ns2="63c724b1-652e-424f-8d99-4ee509067280" xmlns:ns3="2551ef7e-3b29-44d1-a8ad-ef34c26bfc60" targetNamespace="http://schemas.microsoft.com/office/2006/metadata/properties" ma:root="true" ma:fieldsID="77ddedd9f4909d73cfb737d3d691d0f9" ns2:_="" ns3:_="">
    <xsd:import namespace="63c724b1-652e-424f-8d99-4ee509067280"/>
    <xsd:import namespace="2551ef7e-3b29-44d1-a8ad-ef34c26bfc60"/>
    <xsd:element name="properties">
      <xsd:complexType>
        <xsd:sequence>
          <xsd:element name="documentManagement">
            <xsd:complexType>
              <xsd:all>
                <xsd:element ref="ns2:BfhIntranetDepartmentText"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c724b1-652e-424f-8d99-4ee509067280" elementFormDefault="qualified">
    <xsd:import namespace="http://schemas.microsoft.com/office/2006/documentManagement/types"/>
    <xsd:import namespace="http://schemas.microsoft.com/office/infopath/2007/PartnerControls"/>
    <xsd:element name="BfhIntranetDepartmentText" ma:index="8" ma:taxonomy="true" ma:internalName="BfhIntranetDocumentTypeText" ma:taxonomyFieldName="BfhIntranetDocumentType" ma:displayName="Category" ma:fieldId="{f8359f88-a329-420a-8398-ef3d99cc0ffa}" ma:sspId="db51d986-4054-4caf-a2c9-3203a912c9cc" ma:termSetId="b53f0ae3-1e6d-4244-92c1-70838aa45c6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551ef7e-3b29-44d1-a8ad-ef34c26bfc60" elementFormDefault="qualified">
    <xsd:import namespace="http://schemas.microsoft.com/office/2006/documentManagement/types"/>
    <xsd:import namespace="http://schemas.microsoft.com/office/infopath/2007/PartnerControls"/>
    <xsd:element name="TaxCatchAll" ma:index="10" nillable="true" ma:displayName="Taxonomy Catch All Column" ma:description="" ma:hidden="true" ma:list="{74e92fac-6607-49d4-87f2-706e70d1a0b0}" ma:internalName="TaxCatchAll" ma:showField="CatchAllData" ma:web="2551ef7e-3b29-44d1-a8ad-ef34c26bfc6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LongProperties xmlns="http://schemas.microsoft.com/office/2006/metadata/longProperties"/>
</file>

<file path=customXml/item4.xml><?xml version="1.0" encoding="utf-8"?>
<p:properties xmlns:p="http://schemas.microsoft.com/office/2006/metadata/properties" xmlns:xsi="http://www.w3.org/2001/XMLSchema-instance" xmlns:pc="http://schemas.microsoft.com/office/infopath/2007/PartnerControls">
  <documentManagement>
    <BfhIntranetDepartmentText xmlns="63c724b1-652e-424f-8d99-4ee509067280">
      <Terms xmlns="http://schemas.microsoft.com/office/infopath/2007/PartnerControls">
        <TermInfo xmlns="http://schemas.microsoft.com/office/infopath/2007/PartnerControls">
          <TermName xmlns="http://schemas.microsoft.com/office/infopath/2007/PartnerControls">Vorlage</TermName>
          <TermId xmlns="http://schemas.microsoft.com/office/infopath/2007/PartnerControls">de1a6d3c-ac6a-4b34-8edd-308eb81066db</TermId>
        </TermInfo>
      </Terms>
    </BfhIntranetDepartmentText>
    <TaxCatchAll xmlns="2551ef7e-3b29-44d1-a8ad-ef34c26bfc60">
      <Value>241</Value>
    </TaxCatchAll>
  </documentManagement>
</p:properties>
</file>

<file path=customXml/itemProps1.xml><?xml version="1.0" encoding="utf-8"?>
<ds:datastoreItem xmlns:ds="http://schemas.openxmlformats.org/officeDocument/2006/customXml" ds:itemID="{47870AFC-B140-4E73-B0E2-054A74E7EB25}">
  <ds:schemaRefs>
    <ds:schemaRef ds:uri="http://schemas.microsoft.com/sharepoint/v3/contenttype/forms"/>
  </ds:schemaRefs>
</ds:datastoreItem>
</file>

<file path=customXml/itemProps2.xml><?xml version="1.0" encoding="utf-8"?>
<ds:datastoreItem xmlns:ds="http://schemas.openxmlformats.org/officeDocument/2006/customXml" ds:itemID="{064F56C1-3E03-4158-81FF-45AFD11405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c724b1-652e-424f-8d99-4ee509067280"/>
    <ds:schemaRef ds:uri="2551ef7e-3b29-44d1-a8ad-ef34c26bfc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4ACECAE-8DDC-4218-ADDE-80828E100BF5}">
  <ds:schemaRefs>
    <ds:schemaRef ds:uri="http://schemas.microsoft.com/office/2006/metadata/longProperties"/>
  </ds:schemaRefs>
</ds:datastoreItem>
</file>

<file path=customXml/itemProps4.xml><?xml version="1.0" encoding="utf-8"?>
<ds:datastoreItem xmlns:ds="http://schemas.openxmlformats.org/officeDocument/2006/customXml" ds:itemID="{12310AE4-98C2-4A3E-BE75-5A8AB8823A32}">
  <ds:schemaRefs>
    <ds:schemaRef ds:uri="http://schemas.microsoft.com/office/2006/metadata/properties"/>
    <ds:schemaRef ds:uri="http://schemas.microsoft.com/office/infopath/2007/PartnerControls"/>
    <ds:schemaRef ds:uri="http://schemas.microsoft.com/office/2006/documentManagement/types"/>
    <ds:schemaRef ds:uri="http://purl.org/dc/elements/1.1/"/>
    <ds:schemaRef ds:uri="63c724b1-652e-424f-8d99-4ee509067280"/>
    <ds:schemaRef ds:uri="http://purl.org/dc/terms/"/>
    <ds:schemaRef ds:uri="http://www.w3.org/XML/1998/namespace"/>
    <ds:schemaRef ds:uri="2551ef7e-3b29-44d1-a8ad-ef34c26bfc60"/>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0</TotalTime>
  <Words>287</Words>
  <Application>Microsoft Office PowerPoint</Application>
  <PresentationFormat>Benutzerdefiniert</PresentationFormat>
  <Paragraphs>29</Paragraphs>
  <Slides>1</Slides>
  <Notes>0</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vt:i4>
      </vt:variant>
    </vt:vector>
  </HeadingPairs>
  <TitlesOfParts>
    <vt:vector size="9" baseType="lpstr">
      <vt:lpstr>MS PGothic</vt:lpstr>
      <vt:lpstr>MS PGothic</vt:lpstr>
      <vt:lpstr>Arial</vt:lpstr>
      <vt:lpstr>Calibri</vt:lpstr>
      <vt:lpstr>Lucida Grande</vt:lpstr>
      <vt:lpstr>Lucida Sans</vt:lpstr>
      <vt:lpstr>Lucida Sans (Überschriften)</vt:lpstr>
      <vt:lpstr>BFH_Posterpräsentation_A1_Vorlage_quer</vt:lpstr>
      <vt:lpstr>PowerPoint-Präsentation</vt:lpstr>
    </vt:vector>
  </TitlesOfParts>
  <Manager>kfh1</Manager>
  <Company>Bern University of Applied Sciences - Engineering and computer science</Company>
  <LinksUpToDate>false</LinksUpToDate>
  <SharedDoc>false</SharedDoc>
  <HyperlinkBase>http://www.ti.bfh.ch/en.html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BSc exhibition</dc:title>
  <dc:subject>Thesis at a glance</dc:subject>
  <dc:creator>staff BFH-TI</dc:creator>
  <cp:lastModifiedBy>hk</cp:lastModifiedBy>
  <cp:revision>34</cp:revision>
  <cp:lastPrinted>2014-04-10T14:38:53Z</cp:lastPrinted>
  <dcterms:created xsi:type="dcterms:W3CDTF">2014-04-01T09:39:32Z</dcterms:created>
  <dcterms:modified xsi:type="dcterms:W3CDTF">2018-01-02T17:21:42Z</dcterms:modified>
  <dc:language>d | f | 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fhIntranetDocumentType">
    <vt:lpwstr>241;#Vorlage|de1a6d3c-ac6a-4b34-8edd-308eb81066db</vt:lpwstr>
  </property>
  <property fmtid="{D5CDD505-2E9C-101B-9397-08002B2CF9AE}" pid="3" name="BfhIntranetDocumentTypeText">
    <vt:lpwstr>Vorlage|de1a6d3c-ac6a-4b34-8edd-308eb81066db</vt:lpwstr>
  </property>
  <property fmtid="{D5CDD505-2E9C-101B-9397-08002B2CF9AE}" pid="4" name="TaxCatchAll">
    <vt:lpwstr>241;#Vorlage|de1a6d3c-ac6a-4b34-8edd-308eb81066db</vt:lpwstr>
  </property>
</Properties>
</file>