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4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6271" autoAdjust="0"/>
  </p:normalViewPr>
  <p:slideViewPr>
    <p:cSldViewPr snapToGrid="0" snapToObjects="1">
      <p:cViewPr varScale="1">
        <p:scale>
          <a:sx n="36" d="100"/>
          <a:sy n="36" d="100"/>
        </p:scale>
        <p:origin x="1422" y="96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247FDBE4-8186-48C9-B2D2-B9AFC0E0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394" y="6906424"/>
            <a:ext cx="6982799" cy="7897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2439A1-578C-4DDB-AEB5-849D294A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537" y="8128198"/>
            <a:ext cx="6022975" cy="5682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3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/>
          </a:bodyPr>
          <a:lstStyle/>
          <a:p>
            <a:pPr lvl="0"/>
            <a:r>
              <a:rPr lang="en-US" sz="5600" dirty="0">
                <a:solidFill>
                  <a:prstClr val="black"/>
                </a:solidFill>
              </a:rPr>
              <a:t>Visualizing Geneva's Next Generation E-Voting System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8171"/>
              </p:ext>
            </p:extLst>
          </p:nvPr>
        </p:nvGraphicFramePr>
        <p:xfrm>
          <a:off x="22091833" y="18095495"/>
          <a:ext cx="7563687" cy="3031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2103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Graduates</a:t>
                      </a: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:</a:t>
                      </a:r>
                      <a:endParaRPr kumimoji="0" lang="fr-CH" sz="5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Kevin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Häni</a:t>
                      </a:r>
                      <a:b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</a:b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Yannick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Denzer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2103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Professors: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Prof. Dr. Rolf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Haenni</a:t>
                      </a:r>
                      <a:endParaRPr kumimoji="0" lang="de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fr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rof</a:t>
                      </a: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. Dr. Philipp Locher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142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Han van der </a:t>
                      </a:r>
                      <a:r>
                        <a:rPr kumimoji="0" lang="de-CH" sz="3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Kleij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19956914"/>
            <a:ext cx="151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Bachelor Thesis 2018	 Degree Programme  Computer Science</a:t>
            </a:r>
            <a:endParaRPr lang="en-GB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615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AA500"/>
              </a:buClr>
              <a:buSzPct val="80000"/>
              <a:defRPr/>
            </a:pPr>
            <a:r>
              <a:rPr lang="de-CH" altLang="de-DE" sz="4400" dirty="0" err="1">
                <a:solidFill>
                  <a:srgbClr val="697D91"/>
                </a:solidFill>
                <a:latin typeface="Lucida Sans (Überschriften)"/>
                <a:cs typeface="Calibri" panose="020F0502020204030204" pitchFamily="34" charset="0"/>
              </a:rPr>
              <a:t>Context</a:t>
            </a:r>
            <a:endParaRPr lang="de-CH" altLang="de-DE" sz="4400" dirty="0">
              <a:solidFill>
                <a:srgbClr val="697D91"/>
              </a:solidFill>
              <a:latin typeface="Lucida Sans (Überschriften)"/>
              <a:cs typeface="Calibri" panose="020F0502020204030204" pitchFamily="34" charset="0"/>
            </a:endParaRPr>
          </a:p>
          <a:p>
            <a:pPr lvl="0">
              <a:buClr>
                <a:srgbClr val="FAA500"/>
              </a:buClr>
              <a:buSzPct val="80000"/>
              <a:defRPr/>
            </a:pPr>
            <a:endParaRPr lang="de-CH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lvl="0">
              <a:buClr>
                <a:srgbClr val="FAA500"/>
              </a:buClr>
              <a:buSzPct val="80000"/>
              <a:defRPr/>
            </a:pPr>
            <a:r>
              <a:rPr lang="en-US" altLang="de-DE" sz="2800" dirty="0">
                <a:solidFill>
                  <a:prstClr val="black"/>
                </a:solidFill>
                <a:latin typeface="Lucida Sans"/>
                <a:cs typeface="Calibri" panose="020F0502020204030204" pitchFamily="34" charset="0"/>
              </a:rPr>
              <a:t>Previous attempts to introduce e-voting platforms in Switzerland were limited to only small electorates as these platforms didn’t meet the many requirements set up by the Swiss government. </a:t>
            </a:r>
          </a:p>
          <a:p>
            <a:pPr lvl="0">
              <a:buClr>
                <a:srgbClr val="FAA500"/>
              </a:buClr>
              <a:buSzPct val="80000"/>
              <a:defRPr/>
            </a:pPr>
            <a:r>
              <a:rPr lang="en-US" altLang="de-DE" sz="2800" dirty="0">
                <a:solidFill>
                  <a:prstClr val="black"/>
                </a:solidFill>
                <a:latin typeface="Lucida Sans"/>
                <a:cs typeface="Calibri" panose="020F0502020204030204" pitchFamily="34" charset="0"/>
              </a:rPr>
              <a:t>In 2017, the Research Institute for Security in the Information Society (RISIS) published their specifications for Geneva’s new e-voting system, </a:t>
            </a:r>
            <a:r>
              <a:rPr lang="en-US" altLang="de-DE" sz="2800" dirty="0" err="1">
                <a:solidFill>
                  <a:prstClr val="black"/>
                </a:solidFill>
                <a:latin typeface="Lucida Sans"/>
                <a:cs typeface="Calibri" panose="020F0502020204030204" pitchFamily="34" charset="0"/>
              </a:rPr>
              <a:t>CHVote</a:t>
            </a:r>
            <a:r>
              <a:rPr lang="en-US" altLang="de-DE" sz="2800" dirty="0">
                <a:solidFill>
                  <a:prstClr val="black"/>
                </a:solidFill>
                <a:latin typeface="Lucida Sans"/>
                <a:cs typeface="Calibri" panose="020F0502020204030204" pitchFamily="34" charset="0"/>
              </a:rPr>
              <a:t>, which had the potential of being accepted as a large-scale, nationwide e-voting platform.</a:t>
            </a:r>
          </a:p>
          <a:p>
            <a:pPr lvl="0">
              <a:buClr>
                <a:srgbClr val="FAA500"/>
              </a:buClr>
              <a:buSzPct val="80000"/>
              <a:defRPr/>
            </a:pPr>
            <a:r>
              <a:rPr lang="en-US" altLang="de-DE" sz="2800" dirty="0">
                <a:solidFill>
                  <a:prstClr val="black"/>
                </a:solidFill>
                <a:latin typeface="Lucida Sans"/>
                <a:cs typeface="Calibri" panose="020F0502020204030204" pitchFamily="34" charset="0"/>
              </a:rPr>
              <a:t>However, one challenge that still remains is the educational problem: it is difficult to understand such a complex protocol without sufficient knowledge of cryptography. This might also result in mistrust towards e-voting.</a:t>
            </a:r>
          </a:p>
          <a:p>
            <a:pPr lvl="0">
              <a:buClr>
                <a:srgbClr val="FAA500"/>
              </a:buClr>
              <a:buSzPct val="80000"/>
              <a:defRPr/>
            </a:pPr>
            <a:endParaRPr lang="en-US" altLang="de-DE" sz="2800" dirty="0">
              <a:solidFill>
                <a:prstClr val="black"/>
              </a:solidFill>
              <a:latin typeface="Lucida Sans"/>
              <a:cs typeface="Calibri" panose="020F0502020204030204" pitchFamily="34" charset="0"/>
            </a:endParaRPr>
          </a:p>
          <a:p>
            <a:pPr>
              <a:buClr>
                <a:srgbClr val="FAA500"/>
              </a:buClr>
              <a:buSzPct val="80000"/>
              <a:defRPr/>
            </a:pPr>
            <a:r>
              <a:rPr lang="en-GB" sz="4400" dirty="0">
                <a:solidFill>
                  <a:srgbClr val="697D91"/>
                </a:solidFill>
                <a:latin typeface="Lucida Sans (Überschriften)"/>
                <a:cs typeface="Calibri" panose="020F0502020204030204" pitchFamily="34" charset="0"/>
              </a:rPr>
              <a:t>Goals</a:t>
            </a:r>
            <a:br>
              <a:rPr lang="en-GB" b="1" dirty="0"/>
            </a:br>
            <a:br>
              <a:rPr lang="en-GB" sz="2800" dirty="0">
                <a:solidFill>
                  <a:prstClr val="black"/>
                </a:solidFill>
                <a:latin typeface="Lucida Sans"/>
                <a:cs typeface="Calibri" panose="020F0502020204030204" pitchFamily="34" charset="0"/>
              </a:rPr>
            </a:br>
            <a:r>
              <a:rPr lang="en-GB" sz="2800" dirty="0">
                <a:solidFill>
                  <a:prstClr val="black"/>
                </a:solidFill>
                <a:latin typeface="Lucida Sans"/>
                <a:cs typeface="Calibri" panose="020F0502020204030204" pitchFamily="34" charset="0"/>
              </a:rPr>
              <a:t>The goal of this project is to develop an application that addresses the difficulty to impart knowledge regarding e-voting. Through this project, users will be able to get a hands-on experience with an e-voting system. This would allow a better understanding of the next-generation e-voting protocol. </a:t>
            </a:r>
          </a:p>
          <a:p>
            <a:pPr>
              <a:buClr>
                <a:srgbClr val="FAA500"/>
              </a:buClr>
              <a:buSzPct val="80000"/>
              <a:defRPr/>
            </a:pPr>
            <a:r>
              <a:rPr lang="en-GB" sz="2800" dirty="0">
                <a:solidFill>
                  <a:prstClr val="black"/>
                </a:solidFill>
                <a:latin typeface="Lucida Sans"/>
                <a:cs typeface="Calibri" panose="020F0502020204030204" pitchFamily="34" charset="0"/>
              </a:rPr>
              <a:t>The system will also allow to display multiple perspectives of an election event on different screens, which requires real-time synchronization of data. Another goal is to enable the authors of the specification, our supervisors, to use our application to present and explain their protocol to an audience</a:t>
            </a:r>
            <a:r>
              <a:rPr lang="fr-CH" sz="2800" dirty="0">
                <a:solidFill>
                  <a:prstClr val="black"/>
                </a:solidFill>
                <a:latin typeface="Lucida Sans"/>
                <a:cs typeface="Calibri" panose="020F0502020204030204" pitchFamily="34" charset="0"/>
              </a:rPr>
              <a:t>.</a:t>
            </a:r>
            <a:endParaRPr lang="de-CH" sz="2800" dirty="0">
              <a:solidFill>
                <a:prstClr val="black"/>
              </a:solidFill>
              <a:latin typeface="Lucida Sans"/>
              <a:cs typeface="Calibri" panose="020F0502020204030204" pitchFamily="34" charset="0"/>
            </a:endParaRPr>
          </a:p>
          <a:p>
            <a:pPr lvl="0">
              <a:buClr>
                <a:srgbClr val="FAA500"/>
              </a:buClr>
              <a:buSzPct val="80000"/>
              <a:defRPr/>
            </a:pPr>
            <a:endParaRPr lang="de-CH" altLang="de-DE" sz="2800" dirty="0">
              <a:solidFill>
                <a:prstClr val="black"/>
              </a:solidFill>
              <a:latin typeface="Lucida Sans"/>
              <a:cs typeface="Calibri" panose="020F050202020403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56484" y="875399"/>
            <a:ext cx="88458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AA500"/>
              </a:buClr>
              <a:buSzPct val="80000"/>
              <a:defRPr/>
            </a:pPr>
            <a:r>
              <a:rPr lang="de-CH" altLang="de-DE" sz="4400" dirty="0" err="1">
                <a:solidFill>
                  <a:srgbClr val="697D91"/>
                </a:solidFill>
                <a:latin typeface="Lucida Sans"/>
              </a:rPr>
              <a:t>Results</a:t>
            </a:r>
            <a:endParaRPr lang="de-CH" altLang="de-DE" sz="4400" dirty="0">
              <a:solidFill>
                <a:srgbClr val="697D91"/>
              </a:solidFill>
              <a:latin typeface="Lucida Sans"/>
            </a:endParaRPr>
          </a:p>
          <a:p>
            <a:pPr lvl="0">
              <a:buClr>
                <a:srgbClr val="FAA500"/>
              </a:buClr>
              <a:buSzPct val="80000"/>
              <a:defRPr/>
            </a:pPr>
            <a:endParaRPr lang="de-CH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lvl="0">
              <a:buClr>
                <a:srgbClr val="FAA500"/>
              </a:buClr>
              <a:buSzPct val="80000"/>
              <a:defRPr/>
            </a:pPr>
            <a:r>
              <a:rPr lang="en-US" altLang="de-DE" sz="2800" dirty="0">
                <a:solidFill>
                  <a:prstClr val="black"/>
                </a:solidFill>
                <a:latin typeface="Lucida Sans" pitchFamily="34" charset="0"/>
              </a:rPr>
              <a:t>With our application, it is possible to conduct election events according to the protocol specifications not only from the perspective of a voter, but also all other participating actors such as the election administrator, printing, or election authority. </a:t>
            </a:r>
          </a:p>
          <a:p>
            <a:pPr lvl="0">
              <a:buClr>
                <a:srgbClr val="FAA500"/>
              </a:buClr>
              <a:buSzPct val="80000"/>
              <a:defRPr/>
            </a:pPr>
            <a:r>
              <a:rPr lang="en-US" altLang="de-DE" sz="2800" dirty="0">
                <a:solidFill>
                  <a:prstClr val="black"/>
                </a:solidFill>
                <a:latin typeface="Lucida Sans" pitchFamily="34" charset="0"/>
              </a:rPr>
              <a:t>Our application combines modern technology and an intuitive design to allow users to gain a better understanding of the protocol and offering a preview of how the future of voting might possibly look like in Switzerland.</a:t>
            </a:r>
            <a:endParaRPr lang="de-CH" altLang="de-DE" sz="2800" dirty="0">
              <a:solidFill>
                <a:prstClr val="black"/>
              </a:solidFill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667052" y="893032"/>
            <a:ext cx="884584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de-CH" altLang="de-DE" sz="4400" dirty="0">
                <a:solidFill>
                  <a:srgbClr val="697D91"/>
                </a:solidFill>
                <a:latin typeface="Lucida Sans (Überschriften)"/>
                <a:cs typeface="Calibri" panose="020F0502020204030204" pitchFamily="34" charset="0"/>
              </a:rPr>
              <a:t>Design and Implementation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lvl="0"/>
            <a:r>
              <a:rPr lang="en-GB" sz="2800" dirty="0">
                <a:solidFill>
                  <a:prstClr val="black"/>
                </a:solidFill>
                <a:latin typeface="Lucida Sans"/>
              </a:rPr>
              <a:t>We first implemented approximately 75 algorithms that have been described in the specifications. In addition to this crypto-library, we also built a back-end that provides the voting functionality as an API. Both the library as well as the back-end are written in Python.</a:t>
            </a:r>
          </a:p>
          <a:p>
            <a:pPr lvl="0"/>
            <a:endParaRPr lang="de-CH" sz="2800" dirty="0">
              <a:solidFill>
                <a:prstClr val="black"/>
              </a:solidFill>
              <a:latin typeface="Lucida Sans"/>
            </a:endParaRPr>
          </a:p>
          <a:p>
            <a:pPr lvl="0"/>
            <a:r>
              <a:rPr lang="en-GB" sz="2800" dirty="0">
                <a:solidFill>
                  <a:prstClr val="black"/>
                </a:solidFill>
                <a:latin typeface="Lucida Sans"/>
              </a:rPr>
              <a:t>Our front-end that visualizes all the voting phases is a single-page application written in JavaScript using the </a:t>
            </a:r>
            <a:r>
              <a:rPr lang="en-GB" sz="2800" dirty="0" err="1">
                <a:solidFill>
                  <a:prstClr val="black"/>
                </a:solidFill>
                <a:latin typeface="Lucida Sans"/>
              </a:rPr>
              <a:t>VueJS</a:t>
            </a:r>
            <a:r>
              <a:rPr lang="en-GB" sz="2800" dirty="0">
                <a:solidFill>
                  <a:prstClr val="black"/>
                </a:solidFill>
                <a:latin typeface="Lucida Sans"/>
              </a:rPr>
              <a:t> framework. In order to achieve real-time updates, we have </a:t>
            </a:r>
            <a:r>
              <a:rPr lang="en-GB" sz="2800">
                <a:solidFill>
                  <a:prstClr val="black"/>
                </a:solidFill>
                <a:latin typeface="Lucida Sans"/>
              </a:rPr>
              <a:t>used web sockets </a:t>
            </a:r>
            <a:r>
              <a:rPr lang="en-GB" sz="2800" dirty="0">
                <a:solidFill>
                  <a:prstClr val="black"/>
                </a:solidFill>
                <a:latin typeface="Lucida Sans"/>
              </a:rPr>
              <a:t>(socket.io) to synchronize a client-side copy of the database whenever the data has been altered on the back-end.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8DDAAD-7AED-4862-88CF-9D097423A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80" y="9043742"/>
            <a:ext cx="11330838" cy="801129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6192795-8BAA-4329-9CDE-C51CF68FD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0769" y="11833113"/>
            <a:ext cx="6503596" cy="55874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4715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63c724b1-652e-424f-8d99-4ee509067280"/>
    <ds:schemaRef ds:uri="http://purl.org/dc/terms/"/>
    <ds:schemaRef ds:uri="http://www.w3.org/XML/1998/namespace"/>
    <ds:schemaRef ds:uri="2551ef7e-3b29-44d1-a8ad-ef34c26bfc60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</Words>
  <Application>Microsoft Office PowerPoint</Application>
  <PresentationFormat>Benutzerdefiniert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MS PGothic</vt:lpstr>
      <vt:lpstr>MS PGothic</vt:lpstr>
      <vt:lpstr>Arial</vt:lpstr>
      <vt:lpstr>Calibri</vt:lpstr>
      <vt:lpstr>Lucida Grande</vt:lpstr>
      <vt:lpstr>Lucida Sans</vt:lpstr>
      <vt:lpstr>Lucida Sans (Überschriften)</vt:lpstr>
      <vt:lpstr>BFH_Posterpräsentation_A1_Vorlage_quer</vt:lpstr>
      <vt:lpstr>PowerPoint-Präsentation</vt:lpstr>
    </vt:vector>
  </TitlesOfParts>
  <Manager>kfh1</Manager>
  <Company>Bern University of Applied Sciences - Engineering and computer science</Company>
  <LinksUpToDate>false</LinksUpToDate>
  <SharedDoc>false</SharedDoc>
  <HyperlinkBase>http://www.ti.bfh.ch/en.html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 exhibition</dc:title>
  <dc:subject>Thesis at a glance</dc:subject>
  <dc:creator>staff BFH-TI</dc:creator>
  <cp:lastModifiedBy>hk</cp:lastModifiedBy>
  <cp:revision>31</cp:revision>
  <cp:lastPrinted>2014-04-10T14:38:53Z</cp:lastPrinted>
  <dcterms:created xsi:type="dcterms:W3CDTF">2014-04-01T09:39:32Z</dcterms:created>
  <dcterms:modified xsi:type="dcterms:W3CDTF">2017-12-30T16:08:21Z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