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7" r:id="rId7"/>
    <p:sldId id="274" r:id="rId8"/>
    <p:sldId id="275" r:id="rId9"/>
    <p:sldId id="269" r:id="rId10"/>
    <p:sldId id="272" r:id="rId11"/>
    <p:sldId id="273" r:id="rId12"/>
    <p:sldId id="276" r:id="rId13"/>
    <p:sldId id="277" r:id="rId14"/>
    <p:sldId id="278" r:id="rId15"/>
    <p:sldId id="279" r:id="rId16"/>
    <p:sldId id="280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112" y="1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6/12/2021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Laplace Code MPI Design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solution and tips</a:t>
            </a:r>
          </a:p>
          <a:p>
            <a:endParaRPr lang="en-US" dirty="0"/>
          </a:p>
          <a:p>
            <a:r>
              <a:rPr lang="en-US" dirty="0"/>
              <a:t>Tong Zhao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B105-5DBE-4688-B8C2-AD1D377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46BB-4F5D-4032-B13B-DC4F04479371}"/>
              </a:ext>
            </a:extLst>
          </p:cNvPr>
          <p:cNvSpPr txBox="1">
            <a:spLocks/>
          </p:cNvSpPr>
          <p:nvPr/>
        </p:nvSpPr>
        <p:spPr>
          <a:xfrm>
            <a:off x="1218883" y="1706880"/>
            <a:ext cx="9828529" cy="14935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syncing: to ensure the data communication happens at the same iteration, use </a:t>
            </a:r>
            <a:r>
              <a:rPr lang="en-US" dirty="0" err="1"/>
              <a:t>MPI_Barrier</a:t>
            </a:r>
            <a:r>
              <a:rPr lang="en-US" dirty="0"/>
              <a:t> to force iteration syncing.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Place </a:t>
            </a:r>
            <a:r>
              <a:rPr lang="en-US" dirty="0" err="1"/>
              <a:t>MPI_Barrier</a:t>
            </a:r>
            <a:r>
              <a:rPr lang="en-US" dirty="0"/>
              <a:t>(MPI_COMM_WORLD) at the end of the data communication section.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1CA14-DABF-4230-BAE2-AB80FCD8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2819400"/>
            <a:ext cx="11122025" cy="52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8E45-DA2E-4CE6-8218-A3FC54B7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C529-E2F3-466B-8539-49DE1A1E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entire purpose of keeping two arrays (Temperature, Temperature_last) is to keep the major data variable clean from calculation dynamics</a:t>
            </a:r>
          </a:p>
          <a:p>
            <a:r>
              <a:rPr lang="en-US" dirty="0"/>
              <a:t>Temperature_last is the major data variable</a:t>
            </a:r>
          </a:p>
          <a:p>
            <a:r>
              <a:rPr lang="en-US" dirty="0"/>
              <a:t>Temperature is the temporary data variable serving as calculation memory</a:t>
            </a:r>
          </a:p>
          <a:p>
            <a:r>
              <a:rPr lang="en-US" dirty="0"/>
              <a:t>At each data update occasion, calculated results from Temperature is copied to Temperature_last</a:t>
            </a:r>
          </a:p>
        </p:txBody>
      </p:sp>
    </p:spTree>
    <p:extLst>
      <p:ext uri="{BB962C8B-B14F-4D97-AF65-F5344CB8AC3E}">
        <p14:creationId xmlns:p14="http://schemas.microsoft.com/office/powerpoint/2010/main" val="158793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6368-E610-453B-B790-12ABA7CF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76AE-D704-4F01-BB90-696D32CCF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3728735" cy="4462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big while loop is placed around { parallel calculation, data communication, data update } sections</a:t>
            </a:r>
          </a:p>
          <a:p>
            <a:r>
              <a:rPr lang="en-US" dirty="0"/>
              <a:t>The while loop checks if steady-state results are achieved or if max iterations are reached (cannot run forever…)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56FD1-8E6E-47D7-BF20-42BA75674524}"/>
              </a:ext>
            </a:extLst>
          </p:cNvPr>
          <p:cNvSpPr/>
          <p:nvPr/>
        </p:nvSpPr>
        <p:spPr>
          <a:xfrm>
            <a:off x="5366263" y="3460382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PE0 : calculation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0B3ABC-291F-4231-A968-9046C866D94B}"/>
              </a:ext>
            </a:extLst>
          </p:cNvPr>
          <p:cNvSpPr/>
          <p:nvPr/>
        </p:nvSpPr>
        <p:spPr>
          <a:xfrm>
            <a:off x="5366263" y="3893111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PE1 : calculation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176A9-B9E3-4AF8-A631-D4683B0E17A3}"/>
              </a:ext>
            </a:extLst>
          </p:cNvPr>
          <p:cNvSpPr/>
          <p:nvPr/>
        </p:nvSpPr>
        <p:spPr>
          <a:xfrm>
            <a:off x="5366263" y="4338364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PE2 : calculation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BC9D1-3E32-4057-A3D9-C8A4984D2143}"/>
              </a:ext>
            </a:extLst>
          </p:cNvPr>
          <p:cNvSpPr/>
          <p:nvPr/>
        </p:nvSpPr>
        <p:spPr>
          <a:xfrm>
            <a:off x="5366263" y="4783617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PE3 : calculation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0C943-6A9B-4376-A7BF-28E0B9B0B539}"/>
              </a:ext>
            </a:extLst>
          </p:cNvPr>
          <p:cNvSpPr/>
          <p:nvPr/>
        </p:nvSpPr>
        <p:spPr>
          <a:xfrm>
            <a:off x="7966518" y="2142753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PE0 : calculation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99D96F-B5B3-4709-A76D-84E68F3C4248}"/>
              </a:ext>
            </a:extLst>
          </p:cNvPr>
          <p:cNvSpPr/>
          <p:nvPr/>
        </p:nvSpPr>
        <p:spPr>
          <a:xfrm>
            <a:off x="7957063" y="3090533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PE1 : calculation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FBC3ED-E3E9-43B3-AC84-324363590ED4}"/>
              </a:ext>
            </a:extLst>
          </p:cNvPr>
          <p:cNvSpPr/>
          <p:nvPr/>
        </p:nvSpPr>
        <p:spPr>
          <a:xfrm>
            <a:off x="7954371" y="4936017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PE3 : calculation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EA91FE-3154-4E53-8A76-938A265DDFCA}"/>
              </a:ext>
            </a:extLst>
          </p:cNvPr>
          <p:cNvSpPr/>
          <p:nvPr/>
        </p:nvSpPr>
        <p:spPr>
          <a:xfrm>
            <a:off x="7967139" y="2534873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C6352A-6075-4FB2-B306-933D88F7C7A2}"/>
              </a:ext>
            </a:extLst>
          </p:cNvPr>
          <p:cNvSpPr/>
          <p:nvPr/>
        </p:nvSpPr>
        <p:spPr>
          <a:xfrm>
            <a:off x="7957063" y="2937499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94553-1BF7-415B-85A5-2729C7D49477}"/>
              </a:ext>
            </a:extLst>
          </p:cNvPr>
          <p:cNvSpPr/>
          <p:nvPr/>
        </p:nvSpPr>
        <p:spPr>
          <a:xfrm>
            <a:off x="7957063" y="3477518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56587-BC24-482C-AF06-01F5F6551040}"/>
              </a:ext>
            </a:extLst>
          </p:cNvPr>
          <p:cNvSpPr/>
          <p:nvPr/>
        </p:nvSpPr>
        <p:spPr>
          <a:xfrm>
            <a:off x="7954371" y="4025044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PE2 : calculation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81EE8B-8817-4EAB-895F-7F02633D40F3}"/>
              </a:ext>
            </a:extLst>
          </p:cNvPr>
          <p:cNvSpPr/>
          <p:nvPr/>
        </p:nvSpPr>
        <p:spPr>
          <a:xfrm>
            <a:off x="7954371" y="3872010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B4A48-203F-4F38-923D-92252909A64B}"/>
              </a:ext>
            </a:extLst>
          </p:cNvPr>
          <p:cNvSpPr/>
          <p:nvPr/>
        </p:nvSpPr>
        <p:spPr>
          <a:xfrm>
            <a:off x="7954371" y="4412029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251C4D-B17C-4F0E-87DD-D9F61FB61B5A}"/>
              </a:ext>
            </a:extLst>
          </p:cNvPr>
          <p:cNvSpPr/>
          <p:nvPr/>
        </p:nvSpPr>
        <p:spPr>
          <a:xfrm>
            <a:off x="7954371" y="4787044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AA3BFA-5A83-4091-A786-21D9ABB7188C}"/>
              </a:ext>
            </a:extLst>
          </p:cNvPr>
          <p:cNvCxnSpPr>
            <a:cxnSpLocks/>
          </p:cNvCxnSpPr>
          <p:nvPr/>
        </p:nvCxnSpPr>
        <p:spPr>
          <a:xfrm>
            <a:off x="8109463" y="2459230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BB7F1E-9BE7-4F71-85FC-35EBC4DD75D4}"/>
              </a:ext>
            </a:extLst>
          </p:cNvPr>
          <p:cNvCxnSpPr>
            <a:cxnSpLocks/>
          </p:cNvCxnSpPr>
          <p:nvPr/>
        </p:nvCxnSpPr>
        <p:spPr>
          <a:xfrm>
            <a:off x="8102353" y="3400297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FA093C-5325-4E1B-B6C9-570E2489A64A}"/>
              </a:ext>
            </a:extLst>
          </p:cNvPr>
          <p:cNvCxnSpPr>
            <a:cxnSpLocks/>
          </p:cNvCxnSpPr>
          <p:nvPr/>
        </p:nvCxnSpPr>
        <p:spPr>
          <a:xfrm>
            <a:off x="8109463" y="4338364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07E9D1-9F0D-472A-9527-A53910F363DE}"/>
              </a:ext>
            </a:extLst>
          </p:cNvPr>
          <p:cNvCxnSpPr>
            <a:cxnSpLocks/>
          </p:cNvCxnSpPr>
          <p:nvPr/>
        </p:nvCxnSpPr>
        <p:spPr>
          <a:xfrm flipV="1">
            <a:off x="9404863" y="2597708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3E6C3E-0EF7-4ABC-979E-B8F8C3C7FA3C}"/>
              </a:ext>
            </a:extLst>
          </p:cNvPr>
          <p:cNvCxnSpPr>
            <a:cxnSpLocks/>
          </p:cNvCxnSpPr>
          <p:nvPr/>
        </p:nvCxnSpPr>
        <p:spPr>
          <a:xfrm flipV="1">
            <a:off x="9404863" y="3547099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265554-CDEF-43F5-B15A-07A3B56D2DF9}"/>
              </a:ext>
            </a:extLst>
          </p:cNvPr>
          <p:cNvCxnSpPr>
            <a:cxnSpLocks/>
          </p:cNvCxnSpPr>
          <p:nvPr/>
        </p:nvCxnSpPr>
        <p:spPr>
          <a:xfrm flipV="1">
            <a:off x="9398858" y="4460351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F21995A-31A3-49F6-B96E-C3B65AE41323}"/>
              </a:ext>
            </a:extLst>
          </p:cNvPr>
          <p:cNvSpPr txBox="1"/>
          <p:nvPr/>
        </p:nvSpPr>
        <p:spPr>
          <a:xfrm>
            <a:off x="4822295" y="2817966"/>
            <a:ext cx="2944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Parallel calculation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58F56-2743-4D50-A41B-A4FB5563402E}"/>
              </a:ext>
            </a:extLst>
          </p:cNvPr>
          <p:cNvSpPr txBox="1"/>
          <p:nvPr/>
        </p:nvSpPr>
        <p:spPr>
          <a:xfrm>
            <a:off x="7195063" y="1614862"/>
            <a:ext cx="3213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communication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A372C8-90D7-45A4-A350-A68CC6AFB04A}"/>
              </a:ext>
            </a:extLst>
          </p:cNvPr>
          <p:cNvSpPr/>
          <p:nvPr/>
        </p:nvSpPr>
        <p:spPr>
          <a:xfrm>
            <a:off x="10319263" y="3438784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PE0 : update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207EC2-9362-4A83-B200-B0A7280AB23E}"/>
              </a:ext>
            </a:extLst>
          </p:cNvPr>
          <p:cNvSpPr/>
          <p:nvPr/>
        </p:nvSpPr>
        <p:spPr>
          <a:xfrm>
            <a:off x="10319263" y="3871513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PE1 : update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2BFE89-52BA-4D85-9540-9C3052A1BF02}"/>
              </a:ext>
            </a:extLst>
          </p:cNvPr>
          <p:cNvSpPr/>
          <p:nvPr/>
        </p:nvSpPr>
        <p:spPr>
          <a:xfrm>
            <a:off x="10319263" y="4316766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PE2 : update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44A5A5-5779-4297-AC1D-4CBC3F49D540}"/>
              </a:ext>
            </a:extLst>
          </p:cNvPr>
          <p:cNvSpPr/>
          <p:nvPr/>
        </p:nvSpPr>
        <p:spPr>
          <a:xfrm>
            <a:off x="10319263" y="4762019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PE3 : update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2A5424-F471-48AD-A7D7-405BEB0CD461}"/>
              </a:ext>
            </a:extLst>
          </p:cNvPr>
          <p:cNvSpPr txBox="1"/>
          <p:nvPr/>
        </p:nvSpPr>
        <p:spPr>
          <a:xfrm>
            <a:off x="9969421" y="5577733"/>
            <a:ext cx="2115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update</a:t>
            </a:r>
          </a:p>
          <a:p>
            <a:r>
              <a:rPr lang="en-US" sz="2800" dirty="0"/>
              <a:t>&amp; iteration++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577F20A-A55F-45D7-936F-084236BE4595}"/>
              </a:ext>
            </a:extLst>
          </p:cNvPr>
          <p:cNvSpPr/>
          <p:nvPr/>
        </p:nvSpPr>
        <p:spPr>
          <a:xfrm>
            <a:off x="7164529" y="4194799"/>
            <a:ext cx="530083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825A815-6EF6-46E7-BE7F-62B4084965EF}"/>
              </a:ext>
            </a:extLst>
          </p:cNvPr>
          <p:cNvSpPr/>
          <p:nvPr/>
        </p:nvSpPr>
        <p:spPr>
          <a:xfrm>
            <a:off x="9704380" y="4196696"/>
            <a:ext cx="530083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B9850C46-E4DF-4BE4-8084-3E6E7A3E5D2E}"/>
              </a:ext>
            </a:extLst>
          </p:cNvPr>
          <p:cNvSpPr/>
          <p:nvPr/>
        </p:nvSpPr>
        <p:spPr>
          <a:xfrm rot="16200000">
            <a:off x="7143603" y="3903809"/>
            <a:ext cx="1102018" cy="3810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5B5A9D-16B1-458E-AB76-97E90E96B9C0}"/>
              </a:ext>
            </a:extLst>
          </p:cNvPr>
          <p:cNvSpPr txBox="1"/>
          <p:nvPr/>
        </p:nvSpPr>
        <p:spPr>
          <a:xfrm>
            <a:off x="6890263" y="6319424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313369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E6EC-1B84-4183-9DD2-45E7C963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7508-92C5-43D0-BBEB-B98E936A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output() function collects major data Temperature_last from each PE and knit them together</a:t>
            </a:r>
          </a:p>
          <a:p>
            <a:r>
              <a:rPr lang="en-US" dirty="0" err="1"/>
              <a:t>Fprintf</a:t>
            </a:r>
            <a:r>
              <a:rPr lang="en-US" dirty="0"/>
              <a:t>() function is used within output() to write the knitted major data into file.</a:t>
            </a:r>
          </a:p>
          <a:p>
            <a:r>
              <a:rPr lang="en-US" dirty="0"/>
              <a:t>Remember to use </a:t>
            </a:r>
            <a:r>
              <a:rPr lang="en-US" dirty="0" err="1"/>
              <a:t>MPI_Barrier</a:t>
            </a:r>
            <a:r>
              <a:rPr lang="en-US" dirty="0"/>
              <a:t> in a for loop to make sure the output from PE is in an orderly fashion: PE0 goes first, then PE1, …</a:t>
            </a:r>
          </a:p>
          <a:p>
            <a:r>
              <a:rPr lang="en-US" dirty="0"/>
              <a:t>Transfer data to PC using </a:t>
            </a:r>
            <a:r>
              <a:rPr lang="en-US" dirty="0" err="1"/>
              <a:t>scp</a:t>
            </a:r>
            <a:r>
              <a:rPr lang="en-US" dirty="0"/>
              <a:t> commands, visualize data using any higher level language (Python, MATLAB, Java </a:t>
            </a:r>
            <a:r>
              <a:rPr lang="en-US" dirty="0" err="1"/>
              <a:t>etc</a:t>
            </a:r>
            <a:r>
              <a:rPr lang="en-US" dirty="0"/>
              <a:t>) and visualization packages.</a:t>
            </a:r>
          </a:p>
        </p:txBody>
      </p:sp>
    </p:spTree>
    <p:extLst>
      <p:ext uri="{BB962C8B-B14F-4D97-AF65-F5344CB8AC3E}">
        <p14:creationId xmlns:p14="http://schemas.microsoft.com/office/powerpoint/2010/main" val="17276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584203"/>
          </a:xfrm>
        </p:spPr>
        <p:txBody>
          <a:bodyPr/>
          <a:lstStyle/>
          <a:p>
            <a:r>
              <a:rPr lang="en-US" dirty="0"/>
              <a:t>Calculate temperature update block by block on workers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5A53B8-5B29-42A4-9531-370AAF80A531}"/>
              </a:ext>
            </a:extLst>
          </p:cNvPr>
          <p:cNvSpPr/>
          <p:nvPr/>
        </p:nvSpPr>
        <p:spPr>
          <a:xfrm>
            <a:off x="1827212" y="2743200"/>
            <a:ext cx="33528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1000x1000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520ED9-3F2F-4E40-9D67-BA3255E5766E}"/>
              </a:ext>
            </a:extLst>
          </p:cNvPr>
          <p:cNvSpPr/>
          <p:nvPr/>
        </p:nvSpPr>
        <p:spPr>
          <a:xfrm>
            <a:off x="1827913" y="6172200"/>
            <a:ext cx="3352800" cy="1524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5D3740-FC81-42A3-86A0-7987C092D9CE}"/>
              </a:ext>
            </a:extLst>
          </p:cNvPr>
          <p:cNvSpPr/>
          <p:nvPr/>
        </p:nvSpPr>
        <p:spPr>
          <a:xfrm rot="16200000">
            <a:off x="3437785" y="4332198"/>
            <a:ext cx="3810037" cy="17318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5C274-E5B0-48ED-BED4-11503F8C0F40}"/>
              </a:ext>
            </a:extLst>
          </p:cNvPr>
          <p:cNvSpPr/>
          <p:nvPr/>
        </p:nvSpPr>
        <p:spPr>
          <a:xfrm>
            <a:off x="7008113" y="2743200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691657-97E9-4CA7-8F73-1589D643EA9C}"/>
              </a:ext>
            </a:extLst>
          </p:cNvPr>
          <p:cNvSpPr/>
          <p:nvPr/>
        </p:nvSpPr>
        <p:spPr>
          <a:xfrm>
            <a:off x="7008814" y="6172200"/>
            <a:ext cx="3352800" cy="1524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5177D-9CB2-4CC1-8A4D-7878294C2BBA}"/>
              </a:ext>
            </a:extLst>
          </p:cNvPr>
          <p:cNvSpPr/>
          <p:nvPr/>
        </p:nvSpPr>
        <p:spPr>
          <a:xfrm rot="16200000">
            <a:off x="8608316" y="4332182"/>
            <a:ext cx="3810070" cy="1731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FE0234-7E52-4DF6-9128-605FCF7296B8}"/>
              </a:ext>
            </a:extLst>
          </p:cNvPr>
          <p:cNvSpPr/>
          <p:nvPr/>
        </p:nvSpPr>
        <p:spPr>
          <a:xfrm>
            <a:off x="7008113" y="3595480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71871F-E876-42FB-A857-AF9ED0F9F514}"/>
              </a:ext>
            </a:extLst>
          </p:cNvPr>
          <p:cNvSpPr/>
          <p:nvPr/>
        </p:nvSpPr>
        <p:spPr>
          <a:xfrm>
            <a:off x="7008113" y="4457700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92361-0AE9-4A15-B4FD-377C0B78B9FF}"/>
              </a:ext>
            </a:extLst>
          </p:cNvPr>
          <p:cNvSpPr/>
          <p:nvPr/>
        </p:nvSpPr>
        <p:spPr>
          <a:xfrm>
            <a:off x="7008113" y="5328755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PE3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6EC8231-E8BB-4963-92BB-2C050C41AE7D}"/>
              </a:ext>
            </a:extLst>
          </p:cNvPr>
          <p:cNvSpPr/>
          <p:nvPr/>
        </p:nvSpPr>
        <p:spPr>
          <a:xfrm>
            <a:off x="5637212" y="4191000"/>
            <a:ext cx="990600" cy="381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123057-A4B7-4384-BFF4-0E550CFAF405}"/>
              </a:ext>
            </a:extLst>
          </p:cNvPr>
          <p:cNvSpPr/>
          <p:nvPr/>
        </p:nvSpPr>
        <p:spPr>
          <a:xfrm>
            <a:off x="1827212" y="2514600"/>
            <a:ext cx="3352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CF949-20AB-4DA5-BB97-A577EE7C017B}"/>
              </a:ext>
            </a:extLst>
          </p:cNvPr>
          <p:cNvSpPr/>
          <p:nvPr/>
        </p:nvSpPr>
        <p:spPr>
          <a:xfrm rot="16200000">
            <a:off x="-230226" y="4333008"/>
            <a:ext cx="3810000" cy="17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C7834F-6F63-48DE-8ED7-846562BF0384}"/>
              </a:ext>
            </a:extLst>
          </p:cNvPr>
          <p:cNvSpPr/>
          <p:nvPr/>
        </p:nvSpPr>
        <p:spPr>
          <a:xfrm>
            <a:off x="7008113" y="2513772"/>
            <a:ext cx="3352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089540-3E46-4B38-B664-927C1FEE04A5}"/>
              </a:ext>
            </a:extLst>
          </p:cNvPr>
          <p:cNvSpPr/>
          <p:nvPr/>
        </p:nvSpPr>
        <p:spPr>
          <a:xfrm rot="16200000">
            <a:off x="4950657" y="4332196"/>
            <a:ext cx="3810038" cy="17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DF2C0A-EE8B-4FE0-9E2D-A1FBDBF2EFDC}"/>
              </a:ext>
            </a:extLst>
          </p:cNvPr>
          <p:cNvSpPr txBox="1"/>
          <p:nvPr/>
        </p:nvSpPr>
        <p:spPr>
          <a:xfrm>
            <a:off x="2208212" y="6248400"/>
            <a:ext cx="2802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Heating boundary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1E1903-EEEC-4464-B893-F1E2F76C87B4}"/>
              </a:ext>
            </a:extLst>
          </p:cNvPr>
          <p:cNvSpPr txBox="1"/>
          <p:nvPr/>
        </p:nvSpPr>
        <p:spPr>
          <a:xfrm>
            <a:off x="2132012" y="2066752"/>
            <a:ext cx="268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Total: 1002x1002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753DAD-66A9-4F86-A700-4A5D248AAAC4}"/>
              </a:ext>
            </a:extLst>
          </p:cNvPr>
          <p:cNvSpPr txBox="1"/>
          <p:nvPr/>
        </p:nvSpPr>
        <p:spPr>
          <a:xfrm>
            <a:off x="7225408" y="2071739"/>
            <a:ext cx="247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Each: 252x1002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Programming Routine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812A83-2568-490F-A875-D065868B1E13}"/>
              </a:ext>
            </a:extLst>
          </p:cNvPr>
          <p:cNvSpPr/>
          <p:nvPr/>
        </p:nvSpPr>
        <p:spPr>
          <a:xfrm>
            <a:off x="989012" y="2171700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PE0 : initialized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85396B-1608-4494-AF53-23FA0334BCC8}"/>
              </a:ext>
            </a:extLst>
          </p:cNvPr>
          <p:cNvSpPr/>
          <p:nvPr/>
        </p:nvSpPr>
        <p:spPr>
          <a:xfrm>
            <a:off x="989713" y="5600700"/>
            <a:ext cx="3352800" cy="1524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109CDA-53CF-49B5-83DF-C66A3A9AD356}"/>
              </a:ext>
            </a:extLst>
          </p:cNvPr>
          <p:cNvSpPr/>
          <p:nvPr/>
        </p:nvSpPr>
        <p:spPr>
          <a:xfrm rot="16200000">
            <a:off x="2596704" y="3758333"/>
            <a:ext cx="3816072" cy="17345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2863-2736-46E1-A68B-1F6A626DFBD0}"/>
              </a:ext>
            </a:extLst>
          </p:cNvPr>
          <p:cNvSpPr/>
          <p:nvPr/>
        </p:nvSpPr>
        <p:spPr>
          <a:xfrm>
            <a:off x="989012" y="3023980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PE1 : initialized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CD61E-8950-4987-B522-AF15461DE6D6}"/>
              </a:ext>
            </a:extLst>
          </p:cNvPr>
          <p:cNvSpPr/>
          <p:nvPr/>
        </p:nvSpPr>
        <p:spPr>
          <a:xfrm>
            <a:off x="989012" y="3886200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PE2 : initialized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1EAA6-2CAF-4723-BF67-FD4CCD81A04A}"/>
              </a:ext>
            </a:extLst>
          </p:cNvPr>
          <p:cNvSpPr/>
          <p:nvPr/>
        </p:nvSpPr>
        <p:spPr>
          <a:xfrm>
            <a:off x="989012" y="4757255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PE3 : initialized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3A1311-DE45-4A03-A493-E67F5FD433CE}"/>
              </a:ext>
            </a:extLst>
          </p:cNvPr>
          <p:cNvSpPr/>
          <p:nvPr/>
        </p:nvSpPr>
        <p:spPr>
          <a:xfrm>
            <a:off x="5332412" y="2199283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PE0 : calculation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6CE669-6657-4714-AF35-3C90DA24F1EE}"/>
              </a:ext>
            </a:extLst>
          </p:cNvPr>
          <p:cNvSpPr/>
          <p:nvPr/>
        </p:nvSpPr>
        <p:spPr>
          <a:xfrm>
            <a:off x="5332412" y="2632012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PE1 : calculation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514DDE-9BFD-488F-8FA2-5551048415DB}"/>
              </a:ext>
            </a:extLst>
          </p:cNvPr>
          <p:cNvSpPr/>
          <p:nvPr/>
        </p:nvSpPr>
        <p:spPr>
          <a:xfrm>
            <a:off x="5332412" y="3077265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PE2 : calculation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57EA9A-6B29-480A-870F-F629019F573F}"/>
              </a:ext>
            </a:extLst>
          </p:cNvPr>
          <p:cNvSpPr/>
          <p:nvPr/>
        </p:nvSpPr>
        <p:spPr>
          <a:xfrm>
            <a:off x="5332412" y="3522518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PE3 : calculation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5300AC-E6C4-4FE9-A29C-7C84B77B067D}"/>
              </a:ext>
            </a:extLst>
          </p:cNvPr>
          <p:cNvSpPr/>
          <p:nvPr/>
        </p:nvSpPr>
        <p:spPr>
          <a:xfrm>
            <a:off x="7932667" y="881654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PE0 : calculation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10356F-3328-40FF-96B9-97B6E683738A}"/>
              </a:ext>
            </a:extLst>
          </p:cNvPr>
          <p:cNvSpPr/>
          <p:nvPr/>
        </p:nvSpPr>
        <p:spPr>
          <a:xfrm>
            <a:off x="7923212" y="1829434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PE1 : calculation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CBFD4D-C1AE-45EF-9152-60503D4510DE}"/>
              </a:ext>
            </a:extLst>
          </p:cNvPr>
          <p:cNvSpPr/>
          <p:nvPr/>
        </p:nvSpPr>
        <p:spPr>
          <a:xfrm>
            <a:off x="7920520" y="3674918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PE3 : calculation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8949D8-00FF-4DED-90EC-A0B0F052F965}"/>
              </a:ext>
            </a:extLst>
          </p:cNvPr>
          <p:cNvSpPr/>
          <p:nvPr/>
        </p:nvSpPr>
        <p:spPr>
          <a:xfrm>
            <a:off x="985215" y="1937028"/>
            <a:ext cx="3352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585A89-8B2D-4836-B77D-2D67AFB9C110}"/>
              </a:ext>
            </a:extLst>
          </p:cNvPr>
          <p:cNvSpPr/>
          <p:nvPr/>
        </p:nvSpPr>
        <p:spPr>
          <a:xfrm rot="16200000">
            <a:off x="-1085749" y="3758334"/>
            <a:ext cx="3816072" cy="17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59E2D2-93A1-4109-A3A6-57A124762E50}"/>
              </a:ext>
            </a:extLst>
          </p:cNvPr>
          <p:cNvSpPr/>
          <p:nvPr/>
        </p:nvSpPr>
        <p:spPr>
          <a:xfrm>
            <a:off x="7933288" y="1273774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3EBEC9-E570-4352-B0BD-2CB71AB3A023}"/>
              </a:ext>
            </a:extLst>
          </p:cNvPr>
          <p:cNvSpPr/>
          <p:nvPr/>
        </p:nvSpPr>
        <p:spPr>
          <a:xfrm>
            <a:off x="7923212" y="1676400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67E92-112C-4509-95DB-DD6552FD1C19}"/>
              </a:ext>
            </a:extLst>
          </p:cNvPr>
          <p:cNvSpPr/>
          <p:nvPr/>
        </p:nvSpPr>
        <p:spPr>
          <a:xfrm>
            <a:off x="7923212" y="2216419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5E2FCF-FCF3-4381-A648-7893A47D2B7D}"/>
              </a:ext>
            </a:extLst>
          </p:cNvPr>
          <p:cNvSpPr/>
          <p:nvPr/>
        </p:nvSpPr>
        <p:spPr>
          <a:xfrm>
            <a:off x="7920520" y="2763945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PE2 : calculation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60774-397F-4CE7-87B1-3C9E163F5393}"/>
              </a:ext>
            </a:extLst>
          </p:cNvPr>
          <p:cNvSpPr/>
          <p:nvPr/>
        </p:nvSpPr>
        <p:spPr>
          <a:xfrm>
            <a:off x="7920520" y="2610911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704FDF-4DE5-41E8-8FE2-DF4E3128B3B8}"/>
              </a:ext>
            </a:extLst>
          </p:cNvPr>
          <p:cNvSpPr/>
          <p:nvPr/>
        </p:nvSpPr>
        <p:spPr>
          <a:xfrm>
            <a:off x="7920520" y="3150930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FD0B3C-4901-4492-AF5D-CB02075E5635}"/>
              </a:ext>
            </a:extLst>
          </p:cNvPr>
          <p:cNvSpPr/>
          <p:nvPr/>
        </p:nvSpPr>
        <p:spPr>
          <a:xfrm>
            <a:off x="7920520" y="3525945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6447BE-7999-4271-81D5-3030352E5E27}"/>
              </a:ext>
            </a:extLst>
          </p:cNvPr>
          <p:cNvCxnSpPr>
            <a:cxnSpLocks/>
          </p:cNvCxnSpPr>
          <p:nvPr/>
        </p:nvCxnSpPr>
        <p:spPr>
          <a:xfrm>
            <a:off x="8075612" y="1198131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DCF621-325A-467E-8E5F-D2DF4708CB28}"/>
              </a:ext>
            </a:extLst>
          </p:cNvPr>
          <p:cNvCxnSpPr>
            <a:cxnSpLocks/>
          </p:cNvCxnSpPr>
          <p:nvPr/>
        </p:nvCxnSpPr>
        <p:spPr>
          <a:xfrm>
            <a:off x="8068502" y="2139198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8EDDA6-A974-45B7-A473-46D277FDCE70}"/>
              </a:ext>
            </a:extLst>
          </p:cNvPr>
          <p:cNvCxnSpPr>
            <a:cxnSpLocks/>
          </p:cNvCxnSpPr>
          <p:nvPr/>
        </p:nvCxnSpPr>
        <p:spPr>
          <a:xfrm>
            <a:off x="8075612" y="3077265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7F9922-4A82-4BE3-BBA0-7A591E45B09F}"/>
              </a:ext>
            </a:extLst>
          </p:cNvPr>
          <p:cNvCxnSpPr>
            <a:cxnSpLocks/>
          </p:cNvCxnSpPr>
          <p:nvPr/>
        </p:nvCxnSpPr>
        <p:spPr>
          <a:xfrm flipV="1">
            <a:off x="9371012" y="1336609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B83C26-99C6-4F0C-A379-B74260F21F8F}"/>
              </a:ext>
            </a:extLst>
          </p:cNvPr>
          <p:cNvCxnSpPr>
            <a:cxnSpLocks/>
          </p:cNvCxnSpPr>
          <p:nvPr/>
        </p:nvCxnSpPr>
        <p:spPr>
          <a:xfrm flipV="1">
            <a:off x="9371012" y="2286000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E17339-41F3-4E9F-AA30-6F52C518EE1C}"/>
              </a:ext>
            </a:extLst>
          </p:cNvPr>
          <p:cNvCxnSpPr>
            <a:cxnSpLocks/>
          </p:cNvCxnSpPr>
          <p:nvPr/>
        </p:nvCxnSpPr>
        <p:spPr>
          <a:xfrm flipV="1">
            <a:off x="9365007" y="3199252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6635684-F8D7-4CE2-A545-5A612EB2A6EE}"/>
              </a:ext>
            </a:extLst>
          </p:cNvPr>
          <p:cNvSpPr txBox="1"/>
          <p:nvPr/>
        </p:nvSpPr>
        <p:spPr>
          <a:xfrm>
            <a:off x="4788444" y="1556867"/>
            <a:ext cx="2944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Parallel calculation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9B2324-4A12-4703-9848-457243B203E9}"/>
              </a:ext>
            </a:extLst>
          </p:cNvPr>
          <p:cNvSpPr txBox="1"/>
          <p:nvPr/>
        </p:nvSpPr>
        <p:spPr>
          <a:xfrm>
            <a:off x="7161212" y="353763"/>
            <a:ext cx="3213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communication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72878-ADE3-4313-AF9A-3FF963EA8534}"/>
              </a:ext>
            </a:extLst>
          </p:cNvPr>
          <p:cNvSpPr/>
          <p:nvPr/>
        </p:nvSpPr>
        <p:spPr>
          <a:xfrm>
            <a:off x="10285412" y="2177685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PE0 : update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F938E0-AA2D-4665-BF19-B7EAE4255AF6}"/>
              </a:ext>
            </a:extLst>
          </p:cNvPr>
          <p:cNvSpPr/>
          <p:nvPr/>
        </p:nvSpPr>
        <p:spPr>
          <a:xfrm>
            <a:off x="10285412" y="2610414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PE1 : update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FA62D5-73AE-429F-9163-C804826281EF}"/>
              </a:ext>
            </a:extLst>
          </p:cNvPr>
          <p:cNvSpPr/>
          <p:nvPr/>
        </p:nvSpPr>
        <p:spPr>
          <a:xfrm>
            <a:off x="10285412" y="3055667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PE2 : update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DFACF3-9F30-4A1E-9699-1E0104CD5244}"/>
              </a:ext>
            </a:extLst>
          </p:cNvPr>
          <p:cNvSpPr/>
          <p:nvPr/>
        </p:nvSpPr>
        <p:spPr>
          <a:xfrm>
            <a:off x="10285412" y="3500920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PE3 : update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E61FA0-4534-463C-982B-06CC0DA00CDC}"/>
              </a:ext>
            </a:extLst>
          </p:cNvPr>
          <p:cNvSpPr txBox="1"/>
          <p:nvPr/>
        </p:nvSpPr>
        <p:spPr>
          <a:xfrm>
            <a:off x="9935570" y="4316634"/>
            <a:ext cx="2115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update</a:t>
            </a:r>
          </a:p>
          <a:p>
            <a:r>
              <a:rPr lang="en-US" sz="2800" dirty="0"/>
              <a:t>&amp; iteration++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A45AE10-88A9-47EA-B431-31B608F3612F}"/>
              </a:ext>
            </a:extLst>
          </p:cNvPr>
          <p:cNvSpPr/>
          <p:nvPr/>
        </p:nvSpPr>
        <p:spPr>
          <a:xfrm>
            <a:off x="4646612" y="2945786"/>
            <a:ext cx="530083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8C35089-C101-4D15-8F05-F03D7F8705C6}"/>
              </a:ext>
            </a:extLst>
          </p:cNvPr>
          <p:cNvSpPr/>
          <p:nvPr/>
        </p:nvSpPr>
        <p:spPr>
          <a:xfrm>
            <a:off x="7130678" y="2933700"/>
            <a:ext cx="530083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989974B-A80E-48FC-8561-783807A60C28}"/>
              </a:ext>
            </a:extLst>
          </p:cNvPr>
          <p:cNvSpPr/>
          <p:nvPr/>
        </p:nvSpPr>
        <p:spPr>
          <a:xfrm>
            <a:off x="9670529" y="2935597"/>
            <a:ext cx="530083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2" name="Arrow: Bent 51">
            <a:extLst>
              <a:ext uri="{FF2B5EF4-FFF2-40B4-BE49-F238E27FC236}">
                <a16:creationId xmlns:a16="http://schemas.microsoft.com/office/drawing/2014/main" id="{F11E2593-2C28-4C11-BBD4-21772912700E}"/>
              </a:ext>
            </a:extLst>
          </p:cNvPr>
          <p:cNvSpPr/>
          <p:nvPr/>
        </p:nvSpPr>
        <p:spPr>
          <a:xfrm rot="16200000">
            <a:off x="7109752" y="2642710"/>
            <a:ext cx="1102018" cy="3810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0D6AE1-EC59-4098-A898-4F77188452A9}"/>
              </a:ext>
            </a:extLst>
          </p:cNvPr>
          <p:cNvSpPr txBox="1"/>
          <p:nvPr/>
        </p:nvSpPr>
        <p:spPr>
          <a:xfrm>
            <a:off x="6856412" y="5058325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A2F15E-C0E3-4757-A8BF-D72211C088F1}"/>
              </a:ext>
            </a:extLst>
          </p:cNvPr>
          <p:cNvSpPr txBox="1">
            <a:spLocks/>
          </p:cNvSpPr>
          <p:nvPr/>
        </p:nvSpPr>
        <p:spPr>
          <a:xfrm>
            <a:off x="1218883" y="1706880"/>
            <a:ext cx="9828529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PE will run the entire code separately, the best place to put the major variable data is global variables in C (before main function), because they can be accessed by any function without parameter passing.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size of the data is reduced by # of workers compared to serial code (but with padding layers).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49E02-8D7F-4998-A16D-5640841A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Variable Location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58CA0-C380-4B78-96CA-B95DA99C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3581400"/>
            <a:ext cx="5630061" cy="562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E65FA-50BD-4398-8B58-EC2B2A6794D6}"/>
              </a:ext>
            </a:extLst>
          </p:cNvPr>
          <p:cNvSpPr txBox="1"/>
          <p:nvPr/>
        </p:nvSpPr>
        <p:spPr>
          <a:xfrm>
            <a:off x="9142412" y="3400761"/>
            <a:ext cx="1839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ROWS = 1000</a:t>
            </a:r>
          </a:p>
          <a:p>
            <a:r>
              <a:rPr lang="en-US" sz="1800" dirty="0"/>
              <a:t>COLUMNS = 1000</a:t>
            </a:r>
          </a:p>
          <a:p>
            <a:r>
              <a:rPr lang="en-US" sz="1800" dirty="0"/>
              <a:t>SEC_ROWS = 250</a:t>
            </a:r>
          </a:p>
        </p:txBody>
      </p:sp>
    </p:spTree>
    <p:extLst>
      <p:ext uri="{BB962C8B-B14F-4D97-AF65-F5344CB8AC3E}">
        <p14:creationId xmlns:p14="http://schemas.microsoft.com/office/powerpoint/2010/main" val="42572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8B22-F348-4275-A823-176D5FB0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Variable Location Assignment</a:t>
            </a:r>
          </a:p>
        </p:txBody>
      </p:sp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ACEC3AFA-C08E-4843-B311-1A7AD7A51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4794" y="2819400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D61C17-CC0C-4FC1-B9B2-FF1B3CEDB487}"/>
              </a:ext>
            </a:extLst>
          </p:cNvPr>
          <p:cNvSpPr/>
          <p:nvPr/>
        </p:nvSpPr>
        <p:spPr>
          <a:xfrm>
            <a:off x="1827212" y="3962400"/>
            <a:ext cx="2057400" cy="46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Temperature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740C5-9DC6-457F-9672-CD6565D6B2AF}"/>
              </a:ext>
            </a:extLst>
          </p:cNvPr>
          <p:cNvSpPr/>
          <p:nvPr/>
        </p:nvSpPr>
        <p:spPr>
          <a:xfrm>
            <a:off x="1827212" y="5054600"/>
            <a:ext cx="2057400" cy="46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Temperature_last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CBE9B-E225-4C6D-A404-C10A0C327FE0}"/>
              </a:ext>
            </a:extLst>
          </p:cNvPr>
          <p:cNvSpPr txBox="1"/>
          <p:nvPr/>
        </p:nvSpPr>
        <p:spPr>
          <a:xfrm>
            <a:off x="1966137" y="442999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252x1002 double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53AEC-5AE0-4237-A171-42A8B0BAD896}"/>
              </a:ext>
            </a:extLst>
          </p:cNvPr>
          <p:cNvSpPr txBox="1"/>
          <p:nvPr/>
        </p:nvSpPr>
        <p:spPr>
          <a:xfrm>
            <a:off x="1983323" y="552219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252x1002 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98C5C-1C1C-4E50-871A-C3F7853D407D}"/>
              </a:ext>
            </a:extLst>
          </p:cNvPr>
          <p:cNvSpPr txBox="1"/>
          <p:nvPr/>
        </p:nvSpPr>
        <p:spPr>
          <a:xfrm>
            <a:off x="2507952" y="2168542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PE0</a:t>
            </a:r>
          </a:p>
        </p:txBody>
      </p:sp>
      <p:pic>
        <p:nvPicPr>
          <p:cNvPr id="14" name="Graphic 13" descr="Computer outline">
            <a:extLst>
              <a:ext uri="{FF2B5EF4-FFF2-40B4-BE49-F238E27FC236}">
                <a16:creationId xmlns:a16="http://schemas.microsoft.com/office/drawing/2014/main" id="{C1DD9D3F-114D-4904-8FCA-90AF8C859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9394" y="2805043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EE202D-3D2C-4B87-876B-B71A5C011A14}"/>
              </a:ext>
            </a:extLst>
          </p:cNvPr>
          <p:cNvSpPr/>
          <p:nvPr/>
        </p:nvSpPr>
        <p:spPr>
          <a:xfrm>
            <a:off x="4341812" y="3948043"/>
            <a:ext cx="2057400" cy="46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Temperature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415249-5827-42CB-BE79-29A50363F783}"/>
              </a:ext>
            </a:extLst>
          </p:cNvPr>
          <p:cNvSpPr/>
          <p:nvPr/>
        </p:nvSpPr>
        <p:spPr>
          <a:xfrm>
            <a:off x="4341812" y="5040243"/>
            <a:ext cx="2057400" cy="46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Temperature_last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302FD9-8CA0-42F7-A087-393A58A2CF5B}"/>
              </a:ext>
            </a:extLst>
          </p:cNvPr>
          <p:cNvSpPr txBox="1"/>
          <p:nvPr/>
        </p:nvSpPr>
        <p:spPr>
          <a:xfrm>
            <a:off x="4480737" y="4415634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252x1002 double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6971C-522C-4DBD-A428-7D174E41DA90}"/>
              </a:ext>
            </a:extLst>
          </p:cNvPr>
          <p:cNvSpPr txBox="1"/>
          <p:nvPr/>
        </p:nvSpPr>
        <p:spPr>
          <a:xfrm>
            <a:off x="4497923" y="5507834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252x1002 double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13B47-A040-46D1-BFD5-C18FABFE1E4B}"/>
              </a:ext>
            </a:extLst>
          </p:cNvPr>
          <p:cNvSpPr txBox="1"/>
          <p:nvPr/>
        </p:nvSpPr>
        <p:spPr>
          <a:xfrm>
            <a:off x="5022552" y="215418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PE1</a:t>
            </a:r>
          </a:p>
        </p:txBody>
      </p:sp>
      <p:pic>
        <p:nvPicPr>
          <p:cNvPr id="26" name="Graphic 25" descr="Computer outline">
            <a:extLst>
              <a:ext uri="{FF2B5EF4-FFF2-40B4-BE49-F238E27FC236}">
                <a16:creationId xmlns:a16="http://schemas.microsoft.com/office/drawing/2014/main" id="{2E1927CD-A4F1-4AA7-94CD-82D993443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5812" y="2799973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63F703B-1104-4F65-AA1F-352BCC4F02CC}"/>
              </a:ext>
            </a:extLst>
          </p:cNvPr>
          <p:cNvSpPr/>
          <p:nvPr/>
        </p:nvSpPr>
        <p:spPr>
          <a:xfrm>
            <a:off x="6888230" y="3942973"/>
            <a:ext cx="2057400" cy="46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Temperature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73ED04-AB8D-4804-8443-EF794C813F99}"/>
              </a:ext>
            </a:extLst>
          </p:cNvPr>
          <p:cNvSpPr/>
          <p:nvPr/>
        </p:nvSpPr>
        <p:spPr>
          <a:xfrm>
            <a:off x="6888230" y="5035173"/>
            <a:ext cx="2057400" cy="46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Temperature_last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8BBB77-0918-449E-986F-E19C2201F65C}"/>
              </a:ext>
            </a:extLst>
          </p:cNvPr>
          <p:cNvSpPr txBox="1"/>
          <p:nvPr/>
        </p:nvSpPr>
        <p:spPr>
          <a:xfrm>
            <a:off x="7027155" y="4410564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252x1002 double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25DFE-718A-4E61-AF20-57B54CBE12A5}"/>
              </a:ext>
            </a:extLst>
          </p:cNvPr>
          <p:cNvSpPr txBox="1"/>
          <p:nvPr/>
        </p:nvSpPr>
        <p:spPr>
          <a:xfrm>
            <a:off x="7044341" y="5502764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252x1002 double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3F695E-6678-4A82-9B4B-A4AF2FCED333}"/>
              </a:ext>
            </a:extLst>
          </p:cNvPr>
          <p:cNvSpPr txBox="1"/>
          <p:nvPr/>
        </p:nvSpPr>
        <p:spPr>
          <a:xfrm>
            <a:off x="7568970" y="214911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PE2</a:t>
            </a:r>
          </a:p>
        </p:txBody>
      </p:sp>
      <p:pic>
        <p:nvPicPr>
          <p:cNvPr id="32" name="Graphic 31" descr="Computer outline">
            <a:extLst>
              <a:ext uri="{FF2B5EF4-FFF2-40B4-BE49-F238E27FC236}">
                <a16:creationId xmlns:a16="http://schemas.microsoft.com/office/drawing/2014/main" id="{C7BA6AA2-8CCC-4E2D-AC60-7DFC1508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0412" y="2785616"/>
            <a:ext cx="914400" cy="9144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9768F65-0A80-4E6F-ABDD-605F8FF5E159}"/>
              </a:ext>
            </a:extLst>
          </p:cNvPr>
          <p:cNvSpPr/>
          <p:nvPr/>
        </p:nvSpPr>
        <p:spPr>
          <a:xfrm>
            <a:off x="9402830" y="3928616"/>
            <a:ext cx="2057400" cy="46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Temperature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524E41-AB4E-4537-ADA4-005D233726EC}"/>
              </a:ext>
            </a:extLst>
          </p:cNvPr>
          <p:cNvSpPr/>
          <p:nvPr/>
        </p:nvSpPr>
        <p:spPr>
          <a:xfrm>
            <a:off x="9402830" y="5020816"/>
            <a:ext cx="2057400" cy="46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Temperature_last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A8D516-B69A-4DDF-98AC-FC25CE2B5FFC}"/>
              </a:ext>
            </a:extLst>
          </p:cNvPr>
          <p:cNvSpPr txBox="1"/>
          <p:nvPr/>
        </p:nvSpPr>
        <p:spPr>
          <a:xfrm>
            <a:off x="9541755" y="4396207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252x1002 double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78DF86-5B9F-4F2C-86A1-7740528B09E2}"/>
              </a:ext>
            </a:extLst>
          </p:cNvPr>
          <p:cNvSpPr txBox="1"/>
          <p:nvPr/>
        </p:nvSpPr>
        <p:spPr>
          <a:xfrm>
            <a:off x="9558941" y="5488407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252x1002 double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2D4EC3-637C-46DB-97B0-31BD117235DC}"/>
              </a:ext>
            </a:extLst>
          </p:cNvPr>
          <p:cNvSpPr txBox="1"/>
          <p:nvPr/>
        </p:nvSpPr>
        <p:spPr>
          <a:xfrm>
            <a:off x="10083570" y="213475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PE3</a:t>
            </a:r>
          </a:p>
        </p:txBody>
      </p:sp>
    </p:spTree>
    <p:extLst>
      <p:ext uri="{BB962C8B-B14F-4D97-AF65-F5344CB8AC3E}">
        <p14:creationId xmlns:p14="http://schemas.microsoft.com/office/powerpoint/2010/main" val="1308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Super careful with size: the boundaries take a thin layer</a:t>
            </a:r>
          </a:p>
          <a:p>
            <a:r>
              <a:rPr lang="en-US" dirty="0"/>
              <a:t>The communication happens only at thin layers between PE’s</a:t>
            </a:r>
          </a:p>
          <a:p>
            <a:r>
              <a:rPr lang="en-US" dirty="0"/>
              <a:t>Super careful with math ops b/w INT and DOUBLE, the order matters!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9246263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 size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 size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1002x1002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MPI n =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252x1002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MPI n =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102x1002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5F2BEB-148D-4024-A310-03D06D64EAFC}"/>
              </a:ext>
            </a:extLst>
          </p:cNvPr>
          <p:cNvSpPr txBox="1"/>
          <p:nvPr/>
        </p:nvSpPr>
        <p:spPr>
          <a:xfrm>
            <a:off x="6308120" y="4267200"/>
            <a:ext cx="56922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my_PE_num</a:t>
            </a:r>
            <a:r>
              <a:rPr lang="en-US" dirty="0"/>
              <a:t>*100.0/</a:t>
            </a:r>
            <a:r>
              <a:rPr lang="en-US" dirty="0" err="1"/>
              <a:t>numprocs</a:t>
            </a:r>
            <a:r>
              <a:rPr lang="en-US" dirty="0"/>
              <a:t> -&gt; DOUBLE</a:t>
            </a:r>
          </a:p>
          <a:p>
            <a:endParaRPr lang="en-US" dirty="0"/>
          </a:p>
          <a:p>
            <a:r>
              <a:rPr lang="pt-BR" dirty="0"/>
              <a:t>my_PE_num/numprocs*100.0 -&gt; DOUBLE (but differnt result! INT/INT produces another INT with rounding)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2EE87C-2892-42AF-87B6-DC51CD9481DB}"/>
              </a:ext>
            </a:extLst>
          </p:cNvPr>
          <p:cNvSpPr/>
          <p:nvPr/>
        </p:nvSpPr>
        <p:spPr>
          <a:xfrm>
            <a:off x="4113212" y="4959444"/>
            <a:ext cx="1676400" cy="55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EF45-48E7-47C5-914E-44704C1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Step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E6B3E6-E99F-42BA-AC0B-96139F349657}"/>
              </a:ext>
            </a:extLst>
          </p:cNvPr>
          <p:cNvSpPr/>
          <p:nvPr/>
        </p:nvSpPr>
        <p:spPr>
          <a:xfrm>
            <a:off x="6983530" y="3303447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90FBB-057C-4387-A6DB-9577A037E31A}"/>
              </a:ext>
            </a:extLst>
          </p:cNvPr>
          <p:cNvSpPr/>
          <p:nvPr/>
        </p:nvSpPr>
        <p:spPr>
          <a:xfrm>
            <a:off x="6983530" y="3114050"/>
            <a:ext cx="3352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6777C5-3124-4BCE-96E4-7BCBB4F06213}"/>
              </a:ext>
            </a:extLst>
          </p:cNvPr>
          <p:cNvSpPr/>
          <p:nvPr/>
        </p:nvSpPr>
        <p:spPr>
          <a:xfrm>
            <a:off x="6983530" y="4102444"/>
            <a:ext cx="3352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AF4FC1-BF48-4340-8D0F-6875227215B3}"/>
              </a:ext>
            </a:extLst>
          </p:cNvPr>
          <p:cNvSpPr/>
          <p:nvPr/>
        </p:nvSpPr>
        <p:spPr>
          <a:xfrm rot="16200000">
            <a:off x="6288508" y="3597853"/>
            <a:ext cx="1140795" cy="17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86AF2-5D8F-4CD1-8660-97CBAE658A2B}"/>
              </a:ext>
            </a:extLst>
          </p:cNvPr>
          <p:cNvSpPr/>
          <p:nvPr/>
        </p:nvSpPr>
        <p:spPr>
          <a:xfrm>
            <a:off x="1583609" y="2735976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A10D0E-C370-4DC3-BF06-0590B912059F}"/>
              </a:ext>
            </a:extLst>
          </p:cNvPr>
          <p:cNvSpPr/>
          <p:nvPr/>
        </p:nvSpPr>
        <p:spPr>
          <a:xfrm>
            <a:off x="1584310" y="6164976"/>
            <a:ext cx="3352800" cy="1524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21F4BC-61E6-4F8C-96B9-7F090A7058CC}"/>
              </a:ext>
            </a:extLst>
          </p:cNvPr>
          <p:cNvSpPr/>
          <p:nvPr/>
        </p:nvSpPr>
        <p:spPr>
          <a:xfrm rot="16200000">
            <a:off x="3183812" y="4324958"/>
            <a:ext cx="3810070" cy="1731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726EF-50B9-4AE4-8DDF-DF7A7B3333EC}"/>
              </a:ext>
            </a:extLst>
          </p:cNvPr>
          <p:cNvSpPr/>
          <p:nvPr/>
        </p:nvSpPr>
        <p:spPr>
          <a:xfrm>
            <a:off x="1583609" y="3588256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203A53-6E93-4657-ABB4-7C6900D59E53}"/>
              </a:ext>
            </a:extLst>
          </p:cNvPr>
          <p:cNvSpPr/>
          <p:nvPr/>
        </p:nvSpPr>
        <p:spPr>
          <a:xfrm>
            <a:off x="1583609" y="4450476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35D35E-3EC0-47E0-9DB0-53EF59C6A6EA}"/>
              </a:ext>
            </a:extLst>
          </p:cNvPr>
          <p:cNvSpPr/>
          <p:nvPr/>
        </p:nvSpPr>
        <p:spPr>
          <a:xfrm>
            <a:off x="1583609" y="5321531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BBA2F4-A160-418F-9EC5-10EE7AB8D997}"/>
              </a:ext>
            </a:extLst>
          </p:cNvPr>
          <p:cNvSpPr/>
          <p:nvPr/>
        </p:nvSpPr>
        <p:spPr>
          <a:xfrm>
            <a:off x="1583609" y="2506548"/>
            <a:ext cx="3352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F0D205-24C5-431F-B06B-55EE41A3E7C4}"/>
              </a:ext>
            </a:extLst>
          </p:cNvPr>
          <p:cNvSpPr/>
          <p:nvPr/>
        </p:nvSpPr>
        <p:spPr>
          <a:xfrm rot="16200000">
            <a:off x="-473847" y="4324972"/>
            <a:ext cx="3810038" cy="17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8A744-4AC1-47C2-9C15-0F603DB9EB17}"/>
              </a:ext>
            </a:extLst>
          </p:cNvPr>
          <p:cNvSpPr/>
          <p:nvPr/>
        </p:nvSpPr>
        <p:spPr>
          <a:xfrm rot="16200000">
            <a:off x="9861182" y="3609985"/>
            <a:ext cx="1165056" cy="1731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F02C32-220D-4FAF-B4A1-2152DE902DB8}"/>
              </a:ext>
            </a:extLst>
          </p:cNvPr>
          <p:cNvSpPr txBox="1"/>
          <p:nvPr/>
        </p:nvSpPr>
        <p:spPr>
          <a:xfrm>
            <a:off x="7669330" y="2522759"/>
            <a:ext cx="1808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all PE’s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15A8F8-02D0-4F07-A972-856269B8BDF4}"/>
              </a:ext>
            </a:extLst>
          </p:cNvPr>
          <p:cNvSpPr/>
          <p:nvPr/>
        </p:nvSpPr>
        <p:spPr>
          <a:xfrm>
            <a:off x="6983530" y="5295463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1E513C-9112-48E0-B076-355F676A1E94}"/>
              </a:ext>
            </a:extLst>
          </p:cNvPr>
          <p:cNvSpPr/>
          <p:nvPr/>
        </p:nvSpPr>
        <p:spPr>
          <a:xfrm>
            <a:off x="6983530" y="5106066"/>
            <a:ext cx="3352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F0887C-4416-4881-B88F-1A39673826A9}"/>
              </a:ext>
            </a:extLst>
          </p:cNvPr>
          <p:cNvSpPr/>
          <p:nvPr/>
        </p:nvSpPr>
        <p:spPr>
          <a:xfrm rot="16200000">
            <a:off x="6288508" y="5589869"/>
            <a:ext cx="1140795" cy="17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73517-8603-404C-86BB-59CE8393033C}"/>
              </a:ext>
            </a:extLst>
          </p:cNvPr>
          <p:cNvSpPr/>
          <p:nvPr/>
        </p:nvSpPr>
        <p:spPr>
          <a:xfrm rot="16200000">
            <a:off x="9861182" y="5602001"/>
            <a:ext cx="1165056" cy="1731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C30C1D-8ACB-43AD-9790-10A16F07E760}"/>
              </a:ext>
            </a:extLst>
          </p:cNvPr>
          <p:cNvSpPr/>
          <p:nvPr/>
        </p:nvSpPr>
        <p:spPr>
          <a:xfrm>
            <a:off x="6772313" y="6099192"/>
            <a:ext cx="3757990" cy="17081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7D0324-28A9-4216-8EAB-14D894C9AAE3}"/>
              </a:ext>
            </a:extLst>
          </p:cNvPr>
          <p:cNvSpPr txBox="1"/>
          <p:nvPr/>
        </p:nvSpPr>
        <p:spPr>
          <a:xfrm>
            <a:off x="7084566" y="4531650"/>
            <a:ext cx="328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the last PE (PE=3)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A0AC4-281D-4CF1-92ED-D2C16240B768}"/>
              </a:ext>
            </a:extLst>
          </p:cNvPr>
          <p:cNvSpPr txBox="1"/>
          <p:nvPr/>
        </p:nvSpPr>
        <p:spPr>
          <a:xfrm>
            <a:off x="2360612" y="1691424"/>
            <a:ext cx="165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Overview: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F5FB3B-E227-4009-A384-7FFC18D51062}"/>
              </a:ext>
            </a:extLst>
          </p:cNvPr>
          <p:cNvSpPr txBox="1"/>
          <p:nvPr/>
        </p:nvSpPr>
        <p:spPr>
          <a:xfrm>
            <a:off x="7542212" y="1687955"/>
            <a:ext cx="2120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Step-by-step:</a:t>
            </a:r>
          </a:p>
        </p:txBody>
      </p:sp>
    </p:spTree>
    <p:extLst>
      <p:ext uri="{BB962C8B-B14F-4D97-AF65-F5344CB8AC3E}">
        <p14:creationId xmlns:p14="http://schemas.microsoft.com/office/powerpoint/2010/main" val="14467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C8FB-E9FB-42F7-A345-4859E1EA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5641D-EA69-4D19-A48B-AEA5E2F9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5105400"/>
            <a:ext cx="9828213" cy="15746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7F627B-45FD-487D-992B-D710F5CC6F2F}"/>
              </a:ext>
            </a:extLst>
          </p:cNvPr>
          <p:cNvSpPr txBox="1">
            <a:spLocks/>
          </p:cNvSpPr>
          <p:nvPr/>
        </p:nvSpPr>
        <p:spPr>
          <a:xfrm>
            <a:off x="1218883" y="1706880"/>
            <a:ext cx="9828529" cy="14935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main calculation remains untouched, just some data size change.</a:t>
            </a:r>
          </a:p>
          <a:p>
            <a:r>
              <a:rPr lang="en-US" dirty="0"/>
              <a:t>Notice only 250x1000 grid values are calculated. Not 252x1002.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4847F-7346-4BBB-988D-559841F8D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3214895"/>
            <a:ext cx="9325734" cy="1682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91A28-9F2A-43A1-ABE0-07EDDA14C4E1}"/>
              </a:ext>
            </a:extLst>
          </p:cNvPr>
          <p:cNvSpPr txBox="1"/>
          <p:nvPr/>
        </p:nvSpPr>
        <p:spPr>
          <a:xfrm>
            <a:off x="9715871" y="3167390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7488F-9FC6-49F3-87F3-A52C28F9F381}"/>
              </a:ext>
            </a:extLst>
          </p:cNvPr>
          <p:cNvSpPr txBox="1"/>
          <p:nvPr/>
        </p:nvSpPr>
        <p:spPr>
          <a:xfrm>
            <a:off x="9904412" y="4953000"/>
            <a:ext cx="1246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85418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E222-C2ED-49DD-8B5C-1C4E401A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5B6D-8B83-4817-A7B5-80F96E225CB0}"/>
              </a:ext>
            </a:extLst>
          </p:cNvPr>
          <p:cNvSpPr txBox="1">
            <a:spLocks/>
          </p:cNvSpPr>
          <p:nvPr/>
        </p:nvSpPr>
        <p:spPr>
          <a:xfrm>
            <a:off x="1218883" y="1706880"/>
            <a:ext cx="9828529" cy="14935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 the end of each round of calculation, before each round of data value update, the adjacent boundary values need to be exchanged through communication.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E21567-514E-47E0-A129-21906B3DF8D9}"/>
              </a:ext>
            </a:extLst>
          </p:cNvPr>
          <p:cNvSpPr/>
          <p:nvPr/>
        </p:nvSpPr>
        <p:spPr>
          <a:xfrm>
            <a:off x="1686959" y="3369524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PE0 : calculation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0830F-9863-4849-AC12-BA03C76BF3C2}"/>
              </a:ext>
            </a:extLst>
          </p:cNvPr>
          <p:cNvSpPr/>
          <p:nvPr/>
        </p:nvSpPr>
        <p:spPr>
          <a:xfrm>
            <a:off x="1677504" y="4317304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PE1 : calculation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B6015-8029-4D14-9A81-B395ACB7AAF7}"/>
              </a:ext>
            </a:extLst>
          </p:cNvPr>
          <p:cNvSpPr/>
          <p:nvPr/>
        </p:nvSpPr>
        <p:spPr>
          <a:xfrm>
            <a:off x="1674812" y="6162788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PE3 : calculation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B44C93-0207-433D-8D5E-36285626E8E8}"/>
              </a:ext>
            </a:extLst>
          </p:cNvPr>
          <p:cNvSpPr/>
          <p:nvPr/>
        </p:nvSpPr>
        <p:spPr>
          <a:xfrm>
            <a:off x="1687580" y="3761644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04C2AB-41F0-409A-B9A3-001C45A520C7}"/>
              </a:ext>
            </a:extLst>
          </p:cNvPr>
          <p:cNvSpPr/>
          <p:nvPr/>
        </p:nvSpPr>
        <p:spPr>
          <a:xfrm>
            <a:off x="1677504" y="4164270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ADA3-14D7-4A12-A771-366DF7E242D4}"/>
              </a:ext>
            </a:extLst>
          </p:cNvPr>
          <p:cNvSpPr/>
          <p:nvPr/>
        </p:nvSpPr>
        <p:spPr>
          <a:xfrm>
            <a:off x="1677504" y="4704289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B83B4-6B54-467F-9E6E-71E2D687B9E5}"/>
              </a:ext>
            </a:extLst>
          </p:cNvPr>
          <p:cNvSpPr/>
          <p:nvPr/>
        </p:nvSpPr>
        <p:spPr>
          <a:xfrm>
            <a:off x="1674812" y="5251815"/>
            <a:ext cx="16002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PE2 : calculation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38C5A-61C5-4907-8377-4A06B9FF002A}"/>
              </a:ext>
            </a:extLst>
          </p:cNvPr>
          <p:cNvSpPr/>
          <p:nvPr/>
        </p:nvSpPr>
        <p:spPr>
          <a:xfrm>
            <a:off x="1674812" y="5098781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E28341-C929-4311-994D-2C59A9621311}"/>
              </a:ext>
            </a:extLst>
          </p:cNvPr>
          <p:cNvSpPr/>
          <p:nvPr/>
        </p:nvSpPr>
        <p:spPr>
          <a:xfrm>
            <a:off x="1674812" y="5638800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2D0F9F-7D6D-473E-9C1B-73C0C4CD5773}"/>
              </a:ext>
            </a:extLst>
          </p:cNvPr>
          <p:cNvSpPr/>
          <p:nvPr/>
        </p:nvSpPr>
        <p:spPr>
          <a:xfrm>
            <a:off x="1674812" y="6013815"/>
            <a:ext cx="1600200" cy="12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C1C540-49A5-4A43-8C9D-4A7DF57C567B}"/>
              </a:ext>
            </a:extLst>
          </p:cNvPr>
          <p:cNvCxnSpPr>
            <a:cxnSpLocks/>
          </p:cNvCxnSpPr>
          <p:nvPr/>
        </p:nvCxnSpPr>
        <p:spPr>
          <a:xfrm>
            <a:off x="1829904" y="3686001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6315D3-4071-4ADB-B4E0-EB936F78DD1A}"/>
              </a:ext>
            </a:extLst>
          </p:cNvPr>
          <p:cNvCxnSpPr>
            <a:cxnSpLocks/>
          </p:cNvCxnSpPr>
          <p:nvPr/>
        </p:nvCxnSpPr>
        <p:spPr>
          <a:xfrm>
            <a:off x="1822794" y="4627068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9AA818-387C-49ED-A6C8-AE89AF984C99}"/>
              </a:ext>
            </a:extLst>
          </p:cNvPr>
          <p:cNvCxnSpPr>
            <a:cxnSpLocks/>
          </p:cNvCxnSpPr>
          <p:nvPr/>
        </p:nvCxnSpPr>
        <p:spPr>
          <a:xfrm>
            <a:off x="1829904" y="5565135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238673-B581-4711-9ADD-D3ABF6EEDE0F}"/>
              </a:ext>
            </a:extLst>
          </p:cNvPr>
          <p:cNvCxnSpPr>
            <a:cxnSpLocks/>
          </p:cNvCxnSpPr>
          <p:nvPr/>
        </p:nvCxnSpPr>
        <p:spPr>
          <a:xfrm flipV="1">
            <a:off x="3125304" y="3824479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B8FCFA-311D-43BC-B858-E9A09B235DC7}"/>
              </a:ext>
            </a:extLst>
          </p:cNvPr>
          <p:cNvCxnSpPr>
            <a:cxnSpLocks/>
          </p:cNvCxnSpPr>
          <p:nvPr/>
        </p:nvCxnSpPr>
        <p:spPr>
          <a:xfrm flipV="1">
            <a:off x="3125304" y="4773870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5DAC67-93F2-481D-BBBE-CAF6BA0169A7}"/>
              </a:ext>
            </a:extLst>
          </p:cNvPr>
          <p:cNvCxnSpPr>
            <a:cxnSpLocks/>
          </p:cNvCxnSpPr>
          <p:nvPr/>
        </p:nvCxnSpPr>
        <p:spPr>
          <a:xfrm flipV="1">
            <a:off x="3119299" y="5687122"/>
            <a:ext cx="0" cy="5345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585313-DCFD-4903-9956-2FCA29C2E084}"/>
              </a:ext>
            </a:extLst>
          </p:cNvPr>
          <p:cNvSpPr txBox="1"/>
          <p:nvPr/>
        </p:nvSpPr>
        <p:spPr>
          <a:xfrm>
            <a:off x="3884612" y="3369524"/>
            <a:ext cx="701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Notice how only the calculated data at row 1 and row 250 are sent, not the padding layer at row 0 and 251.</a:t>
            </a:r>
          </a:p>
          <a:p>
            <a:endParaRPr lang="en-US" sz="2800" dirty="0"/>
          </a:p>
          <a:p>
            <a:r>
              <a:rPr lang="en-US" sz="2800" dirty="0"/>
              <a:t>Notice how data is only received at padding layer at row 0 and 251, not the calculation area of 250x1000.</a:t>
            </a:r>
          </a:p>
        </p:txBody>
      </p:sp>
    </p:spTree>
    <p:extLst>
      <p:ext uri="{BB962C8B-B14F-4D97-AF65-F5344CB8AC3E}">
        <p14:creationId xmlns:p14="http://schemas.microsoft.com/office/powerpoint/2010/main" val="60985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141</TotalTime>
  <Words>732</Words>
  <Application>Microsoft Office PowerPoint</Application>
  <PresentationFormat>Custom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Laplace Code MPI Design</vt:lpstr>
      <vt:lpstr>Basic Idea</vt:lpstr>
      <vt:lpstr>MPI Programming Routine</vt:lpstr>
      <vt:lpstr>Data Variable Location Assignment</vt:lpstr>
      <vt:lpstr>Data Variable Location Assignment</vt:lpstr>
      <vt:lpstr>Initialization Step</vt:lpstr>
      <vt:lpstr>Initialization Step</vt:lpstr>
      <vt:lpstr>Parallel Calculation</vt:lpstr>
      <vt:lpstr>Data Communication</vt:lpstr>
      <vt:lpstr>Data Communication</vt:lpstr>
      <vt:lpstr>Data Update</vt:lpstr>
      <vt:lpstr>While Loop</vt:lpstr>
      <vt:lpstr>Output and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 Code MPI Design</dc:title>
  <dc:creator>赵 通</dc:creator>
  <cp:lastModifiedBy>赵 通</cp:lastModifiedBy>
  <cp:revision>18</cp:revision>
  <dcterms:created xsi:type="dcterms:W3CDTF">2021-06-12T23:05:42Z</dcterms:created>
  <dcterms:modified xsi:type="dcterms:W3CDTF">2021-06-13T01:26:51Z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