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4" r:id="rId1"/>
  </p:sldMasterIdLst>
  <p:notesMasterIdLst>
    <p:notesMasterId r:id="rId16"/>
  </p:notesMasterIdLst>
  <p:handoutMasterIdLst>
    <p:handoutMasterId r:id="rId17"/>
  </p:handoutMasterIdLst>
  <p:sldIdLst>
    <p:sldId id="457" r:id="rId2"/>
    <p:sldId id="508" r:id="rId3"/>
    <p:sldId id="509" r:id="rId4"/>
    <p:sldId id="510" r:id="rId5"/>
    <p:sldId id="511" r:id="rId6"/>
    <p:sldId id="512" r:id="rId7"/>
    <p:sldId id="513" r:id="rId8"/>
    <p:sldId id="514" r:id="rId9"/>
    <p:sldId id="515" r:id="rId10"/>
    <p:sldId id="516" r:id="rId11"/>
    <p:sldId id="517" r:id="rId12"/>
    <p:sldId id="518" r:id="rId13"/>
    <p:sldId id="519" r:id="rId14"/>
    <p:sldId id="520" r:id="rId15"/>
  </p:sldIdLst>
  <p:sldSz cx="9144000" cy="6858000" type="screen4x3"/>
  <p:notesSz cx="68580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66FF"/>
    <a:srgbClr val="5F5F5F"/>
    <a:srgbClr val="FFFFFF"/>
    <a:srgbClr val="CC3300"/>
    <a:srgbClr val="008080"/>
    <a:srgbClr val="80008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51" autoAdjust="0"/>
    <p:restoredTop sz="91408" autoAdjust="0"/>
  </p:normalViewPr>
  <p:slideViewPr>
    <p:cSldViewPr>
      <p:cViewPr varScale="1">
        <p:scale>
          <a:sx n="84" d="100"/>
          <a:sy n="84" d="100"/>
        </p:scale>
        <p:origin x="171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748"/>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2738" tIns="46369" rIns="92738" bIns="46369" numCol="1" anchor="t" anchorCtr="0" compatLnSpc="1">
            <a:prstTxWarp prst="textNoShape">
              <a:avLst/>
            </a:prstTxWarp>
          </a:bodyPr>
          <a:lstStyle>
            <a:lvl1pPr defTabSz="927100" eaLnBrk="1" hangingPunct="1">
              <a:defRPr sz="1200">
                <a:latin typeface="Times New Roman" pitchFamily="18" charset="0"/>
              </a:defRPr>
            </a:lvl1pPr>
          </a:lstStyle>
          <a:p>
            <a:pPr>
              <a:defRPr/>
            </a:pPr>
            <a:endParaRPr lang="en-US"/>
          </a:p>
        </p:txBody>
      </p:sp>
      <p:sp>
        <p:nvSpPr>
          <p:cNvPr id="103427"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2738" tIns="46369" rIns="92738" bIns="46369" numCol="1" anchor="t" anchorCtr="0" compatLnSpc="1">
            <a:prstTxWarp prst="textNoShape">
              <a:avLst/>
            </a:prstTxWarp>
          </a:bodyPr>
          <a:lstStyle>
            <a:lvl1pPr algn="r" defTabSz="927100" eaLnBrk="1" hangingPunct="1">
              <a:defRPr sz="1200">
                <a:latin typeface="Times New Roman" pitchFamily="18" charset="0"/>
              </a:defRPr>
            </a:lvl1pPr>
          </a:lstStyle>
          <a:p>
            <a:pPr>
              <a:defRPr/>
            </a:pPr>
            <a:endParaRPr lang="en-US"/>
          </a:p>
        </p:txBody>
      </p:sp>
      <p:sp>
        <p:nvSpPr>
          <p:cNvPr id="103428"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2738" tIns="46369" rIns="92738" bIns="46369" numCol="1" anchor="b" anchorCtr="0" compatLnSpc="1">
            <a:prstTxWarp prst="textNoShape">
              <a:avLst/>
            </a:prstTxWarp>
          </a:bodyPr>
          <a:lstStyle>
            <a:lvl1pPr defTabSz="927100" eaLnBrk="1" hangingPunct="1">
              <a:defRPr sz="1200">
                <a:latin typeface="Times New Roman" pitchFamily="18" charset="0"/>
              </a:defRPr>
            </a:lvl1pPr>
          </a:lstStyle>
          <a:p>
            <a:pPr>
              <a:defRPr/>
            </a:pPr>
            <a:endParaRPr lang="en-US"/>
          </a:p>
        </p:txBody>
      </p:sp>
    </p:spTree>
    <p:extLst>
      <p:ext uri="{BB962C8B-B14F-4D97-AF65-F5344CB8AC3E}">
        <p14:creationId xmlns:p14="http://schemas.microsoft.com/office/powerpoint/2010/main" val="4817456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2738" tIns="46369" rIns="92738" bIns="46369" numCol="1" anchor="t" anchorCtr="0" compatLnSpc="1">
            <a:prstTxWarp prst="textNoShape">
              <a:avLst/>
            </a:prstTxWarp>
          </a:bodyPr>
          <a:lstStyle>
            <a:lvl1pPr defTabSz="927100" eaLnBrk="1" hangingPunct="1">
              <a:defRPr sz="1200">
                <a:latin typeface="Times New Roman" pitchFamily="18" charset="0"/>
              </a:defRPr>
            </a:lvl1pPr>
          </a:lstStyle>
          <a:p>
            <a:pPr>
              <a:defRPr/>
            </a:pPr>
            <a:endParaRPr lang="en-US"/>
          </a:p>
        </p:txBody>
      </p:sp>
      <p:sp>
        <p:nvSpPr>
          <p:cNvPr id="52227" name="Rectangle 3"/>
          <p:cNvSpPr>
            <a:spLocks noGrp="1" noChangeArrowheads="1"/>
          </p:cNvSpPr>
          <p:nvPr>
            <p:ph type="dt" idx="1"/>
          </p:nvPr>
        </p:nvSpPr>
        <p:spPr bwMode="auto">
          <a:xfrm>
            <a:off x="3886200" y="0"/>
            <a:ext cx="2971800" cy="465138"/>
          </a:xfrm>
          <a:prstGeom prst="rect">
            <a:avLst/>
          </a:prstGeom>
          <a:noFill/>
          <a:ln w="9525">
            <a:noFill/>
            <a:miter lim="800000"/>
            <a:headEnd/>
            <a:tailEnd/>
          </a:ln>
          <a:effectLst/>
        </p:spPr>
        <p:txBody>
          <a:bodyPr vert="horz" wrap="square" lIns="92738" tIns="46369" rIns="92738" bIns="46369" numCol="1" anchor="t" anchorCtr="0" compatLnSpc="1">
            <a:prstTxWarp prst="textNoShape">
              <a:avLst/>
            </a:prstTxWarp>
          </a:bodyPr>
          <a:lstStyle>
            <a:lvl1pPr algn="r" defTabSz="927100" eaLnBrk="1" hangingPunct="1">
              <a:defRPr sz="1200">
                <a:latin typeface="Times New Roman" pitchFamily="18" charset="0"/>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52229" name="Rectangle 5"/>
          <p:cNvSpPr>
            <a:spLocks noGrp="1" noChangeArrowheads="1"/>
          </p:cNvSpPr>
          <p:nvPr>
            <p:ph type="body" sz="quarter" idx="3"/>
          </p:nvPr>
        </p:nvSpPr>
        <p:spPr bwMode="auto">
          <a:xfrm>
            <a:off x="914400" y="4414838"/>
            <a:ext cx="5029200" cy="4184650"/>
          </a:xfrm>
          <a:prstGeom prst="rect">
            <a:avLst/>
          </a:prstGeom>
          <a:noFill/>
          <a:ln w="9525">
            <a:noFill/>
            <a:miter lim="800000"/>
            <a:headEnd/>
            <a:tailEnd/>
          </a:ln>
          <a:effectLst/>
        </p:spPr>
        <p:txBody>
          <a:bodyPr vert="horz" wrap="square" lIns="92738" tIns="46369" rIns="92738" bIns="4636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2230" name="Rectangle 6"/>
          <p:cNvSpPr>
            <a:spLocks noGrp="1" noChangeArrowheads="1"/>
          </p:cNvSpPr>
          <p:nvPr>
            <p:ph type="ftr" sz="quarter" idx="4"/>
          </p:nvPr>
        </p:nvSpPr>
        <p:spPr bwMode="auto">
          <a:xfrm>
            <a:off x="0" y="8831263"/>
            <a:ext cx="2971800" cy="465137"/>
          </a:xfrm>
          <a:prstGeom prst="rect">
            <a:avLst/>
          </a:prstGeom>
          <a:noFill/>
          <a:ln w="9525">
            <a:noFill/>
            <a:miter lim="800000"/>
            <a:headEnd/>
            <a:tailEnd/>
          </a:ln>
          <a:effectLst/>
        </p:spPr>
        <p:txBody>
          <a:bodyPr vert="horz" wrap="square" lIns="92738" tIns="46369" rIns="92738" bIns="46369" numCol="1" anchor="b" anchorCtr="0" compatLnSpc="1">
            <a:prstTxWarp prst="textNoShape">
              <a:avLst/>
            </a:prstTxWarp>
          </a:bodyPr>
          <a:lstStyle>
            <a:lvl1pPr defTabSz="927100" eaLnBrk="1" hangingPunct="1">
              <a:defRPr sz="1200">
                <a:latin typeface="Times New Roman" pitchFamily="18" charset="0"/>
              </a:defRPr>
            </a:lvl1pPr>
          </a:lstStyle>
          <a:p>
            <a:pPr>
              <a:defRPr/>
            </a:pPr>
            <a:endParaRPr lang="en-US"/>
          </a:p>
        </p:txBody>
      </p:sp>
      <p:sp>
        <p:nvSpPr>
          <p:cNvPr id="52231" name="Rectangle 7"/>
          <p:cNvSpPr>
            <a:spLocks noGrp="1" noChangeArrowheads="1"/>
          </p:cNvSpPr>
          <p:nvPr>
            <p:ph type="sldNum" sz="quarter" idx="5"/>
          </p:nvPr>
        </p:nvSpPr>
        <p:spPr bwMode="auto">
          <a:xfrm>
            <a:off x="3886200" y="8831263"/>
            <a:ext cx="2971800" cy="465137"/>
          </a:xfrm>
          <a:prstGeom prst="rect">
            <a:avLst/>
          </a:prstGeom>
          <a:noFill/>
          <a:ln w="9525">
            <a:noFill/>
            <a:miter lim="800000"/>
            <a:headEnd/>
            <a:tailEnd/>
          </a:ln>
          <a:effectLst/>
        </p:spPr>
        <p:txBody>
          <a:bodyPr vert="horz" wrap="square" lIns="92738" tIns="46369" rIns="92738" bIns="46369" numCol="1" anchor="b" anchorCtr="0" compatLnSpc="1">
            <a:prstTxWarp prst="textNoShape">
              <a:avLst/>
            </a:prstTxWarp>
          </a:bodyPr>
          <a:lstStyle>
            <a:lvl1pPr algn="r" defTabSz="927100" eaLnBrk="1" hangingPunct="1">
              <a:defRPr sz="1200">
                <a:latin typeface="Times New Roman" pitchFamily="18" charset="0"/>
              </a:defRPr>
            </a:lvl1pPr>
          </a:lstStyle>
          <a:p>
            <a:pPr>
              <a:defRPr/>
            </a:pPr>
            <a:fld id="{C92FEA5A-BBBB-4924-8921-1996BFBEC664}" type="slidenum">
              <a:rPr lang="en-US"/>
              <a:pPr>
                <a:defRPr/>
              </a:pPr>
              <a:t>‹#›</a:t>
            </a:fld>
            <a:endParaRPr lang="en-US"/>
          </a:p>
        </p:txBody>
      </p:sp>
    </p:spTree>
    <p:extLst>
      <p:ext uri="{BB962C8B-B14F-4D97-AF65-F5344CB8AC3E}">
        <p14:creationId xmlns:p14="http://schemas.microsoft.com/office/powerpoint/2010/main" val="3085147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p>
            <a:fld id="{F835BE7A-6DAF-4D69-9806-10B843BF8C2D}" type="slidenum">
              <a:rPr lang="en-US" smtClean="0"/>
              <a:pPr/>
              <a:t>1</a:t>
            </a:fld>
            <a:endParaRPr lang="en-US" smtClean="0"/>
          </a:p>
        </p:txBody>
      </p:sp>
      <p:sp>
        <p:nvSpPr>
          <p:cNvPr id="6147" name="Rectangle 2"/>
          <p:cNvSpPr>
            <a:spLocks noGrp="1" noRot="1" noChangeAspect="1" noChangeArrowheads="1" noTextEdit="1"/>
          </p:cNvSpPr>
          <p:nvPr>
            <p:ph type="sldImg"/>
          </p:nvPr>
        </p:nvSpPr>
        <p:spPr>
          <a:xfrm>
            <a:off x="1106488" y="696913"/>
            <a:ext cx="4648200" cy="3486150"/>
          </a:xfrm>
          <a:ln/>
        </p:spPr>
      </p:sp>
      <p:sp>
        <p:nvSpPr>
          <p:cNvPr id="6148" name="Rectangle 3"/>
          <p:cNvSpPr>
            <a:spLocks noGrp="1" noChangeArrowheads="1"/>
          </p:cNvSpPr>
          <p:nvPr>
            <p:ph type="body" idx="1"/>
          </p:nvPr>
        </p:nvSpPr>
        <p:spPr>
          <a:noFill/>
          <a:ln/>
        </p:spPr>
        <p:txBody>
          <a:bodyPr lIns="91004" tIns="45502" rIns="91004" bIns="45502"/>
          <a:lstStyle/>
          <a:p>
            <a:pPr eaLnBrk="1" hangingPunct="1"/>
            <a:endParaRPr lang="en-US" smtClean="0"/>
          </a:p>
        </p:txBody>
      </p:sp>
    </p:spTree>
    <p:extLst>
      <p:ext uri="{BB962C8B-B14F-4D97-AF65-F5344CB8AC3E}">
        <p14:creationId xmlns:p14="http://schemas.microsoft.com/office/powerpoint/2010/main" val="17375562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hidden">
          <a:xfrm>
            <a:off x="0" y="0"/>
            <a:ext cx="3505200" cy="6858000"/>
          </a:xfrm>
          <a:prstGeom prst="rect">
            <a:avLst/>
          </a:prstGeom>
          <a:gradFill rotWithShape="0">
            <a:gsLst>
              <a:gs pos="0">
                <a:srgbClr val="CC9F00"/>
              </a:gs>
              <a:gs pos="100000">
                <a:schemeClr val="bg1"/>
              </a:gs>
            </a:gsLst>
            <a:lin ang="0" scaled="1"/>
          </a:gra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5" name="Rectangle 3"/>
          <p:cNvSpPr>
            <a:spLocks noChangeArrowheads="1"/>
          </p:cNvSpPr>
          <p:nvPr/>
        </p:nvSpPr>
        <p:spPr bwMode="hidden">
          <a:xfrm>
            <a:off x="1716088" y="1611313"/>
            <a:ext cx="7427912" cy="2533650"/>
          </a:xfrm>
          <a:prstGeom prst="rect">
            <a:avLst/>
          </a:prstGeom>
          <a:solidFill>
            <a:srgbClr val="CC9900"/>
          </a:solidFill>
          <a:ln w="9525">
            <a:noFill/>
            <a:miter lim="800000"/>
            <a:headEnd/>
            <a:tailEnd/>
          </a:ln>
        </p:spPr>
        <p:txBody>
          <a:bodyPr/>
          <a:lstStyle/>
          <a:p>
            <a:pPr eaLnBrk="1" hangingPunct="1">
              <a:defRPr/>
            </a:pPr>
            <a:endParaRPr lang="en-US" sz="2400">
              <a:latin typeface="Times New Roman" pitchFamily="18" charset="0"/>
            </a:endParaRPr>
          </a:p>
        </p:txBody>
      </p:sp>
      <p:sp>
        <p:nvSpPr>
          <p:cNvPr id="6" name="Rectangle 4"/>
          <p:cNvSpPr>
            <a:spLocks noChangeArrowheads="1"/>
          </p:cNvSpPr>
          <p:nvPr/>
        </p:nvSpPr>
        <p:spPr bwMode="auto">
          <a:xfrm>
            <a:off x="573088" y="3505200"/>
            <a:ext cx="576262" cy="641350"/>
          </a:xfrm>
          <a:prstGeom prst="rect">
            <a:avLst/>
          </a:prstGeom>
          <a:solidFill>
            <a:srgbClr val="CC9900"/>
          </a:solidFill>
          <a:ln w="9525">
            <a:noFill/>
            <a:miter lim="800000"/>
            <a:headEnd/>
            <a:tailEnd/>
          </a:ln>
        </p:spPr>
        <p:txBody>
          <a:bodyPr/>
          <a:lstStyle/>
          <a:p>
            <a:pPr eaLnBrk="1" hangingPunct="1">
              <a:defRPr/>
            </a:pPr>
            <a:endParaRPr lang="en-US" sz="2400">
              <a:latin typeface="Times New Roman" pitchFamily="18" charset="0"/>
            </a:endParaRPr>
          </a:p>
        </p:txBody>
      </p:sp>
      <p:sp>
        <p:nvSpPr>
          <p:cNvPr id="7" name="Rectangle 5"/>
          <p:cNvSpPr>
            <a:spLocks noChangeArrowheads="1"/>
          </p:cNvSpPr>
          <p:nvPr/>
        </p:nvSpPr>
        <p:spPr bwMode="auto">
          <a:xfrm>
            <a:off x="1716088" y="1690688"/>
            <a:ext cx="574675" cy="642937"/>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8" name="Rectangle 6"/>
          <p:cNvSpPr>
            <a:spLocks noChangeArrowheads="1"/>
          </p:cNvSpPr>
          <p:nvPr/>
        </p:nvSpPr>
        <p:spPr bwMode="auto">
          <a:xfrm>
            <a:off x="2281238" y="1066800"/>
            <a:ext cx="585787" cy="635000"/>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9" name="Rectangle 7"/>
          <p:cNvSpPr>
            <a:spLocks noChangeArrowheads="1"/>
          </p:cNvSpPr>
          <p:nvPr/>
        </p:nvSpPr>
        <p:spPr bwMode="auto">
          <a:xfrm>
            <a:off x="1141413" y="3503613"/>
            <a:ext cx="584200" cy="641350"/>
          </a:xfrm>
          <a:prstGeom prst="rect">
            <a:avLst/>
          </a:prstGeom>
          <a:solidFill>
            <a:srgbClr val="CC9900"/>
          </a:solidFill>
          <a:ln w="9525">
            <a:noFill/>
            <a:miter lim="800000"/>
            <a:headEnd/>
            <a:tailEnd/>
          </a:ln>
        </p:spPr>
        <p:txBody>
          <a:bodyPr/>
          <a:lstStyle/>
          <a:p>
            <a:pPr eaLnBrk="1" hangingPunct="1">
              <a:defRPr/>
            </a:pPr>
            <a:endParaRPr lang="en-US" sz="2400">
              <a:latin typeface="Times New Roman" pitchFamily="18" charset="0"/>
            </a:endParaRPr>
          </a:p>
        </p:txBody>
      </p:sp>
      <p:sp>
        <p:nvSpPr>
          <p:cNvPr id="10" name="Rectangle 8"/>
          <p:cNvSpPr>
            <a:spLocks noChangeArrowheads="1"/>
          </p:cNvSpPr>
          <p:nvPr/>
        </p:nvSpPr>
        <p:spPr bwMode="auto">
          <a:xfrm>
            <a:off x="2281238" y="1690688"/>
            <a:ext cx="585787" cy="642937"/>
          </a:xfrm>
          <a:prstGeom prst="rect">
            <a:avLst/>
          </a:prstGeom>
          <a:solidFill>
            <a:srgbClr val="CC9900"/>
          </a:solidFill>
          <a:ln w="9525">
            <a:noFill/>
            <a:miter lim="800000"/>
            <a:headEnd/>
            <a:tailEnd/>
          </a:ln>
        </p:spPr>
        <p:txBody>
          <a:bodyPr/>
          <a:lstStyle/>
          <a:p>
            <a:pPr eaLnBrk="1" hangingPunct="1">
              <a:defRPr/>
            </a:pPr>
            <a:endParaRPr lang="en-US" sz="2400">
              <a:latin typeface="Times New Roman" pitchFamily="18" charset="0"/>
            </a:endParaRPr>
          </a:p>
        </p:txBody>
      </p:sp>
      <p:sp>
        <p:nvSpPr>
          <p:cNvPr id="11" name="Rectangle 9"/>
          <p:cNvSpPr>
            <a:spLocks noChangeArrowheads="1"/>
          </p:cNvSpPr>
          <p:nvPr/>
        </p:nvSpPr>
        <p:spPr bwMode="auto">
          <a:xfrm>
            <a:off x="1141413" y="2324100"/>
            <a:ext cx="584200" cy="633413"/>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2" name="Rectangle 10"/>
          <p:cNvSpPr>
            <a:spLocks noChangeArrowheads="1"/>
          </p:cNvSpPr>
          <p:nvPr/>
        </p:nvSpPr>
        <p:spPr bwMode="auto">
          <a:xfrm>
            <a:off x="0" y="2324100"/>
            <a:ext cx="582613" cy="633413"/>
          </a:xfrm>
          <a:prstGeom prst="rect">
            <a:avLst/>
          </a:prstGeom>
          <a:solidFill>
            <a:srgbClr val="CC9900"/>
          </a:solidFill>
          <a:ln w="9525">
            <a:noFill/>
            <a:miter lim="800000"/>
            <a:headEnd/>
            <a:tailEnd/>
          </a:ln>
        </p:spPr>
        <p:txBody>
          <a:bodyPr/>
          <a:lstStyle/>
          <a:p>
            <a:pPr eaLnBrk="1" hangingPunct="1">
              <a:defRPr/>
            </a:pPr>
            <a:endParaRPr lang="en-US" sz="2400">
              <a:latin typeface="Times New Roman" pitchFamily="18" charset="0"/>
            </a:endParaRPr>
          </a:p>
        </p:txBody>
      </p:sp>
      <p:sp>
        <p:nvSpPr>
          <p:cNvPr id="13" name="Rectangle 11"/>
          <p:cNvSpPr>
            <a:spLocks noChangeArrowheads="1"/>
          </p:cNvSpPr>
          <p:nvPr/>
        </p:nvSpPr>
        <p:spPr bwMode="auto">
          <a:xfrm>
            <a:off x="1716088" y="2324100"/>
            <a:ext cx="574675" cy="633413"/>
          </a:xfrm>
          <a:prstGeom prst="rect">
            <a:avLst/>
          </a:prstGeom>
          <a:solidFill>
            <a:srgbClr val="CC9900"/>
          </a:solidFill>
          <a:ln w="9525">
            <a:noFill/>
            <a:miter lim="800000"/>
            <a:headEnd/>
            <a:tailEnd/>
          </a:ln>
        </p:spPr>
        <p:txBody>
          <a:bodyPr/>
          <a:lstStyle/>
          <a:p>
            <a:pPr eaLnBrk="1" hangingPunct="1">
              <a:defRPr/>
            </a:pPr>
            <a:endParaRPr lang="en-US" sz="2400">
              <a:latin typeface="Times New Roman" pitchFamily="18" charset="0"/>
            </a:endParaRPr>
          </a:p>
        </p:txBody>
      </p:sp>
      <p:sp>
        <p:nvSpPr>
          <p:cNvPr id="14" name="Rectangle 12"/>
          <p:cNvSpPr>
            <a:spLocks noChangeArrowheads="1"/>
          </p:cNvSpPr>
          <p:nvPr/>
        </p:nvSpPr>
        <p:spPr bwMode="auto">
          <a:xfrm>
            <a:off x="573088" y="2947988"/>
            <a:ext cx="576262" cy="644525"/>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5" name="Rectangle 13"/>
          <p:cNvSpPr>
            <a:spLocks noChangeArrowheads="1"/>
          </p:cNvSpPr>
          <p:nvPr/>
        </p:nvSpPr>
        <p:spPr bwMode="auto">
          <a:xfrm>
            <a:off x="1141413" y="2947988"/>
            <a:ext cx="584200" cy="644525"/>
          </a:xfrm>
          <a:prstGeom prst="rect">
            <a:avLst/>
          </a:prstGeom>
          <a:solidFill>
            <a:srgbClr val="CC9900"/>
          </a:solidFill>
          <a:ln w="9525">
            <a:noFill/>
            <a:miter lim="800000"/>
            <a:headEnd/>
            <a:tailEnd/>
          </a:ln>
        </p:spPr>
        <p:txBody>
          <a:bodyPr/>
          <a:lstStyle/>
          <a:p>
            <a:pPr eaLnBrk="1" hangingPunct="1">
              <a:defRPr/>
            </a:pPr>
            <a:endParaRPr lang="en-US" sz="2400">
              <a:latin typeface="Times New Roman" pitchFamily="18" charset="0"/>
            </a:endParaRPr>
          </a:p>
        </p:txBody>
      </p:sp>
      <p:pic>
        <p:nvPicPr>
          <p:cNvPr id="16" name="Picture 22" descr="blackandgoldworkmark"/>
          <p:cNvPicPr>
            <a:picLocks noChangeAspect="1" noChangeArrowheads="1"/>
          </p:cNvPicPr>
          <p:nvPr userDrawn="1"/>
        </p:nvPicPr>
        <p:blipFill>
          <a:blip r:embed="rId2" cstate="print"/>
          <a:srcRect/>
          <a:stretch>
            <a:fillRect/>
          </a:stretch>
        </p:blipFill>
        <p:spPr bwMode="auto">
          <a:xfrm>
            <a:off x="6629400" y="139700"/>
            <a:ext cx="2286000" cy="1400175"/>
          </a:xfrm>
          <a:prstGeom prst="rect">
            <a:avLst/>
          </a:prstGeom>
          <a:noFill/>
          <a:ln w="9525">
            <a:noFill/>
            <a:miter lim="800000"/>
            <a:headEnd/>
            <a:tailEnd/>
          </a:ln>
        </p:spPr>
      </p:pic>
      <p:pic>
        <p:nvPicPr>
          <p:cNvPr id="17" name="Picture 29" descr="EECS Wave Y rule WEB.jpg"/>
          <p:cNvPicPr>
            <a:picLocks noChangeAspect="1"/>
          </p:cNvPicPr>
          <p:nvPr userDrawn="1"/>
        </p:nvPicPr>
        <p:blipFill>
          <a:blip r:embed="rId3" cstate="print">
            <a:clrChange>
              <a:clrFrom>
                <a:srgbClr val="FDFDFD"/>
              </a:clrFrom>
              <a:clrTo>
                <a:srgbClr val="FDFDFD">
                  <a:alpha val="0"/>
                </a:srgbClr>
              </a:clrTo>
            </a:clrChange>
          </a:blip>
          <a:srcRect/>
          <a:stretch>
            <a:fillRect/>
          </a:stretch>
        </p:blipFill>
        <p:spPr bwMode="auto">
          <a:xfrm>
            <a:off x="0" y="5029200"/>
            <a:ext cx="9144000" cy="1828800"/>
          </a:xfrm>
          <a:prstGeom prst="rect">
            <a:avLst/>
          </a:prstGeom>
          <a:noFill/>
          <a:ln w="9525">
            <a:noFill/>
            <a:miter lim="800000"/>
            <a:headEnd/>
            <a:tailEnd/>
          </a:ln>
        </p:spPr>
      </p:pic>
      <p:sp>
        <p:nvSpPr>
          <p:cNvPr id="898065" name="Rectangle 17"/>
          <p:cNvSpPr>
            <a:spLocks noGrp="1" noChangeArrowheads="1"/>
          </p:cNvSpPr>
          <p:nvPr>
            <p:ph type="ctrTitle"/>
          </p:nvPr>
        </p:nvSpPr>
        <p:spPr>
          <a:xfrm>
            <a:off x="2286000" y="1828800"/>
            <a:ext cx="6705600" cy="2209800"/>
          </a:xfrm>
        </p:spPr>
        <p:txBody>
          <a:bodyPr/>
          <a:lstStyle>
            <a:lvl1pPr>
              <a:defRPr sz="4200">
                <a:solidFill>
                  <a:srgbClr val="FFFFFF"/>
                </a:solidFill>
              </a:defRPr>
            </a:lvl1pPr>
          </a:lstStyle>
          <a:p>
            <a:r>
              <a:rPr lang="en-US" dirty="0"/>
              <a:t>Click to edit Master title style</a:t>
            </a:r>
          </a:p>
        </p:txBody>
      </p:sp>
      <p:sp>
        <p:nvSpPr>
          <p:cNvPr id="898066" name="Rectangle 18"/>
          <p:cNvSpPr>
            <a:spLocks noGrp="1" noChangeArrowheads="1"/>
          </p:cNvSpPr>
          <p:nvPr>
            <p:ph type="subTitle" idx="1"/>
          </p:nvPr>
        </p:nvSpPr>
        <p:spPr>
          <a:xfrm>
            <a:off x="2209800" y="4191000"/>
            <a:ext cx="6781800" cy="762000"/>
          </a:xfrm>
        </p:spPr>
        <p:txBody>
          <a:bodyPr/>
          <a:lstStyle>
            <a:lvl1pPr marL="0" indent="0">
              <a:buFont typeface="Wingdings" pitchFamily="2" charset="2"/>
              <a:buNone/>
              <a:defRPr sz="2200"/>
            </a:lvl1pPr>
          </a:lstStyle>
          <a:p>
            <a:r>
              <a:rPr lang="en-US" dirty="0"/>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4"/>
          <p:cNvGrpSpPr>
            <a:grpSpLocks/>
          </p:cNvGrpSpPr>
          <p:nvPr/>
        </p:nvGrpSpPr>
        <p:grpSpPr bwMode="auto">
          <a:xfrm>
            <a:off x="0" y="0"/>
            <a:ext cx="9144000" cy="546100"/>
            <a:chOff x="0" y="0"/>
            <a:chExt cx="5760" cy="344"/>
          </a:xfrm>
        </p:grpSpPr>
        <p:sp>
          <p:nvSpPr>
            <p:cNvPr id="89702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897030" name="Rectangle 6"/>
            <p:cNvSpPr>
              <a:spLocks noChangeArrowheads="1"/>
            </p:cNvSpPr>
            <p:nvPr/>
          </p:nvSpPr>
          <p:spPr bwMode="auto">
            <a:xfrm>
              <a:off x="260" y="85"/>
              <a:ext cx="5500" cy="173"/>
            </a:xfrm>
            <a:prstGeom prst="rect">
              <a:avLst/>
            </a:prstGeom>
            <a:gradFill rotWithShape="0">
              <a:gsLst>
                <a:gs pos="0">
                  <a:srgbClr val="CC9900"/>
                </a:gs>
                <a:gs pos="100000">
                  <a:schemeClr val="bg1"/>
                </a:gs>
              </a:gsLst>
              <a:lin ang="0" scaled="1"/>
            </a:gradFill>
            <a:ln w="9525">
              <a:noFill/>
              <a:miter lim="800000"/>
              <a:headEnd/>
              <a:tailEnd/>
            </a:ln>
          </p:spPr>
          <p:txBody>
            <a:bodyPr/>
            <a:lstStyle/>
            <a:p>
              <a:pPr eaLnBrk="1" hangingPunct="1">
                <a:defRPr/>
              </a:pPr>
              <a:endParaRPr lang="en-US" sz="2400">
                <a:latin typeface="Times New Roman" pitchFamily="18" charset="0"/>
              </a:endParaRPr>
            </a:p>
          </p:txBody>
        </p:sp>
        <p:sp>
          <p:nvSpPr>
            <p:cNvPr id="897031"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endParaRPr>
            </a:p>
          </p:txBody>
        </p:sp>
        <p:sp>
          <p:nvSpPr>
            <p:cNvPr id="897032"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endParaRPr>
            </a:p>
          </p:txBody>
        </p:sp>
        <p:sp>
          <p:nvSpPr>
            <p:cNvPr id="897033" name="Rectangle 9"/>
            <p:cNvSpPr>
              <a:spLocks noChangeArrowheads="1"/>
            </p:cNvSpPr>
            <p:nvPr/>
          </p:nvSpPr>
          <p:spPr bwMode="auto">
            <a:xfrm>
              <a:off x="345" y="85"/>
              <a:ext cx="88" cy="89"/>
            </a:xfrm>
            <a:prstGeom prst="rect">
              <a:avLst/>
            </a:prstGeom>
            <a:solidFill>
              <a:srgbClr val="CC9900"/>
            </a:solidFill>
            <a:ln w="9525">
              <a:noFill/>
              <a:miter lim="800000"/>
              <a:headEnd/>
              <a:tailEnd/>
            </a:ln>
          </p:spPr>
          <p:txBody>
            <a:bodyPr/>
            <a:lstStyle/>
            <a:p>
              <a:pPr eaLnBrk="1" hangingPunct="1">
                <a:defRPr/>
              </a:pPr>
              <a:endParaRPr lang="en-US">
                <a:solidFill>
                  <a:schemeClr val="accent2"/>
                </a:solidFill>
              </a:endParaRPr>
            </a:p>
          </p:txBody>
        </p:sp>
        <p:sp>
          <p:nvSpPr>
            <p:cNvPr id="897034"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endParaRPr>
            </a:p>
          </p:txBody>
        </p:sp>
        <p:sp>
          <p:nvSpPr>
            <p:cNvPr id="897035" name="Rectangle 11"/>
            <p:cNvSpPr>
              <a:spLocks noChangeArrowheads="1"/>
            </p:cNvSpPr>
            <p:nvPr/>
          </p:nvSpPr>
          <p:spPr bwMode="auto">
            <a:xfrm>
              <a:off x="83" y="86"/>
              <a:ext cx="89" cy="87"/>
            </a:xfrm>
            <a:prstGeom prst="rect">
              <a:avLst/>
            </a:prstGeom>
            <a:solidFill>
              <a:srgbClr val="CC9900"/>
            </a:solidFill>
            <a:ln w="9525">
              <a:noFill/>
              <a:miter lim="800000"/>
              <a:headEnd/>
              <a:tailEnd/>
            </a:ln>
          </p:spPr>
          <p:txBody>
            <a:bodyPr/>
            <a:lstStyle/>
            <a:p>
              <a:pPr eaLnBrk="1" hangingPunct="1">
                <a:defRPr/>
              </a:pPr>
              <a:endParaRPr lang="en-US" sz="2400">
                <a:latin typeface="Times New Roman" pitchFamily="18" charset="0"/>
              </a:endParaRPr>
            </a:p>
          </p:txBody>
        </p:sp>
        <p:sp>
          <p:nvSpPr>
            <p:cNvPr id="897036" name="Rectangle 12"/>
            <p:cNvSpPr>
              <a:spLocks noChangeArrowheads="1"/>
            </p:cNvSpPr>
            <p:nvPr/>
          </p:nvSpPr>
          <p:spPr bwMode="auto">
            <a:xfrm>
              <a:off x="258" y="171"/>
              <a:ext cx="87" cy="87"/>
            </a:xfrm>
            <a:prstGeom prst="rect">
              <a:avLst/>
            </a:prstGeom>
            <a:solidFill>
              <a:srgbClr val="CC9900"/>
            </a:solidFill>
            <a:ln w="9525">
              <a:noFill/>
              <a:miter lim="800000"/>
              <a:headEnd/>
              <a:tailEnd/>
            </a:ln>
          </p:spPr>
          <p:txBody>
            <a:bodyPr/>
            <a:lstStyle/>
            <a:p>
              <a:pPr eaLnBrk="1" hangingPunct="1">
                <a:defRPr/>
              </a:pPr>
              <a:endParaRPr lang="en-US">
                <a:solidFill>
                  <a:schemeClr val="accent2"/>
                </a:solidFill>
              </a:endParaRPr>
            </a:p>
          </p:txBody>
        </p:sp>
        <p:sp>
          <p:nvSpPr>
            <p:cNvPr id="897037" name="Rectangle 13"/>
            <p:cNvSpPr>
              <a:spLocks noChangeArrowheads="1"/>
            </p:cNvSpPr>
            <p:nvPr/>
          </p:nvSpPr>
          <p:spPr bwMode="auto">
            <a:xfrm>
              <a:off x="173" y="258"/>
              <a:ext cx="86" cy="86"/>
            </a:xfrm>
            <a:prstGeom prst="rect">
              <a:avLst/>
            </a:prstGeom>
            <a:solidFill>
              <a:srgbClr val="CC9900"/>
            </a:solidFill>
            <a:ln w="9525">
              <a:noFill/>
              <a:miter lim="800000"/>
              <a:headEnd/>
              <a:tailEnd/>
            </a:ln>
          </p:spPr>
          <p:txBody>
            <a:bodyPr/>
            <a:lstStyle/>
            <a:p>
              <a:pPr eaLnBrk="1" hangingPunct="1">
                <a:defRPr/>
              </a:pPr>
              <a:endParaRPr lang="en-US">
                <a:solidFill>
                  <a:schemeClr val="accent2"/>
                </a:solidFill>
              </a:endParaRPr>
            </a:p>
          </p:txBody>
        </p:sp>
      </p:grpSp>
      <p:sp>
        <p:nvSpPr>
          <p:cNvPr id="1027" name="Rectangle 14"/>
          <p:cNvSpPr>
            <a:spLocks noGrp="1" noChangeArrowheads="1"/>
          </p:cNvSpPr>
          <p:nvPr>
            <p:ph type="title"/>
          </p:nvPr>
        </p:nvSpPr>
        <p:spPr bwMode="auto">
          <a:xfrm>
            <a:off x="457200" y="457200"/>
            <a:ext cx="7391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15"/>
          <p:cNvSpPr>
            <a:spLocks noGrp="1" noChangeArrowheads="1"/>
          </p:cNvSpPr>
          <p:nvPr>
            <p:ph type="body" idx="1"/>
          </p:nvPr>
        </p:nvSpPr>
        <p:spPr bwMode="auto">
          <a:xfrm>
            <a:off x="457200" y="1676400"/>
            <a:ext cx="822960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9" name="Picture 19"/>
          <p:cNvPicPr>
            <a:picLocks noChangeAspect="1" noChangeArrowheads="1"/>
          </p:cNvPicPr>
          <p:nvPr/>
        </p:nvPicPr>
        <p:blipFill>
          <a:blip r:embed="rId13" cstate="print"/>
          <a:srcRect/>
          <a:stretch>
            <a:fillRect/>
          </a:stretch>
        </p:blipFill>
        <p:spPr bwMode="auto">
          <a:xfrm>
            <a:off x="7924800" y="533400"/>
            <a:ext cx="990600" cy="369888"/>
          </a:xfrm>
          <a:prstGeom prst="rect">
            <a:avLst/>
          </a:prstGeom>
          <a:noFill/>
          <a:ln w="9525">
            <a:noFill/>
            <a:miter lim="800000"/>
            <a:headEnd/>
            <a:tailEnd/>
          </a:ln>
        </p:spPr>
      </p:pic>
      <p:pic>
        <p:nvPicPr>
          <p:cNvPr id="1030" name="Picture 15" descr="EECS Wave Y rule WEB.jpg"/>
          <p:cNvPicPr>
            <a:picLocks noChangeAspect="1"/>
          </p:cNvPicPr>
          <p:nvPr userDrawn="1"/>
        </p:nvPicPr>
        <p:blipFill>
          <a:blip r:embed="rId14" cstate="print">
            <a:clrChange>
              <a:clrFrom>
                <a:srgbClr val="FDFDFD"/>
              </a:clrFrom>
              <a:clrTo>
                <a:srgbClr val="FDFDFD">
                  <a:alpha val="0"/>
                </a:srgbClr>
              </a:clrTo>
            </a:clrChange>
          </a:blip>
          <a:srcRect/>
          <a:stretch>
            <a:fillRect/>
          </a:stretch>
        </p:blipFill>
        <p:spPr bwMode="auto">
          <a:xfrm>
            <a:off x="2514600" y="5959475"/>
            <a:ext cx="4495800" cy="8985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9"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ransition/>
  <p:txStyles>
    <p:title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charset="0"/>
        </a:defRPr>
      </a:lvl2pPr>
      <a:lvl3pPr algn="l" rtl="0" eaLnBrk="0" fontAlgn="base" hangingPunct="0">
        <a:spcBef>
          <a:spcPct val="0"/>
        </a:spcBef>
        <a:spcAft>
          <a:spcPct val="0"/>
        </a:spcAft>
        <a:defRPr sz="3600">
          <a:solidFill>
            <a:schemeClr val="tx1"/>
          </a:solidFill>
          <a:latin typeface="Arial" charset="0"/>
        </a:defRPr>
      </a:lvl3pPr>
      <a:lvl4pPr algn="l" rtl="0" eaLnBrk="0" fontAlgn="base" hangingPunct="0">
        <a:spcBef>
          <a:spcPct val="0"/>
        </a:spcBef>
        <a:spcAft>
          <a:spcPct val="0"/>
        </a:spcAft>
        <a:defRPr sz="3600">
          <a:solidFill>
            <a:schemeClr val="tx1"/>
          </a:solidFill>
          <a:latin typeface="Arial" charset="0"/>
        </a:defRPr>
      </a:lvl4pPr>
      <a:lvl5pPr algn="l" rtl="0" eaLnBrk="0" fontAlgn="base" hangingPunct="0">
        <a:spcBef>
          <a:spcPct val="0"/>
        </a:spcBef>
        <a:spcAft>
          <a:spcPct val="0"/>
        </a:spcAft>
        <a:defRPr sz="3600">
          <a:solidFill>
            <a:schemeClr val="tx1"/>
          </a:solidFill>
          <a:latin typeface="Arial" charset="0"/>
        </a:defRPr>
      </a:lvl5pPr>
      <a:lvl6pPr marL="457200" algn="l" rtl="0" fontAlgn="base">
        <a:spcBef>
          <a:spcPct val="0"/>
        </a:spcBef>
        <a:spcAft>
          <a:spcPct val="0"/>
        </a:spcAft>
        <a:defRPr sz="3600">
          <a:solidFill>
            <a:schemeClr val="tx1"/>
          </a:solidFill>
          <a:latin typeface="Arial" charset="0"/>
        </a:defRPr>
      </a:lvl6pPr>
      <a:lvl7pPr marL="914400" algn="l" rtl="0" fontAlgn="base">
        <a:spcBef>
          <a:spcPct val="0"/>
        </a:spcBef>
        <a:spcAft>
          <a:spcPct val="0"/>
        </a:spcAft>
        <a:defRPr sz="3600">
          <a:solidFill>
            <a:schemeClr val="tx1"/>
          </a:solidFill>
          <a:latin typeface="Arial" charset="0"/>
        </a:defRPr>
      </a:lvl7pPr>
      <a:lvl8pPr marL="1371600" algn="l" rtl="0" fontAlgn="base">
        <a:spcBef>
          <a:spcPct val="0"/>
        </a:spcBef>
        <a:spcAft>
          <a:spcPct val="0"/>
        </a:spcAft>
        <a:defRPr sz="3600">
          <a:solidFill>
            <a:schemeClr val="tx1"/>
          </a:solidFill>
          <a:latin typeface="Arial" charset="0"/>
        </a:defRPr>
      </a:lvl8pPr>
      <a:lvl9pPr marL="1828800" algn="l" rtl="0" fontAlgn="base">
        <a:spcBef>
          <a:spcPct val="0"/>
        </a:spcBef>
        <a:spcAft>
          <a:spcPct val="0"/>
        </a:spcAft>
        <a:defRPr sz="3600">
          <a:solidFill>
            <a:schemeClr val="tx1"/>
          </a:solidFill>
          <a:latin typeface="Arial" charset="0"/>
        </a:defRPr>
      </a:lvl9pPr>
    </p:titleStyle>
    <p:bodyStyle>
      <a:lvl1pPr marL="342900" indent="-342900" algn="l" rtl="0" eaLnBrk="0" fontAlgn="base" hangingPunct="0">
        <a:spcBef>
          <a:spcPct val="20000"/>
        </a:spcBef>
        <a:spcAft>
          <a:spcPct val="0"/>
        </a:spcAft>
        <a:buClr>
          <a:srgbClr val="CC9900"/>
        </a:buClr>
        <a:buSzPct val="75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CC9900"/>
        </a:buClr>
        <a:buSzPct val="80000"/>
        <a:buFont typeface="Wingdings"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rgbClr val="CC9900"/>
        </a:buClr>
        <a:buSzPct val="65000"/>
        <a:buFont typeface="Wingdings" pitchFamily="2" charset="2"/>
        <a:buChar char="n"/>
        <a:defRPr>
          <a:solidFill>
            <a:schemeClr val="tx1"/>
          </a:solidFill>
          <a:latin typeface="+mn-lt"/>
        </a:defRPr>
      </a:lvl3pPr>
      <a:lvl4pPr marL="1600200" indent="-228600" algn="l" rtl="0" eaLnBrk="0" fontAlgn="base" hangingPunct="0">
        <a:spcBef>
          <a:spcPct val="20000"/>
        </a:spcBef>
        <a:spcAft>
          <a:spcPct val="0"/>
        </a:spcAft>
        <a:buClr>
          <a:srgbClr val="CC9900"/>
        </a:buClr>
        <a:buSzPct val="70000"/>
        <a:buFont typeface="Wingdings" pitchFamily="2" charset="2"/>
        <a:buChar char="¨"/>
        <a:defRPr sz="1600">
          <a:solidFill>
            <a:schemeClr val="tx1"/>
          </a:solidFill>
          <a:latin typeface="+mn-lt"/>
        </a:defRPr>
      </a:lvl4pPr>
      <a:lvl5pPr marL="2057400" indent="-228600" algn="l" rtl="0" eaLnBrk="0" fontAlgn="base" hangingPunct="0">
        <a:spcBef>
          <a:spcPct val="20000"/>
        </a:spcBef>
        <a:spcAft>
          <a:spcPct val="0"/>
        </a:spcAft>
        <a:buClr>
          <a:srgbClr val="CC9900"/>
        </a:buClr>
        <a:buFont typeface="Wingdings" pitchFamily="2" charset="2"/>
        <a:buChar char="§"/>
        <a:defRPr sz="1600">
          <a:solidFill>
            <a:schemeClr val="tx1"/>
          </a:solidFill>
          <a:latin typeface="+mn-lt"/>
        </a:defRPr>
      </a:lvl5pPr>
      <a:lvl6pPr marL="2514600" indent="-228600" algn="l" rtl="0" fontAlgn="base">
        <a:spcBef>
          <a:spcPct val="20000"/>
        </a:spcBef>
        <a:spcAft>
          <a:spcPct val="0"/>
        </a:spcAft>
        <a:buClr>
          <a:srgbClr val="CC9900"/>
        </a:buClr>
        <a:buFont typeface="Wingdings" pitchFamily="2" charset="2"/>
        <a:buChar char="§"/>
        <a:defRPr sz="1600">
          <a:solidFill>
            <a:schemeClr val="tx1"/>
          </a:solidFill>
          <a:latin typeface="+mn-lt"/>
        </a:defRPr>
      </a:lvl6pPr>
      <a:lvl7pPr marL="2971800" indent="-228600" algn="l" rtl="0" fontAlgn="base">
        <a:spcBef>
          <a:spcPct val="20000"/>
        </a:spcBef>
        <a:spcAft>
          <a:spcPct val="0"/>
        </a:spcAft>
        <a:buClr>
          <a:srgbClr val="CC9900"/>
        </a:buClr>
        <a:buFont typeface="Wingdings" pitchFamily="2" charset="2"/>
        <a:buChar char="§"/>
        <a:defRPr sz="1600">
          <a:solidFill>
            <a:schemeClr val="tx1"/>
          </a:solidFill>
          <a:latin typeface="+mn-lt"/>
        </a:defRPr>
      </a:lvl7pPr>
      <a:lvl8pPr marL="3429000" indent="-228600" algn="l" rtl="0" fontAlgn="base">
        <a:spcBef>
          <a:spcPct val="20000"/>
        </a:spcBef>
        <a:spcAft>
          <a:spcPct val="0"/>
        </a:spcAft>
        <a:buClr>
          <a:srgbClr val="CC9900"/>
        </a:buClr>
        <a:buFont typeface="Wingdings" pitchFamily="2" charset="2"/>
        <a:buChar char="§"/>
        <a:defRPr sz="1600">
          <a:solidFill>
            <a:schemeClr val="tx1"/>
          </a:solidFill>
          <a:latin typeface="+mn-lt"/>
        </a:defRPr>
      </a:lvl8pPr>
      <a:lvl9pPr marL="3886200" indent="-228600" algn="l" rtl="0" fontAlgn="base">
        <a:spcBef>
          <a:spcPct val="20000"/>
        </a:spcBef>
        <a:spcAft>
          <a:spcPct val="0"/>
        </a:spcAft>
        <a:buClr>
          <a:srgbClr val="CC9900"/>
        </a:buClr>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mailto:dmarino@cs.ucf.edu"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286000" y="1752600"/>
            <a:ext cx="6553200" cy="2286000"/>
          </a:xfrm>
        </p:spPr>
        <p:txBody>
          <a:bodyPr/>
          <a:lstStyle/>
          <a:p>
            <a:pPr algn="ctr" eaLnBrk="1" hangingPunct="1"/>
            <a:r>
              <a:rPr lang="en-US" sz="4000" b="1" i="1" dirty="0" smtClean="0">
                <a:solidFill>
                  <a:schemeClr val="tx1"/>
                </a:solidFill>
              </a:rPr>
              <a:t>Escaping a Corn Maze: as seen in the media</a:t>
            </a:r>
            <a:endParaRPr lang="en-US" sz="4000" b="1" i="1" dirty="0" smtClean="0">
              <a:solidFill>
                <a:schemeClr val="tx1"/>
              </a:solidFill>
            </a:endParaRPr>
          </a:p>
        </p:txBody>
      </p:sp>
      <p:sp>
        <p:nvSpPr>
          <p:cNvPr id="3075" name="Rectangle 3"/>
          <p:cNvSpPr>
            <a:spLocks noGrp="1" noChangeArrowheads="1"/>
          </p:cNvSpPr>
          <p:nvPr>
            <p:ph type="subTitle" idx="1"/>
          </p:nvPr>
        </p:nvSpPr>
        <p:spPr>
          <a:xfrm>
            <a:off x="609600" y="4191000"/>
            <a:ext cx="8534400" cy="914400"/>
          </a:xfrm>
        </p:spPr>
        <p:txBody>
          <a:bodyPr/>
          <a:lstStyle/>
          <a:p>
            <a:pPr algn="ctr" eaLnBrk="1" hangingPunct="1">
              <a:lnSpc>
                <a:spcPct val="80000"/>
              </a:lnSpc>
            </a:pPr>
            <a:r>
              <a:rPr lang="en-US" sz="2000" dirty="0" smtClean="0"/>
              <a:t>Arup Guha</a:t>
            </a:r>
          </a:p>
          <a:p>
            <a:pPr algn="ctr" eaLnBrk="1" hangingPunct="1">
              <a:lnSpc>
                <a:spcPct val="80000"/>
              </a:lnSpc>
            </a:pPr>
            <a:r>
              <a:rPr lang="en-US" sz="2000" dirty="0" smtClean="0"/>
              <a:t>dmarino@cs.ucf.edu</a:t>
            </a:r>
            <a:endParaRPr lang="en-US" sz="2000" dirty="0" smtClean="0"/>
          </a:p>
          <a:p>
            <a:pPr algn="ctr" eaLnBrk="1" hangingPunct="1">
              <a:lnSpc>
                <a:spcPct val="80000"/>
              </a:lnSpc>
            </a:pPr>
            <a:r>
              <a:rPr lang="en-US" sz="2000" dirty="0"/>
              <a:t>4</a:t>
            </a:r>
            <a:r>
              <a:rPr lang="en-US" sz="2000" dirty="0" smtClean="0"/>
              <a:t>/18/2015</a:t>
            </a:r>
            <a:endParaRPr lang="en-US" sz="20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Next Steps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 y="1447800"/>
            <a:ext cx="5358384" cy="4101084"/>
          </a:xfrm>
          <a:prstGeom prst="rect">
            <a:avLst/>
          </a:prstGeom>
        </p:spPr>
      </p:pic>
      <p:sp>
        <p:nvSpPr>
          <p:cNvPr id="4" name="TextBox 3"/>
          <p:cNvSpPr txBox="1"/>
          <p:nvPr/>
        </p:nvSpPr>
        <p:spPr>
          <a:xfrm>
            <a:off x="6019800" y="1752600"/>
            <a:ext cx="2590800" cy="830997"/>
          </a:xfrm>
          <a:prstGeom prst="rect">
            <a:avLst/>
          </a:prstGeom>
          <a:noFill/>
        </p:spPr>
        <p:txBody>
          <a:bodyPr wrap="square" rtlCol="0">
            <a:spAutoFit/>
          </a:bodyPr>
          <a:lstStyle/>
          <a:p>
            <a:r>
              <a:rPr lang="en-US" sz="2400" dirty="0" smtClean="0"/>
              <a:t>Visited: You, A, B, C, D, E</a:t>
            </a:r>
            <a:endParaRPr lang="en-US" sz="2400" dirty="0"/>
          </a:p>
        </p:txBody>
      </p:sp>
      <p:sp>
        <p:nvSpPr>
          <p:cNvPr id="5" name="TextBox 4"/>
          <p:cNvSpPr txBox="1"/>
          <p:nvPr/>
        </p:nvSpPr>
        <p:spPr>
          <a:xfrm>
            <a:off x="5988184" y="2851564"/>
            <a:ext cx="2645276" cy="461665"/>
          </a:xfrm>
          <a:prstGeom prst="rect">
            <a:avLst/>
          </a:prstGeom>
          <a:noFill/>
        </p:spPr>
        <p:txBody>
          <a:bodyPr wrap="none" rtlCol="0">
            <a:spAutoFit/>
          </a:bodyPr>
          <a:lstStyle/>
          <a:p>
            <a:r>
              <a:rPr lang="en-US" sz="2400" dirty="0" smtClean="0"/>
              <a:t>Queue: B, C, D, E</a:t>
            </a:r>
            <a:endParaRPr lang="en-US" sz="2400" dirty="0"/>
          </a:p>
        </p:txBody>
      </p:sp>
    </p:spTree>
    <p:extLst>
      <p:ext uri="{BB962C8B-B14F-4D97-AF65-F5344CB8AC3E}">
        <p14:creationId xmlns:p14="http://schemas.microsoft.com/office/powerpoint/2010/main" val="52879513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Next Steps</a:t>
            </a:r>
            <a:endParaRPr lang="en-US" dirty="0"/>
          </a:p>
        </p:txBody>
      </p:sp>
      <p:sp>
        <p:nvSpPr>
          <p:cNvPr id="4" name="TextBox 3"/>
          <p:cNvSpPr txBox="1"/>
          <p:nvPr/>
        </p:nvSpPr>
        <p:spPr>
          <a:xfrm>
            <a:off x="6019800" y="1752600"/>
            <a:ext cx="2590800" cy="830997"/>
          </a:xfrm>
          <a:prstGeom prst="rect">
            <a:avLst/>
          </a:prstGeom>
          <a:noFill/>
        </p:spPr>
        <p:txBody>
          <a:bodyPr wrap="square" rtlCol="0">
            <a:spAutoFit/>
          </a:bodyPr>
          <a:lstStyle/>
          <a:p>
            <a:r>
              <a:rPr lang="en-US" sz="2400" dirty="0" smtClean="0"/>
              <a:t>Visited: You, A, B, C, D, E, F</a:t>
            </a:r>
            <a:endParaRPr lang="en-US" sz="2400" dirty="0"/>
          </a:p>
        </p:txBody>
      </p:sp>
      <p:sp>
        <p:nvSpPr>
          <p:cNvPr id="5" name="TextBox 4"/>
          <p:cNvSpPr txBox="1"/>
          <p:nvPr/>
        </p:nvSpPr>
        <p:spPr>
          <a:xfrm>
            <a:off x="5988184" y="2851564"/>
            <a:ext cx="2627642" cy="461665"/>
          </a:xfrm>
          <a:prstGeom prst="rect">
            <a:avLst/>
          </a:prstGeom>
          <a:noFill/>
        </p:spPr>
        <p:txBody>
          <a:bodyPr wrap="none" rtlCol="0">
            <a:spAutoFit/>
          </a:bodyPr>
          <a:lstStyle/>
          <a:p>
            <a:r>
              <a:rPr lang="en-US" sz="2400" dirty="0" smtClean="0"/>
              <a:t>Queue: C, D, E, F</a:t>
            </a: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82834"/>
            <a:ext cx="5358384" cy="4087368"/>
          </a:xfrm>
          <a:prstGeom prst="rect">
            <a:avLst/>
          </a:prstGeom>
        </p:spPr>
      </p:pic>
    </p:spTree>
    <p:extLst>
      <p:ext uri="{BB962C8B-B14F-4D97-AF65-F5344CB8AC3E}">
        <p14:creationId xmlns:p14="http://schemas.microsoft.com/office/powerpoint/2010/main" val="303013143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391400" cy="1143000"/>
          </a:xfrm>
        </p:spPr>
        <p:txBody>
          <a:bodyPr/>
          <a:lstStyle/>
          <a:p>
            <a:pPr algn="ctr"/>
            <a:r>
              <a:rPr lang="en-US" dirty="0" smtClean="0"/>
              <a:t>Algorithm Conclusion</a:t>
            </a:r>
            <a:endParaRPr lang="en-US" dirty="0"/>
          </a:p>
        </p:txBody>
      </p:sp>
      <p:sp>
        <p:nvSpPr>
          <p:cNvPr id="4" name="TextBox 3"/>
          <p:cNvSpPr txBox="1"/>
          <p:nvPr/>
        </p:nvSpPr>
        <p:spPr>
          <a:xfrm>
            <a:off x="6019800" y="1447800"/>
            <a:ext cx="2590800" cy="1938992"/>
          </a:xfrm>
          <a:prstGeom prst="rect">
            <a:avLst/>
          </a:prstGeom>
          <a:noFill/>
        </p:spPr>
        <p:txBody>
          <a:bodyPr wrap="square" rtlCol="0">
            <a:spAutoFit/>
          </a:bodyPr>
          <a:lstStyle/>
          <a:p>
            <a:r>
              <a:rPr lang="en-US" sz="2400" dirty="0" smtClean="0"/>
              <a:t>Nodes are visited in alphabetical order, by single letter, then double letter.</a:t>
            </a: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447800"/>
            <a:ext cx="5358384" cy="4110228"/>
          </a:xfrm>
          <a:prstGeom prst="rect">
            <a:avLst/>
          </a:prstGeom>
        </p:spPr>
      </p:pic>
      <p:sp>
        <p:nvSpPr>
          <p:cNvPr id="7" name="TextBox 6"/>
          <p:cNvSpPr txBox="1"/>
          <p:nvPr/>
        </p:nvSpPr>
        <p:spPr>
          <a:xfrm>
            <a:off x="6019800" y="3810000"/>
            <a:ext cx="2819400" cy="1569660"/>
          </a:xfrm>
          <a:prstGeom prst="rect">
            <a:avLst/>
          </a:prstGeom>
          <a:noFill/>
        </p:spPr>
        <p:txBody>
          <a:bodyPr wrap="square" rtlCol="0">
            <a:spAutoFit/>
          </a:bodyPr>
          <a:lstStyle/>
          <a:p>
            <a:r>
              <a:rPr lang="en-US" sz="2400" dirty="0" smtClean="0"/>
              <a:t>Final shortest path can be traced by following every relevant </a:t>
            </a:r>
            <a:r>
              <a:rPr lang="en-US" sz="2400" dirty="0" err="1" smtClean="0"/>
              <a:t>enqueue</a:t>
            </a:r>
            <a:r>
              <a:rPr lang="en-US" sz="2400" dirty="0" smtClean="0"/>
              <a:t>.</a:t>
            </a:r>
            <a:endParaRPr lang="en-US" sz="2400" dirty="0"/>
          </a:p>
        </p:txBody>
      </p:sp>
    </p:spTree>
    <p:extLst>
      <p:ext uri="{BB962C8B-B14F-4D97-AF65-F5344CB8AC3E}">
        <p14:creationId xmlns:p14="http://schemas.microsoft.com/office/powerpoint/2010/main" val="241660288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39090"/>
            <a:ext cx="8001000" cy="1143000"/>
          </a:xfrm>
        </p:spPr>
        <p:txBody>
          <a:bodyPr/>
          <a:lstStyle/>
          <a:p>
            <a:pPr algn="ctr"/>
            <a:r>
              <a:rPr lang="en-US" sz="3200" dirty="0" smtClean="0"/>
              <a:t>Algorithm By Product – Shortest Distances</a:t>
            </a:r>
            <a:endParaRPr lang="en-US" sz="3200" dirty="0"/>
          </a:p>
        </p:txBody>
      </p:sp>
      <p:sp>
        <p:nvSpPr>
          <p:cNvPr id="4" name="TextBox 3"/>
          <p:cNvSpPr txBox="1"/>
          <p:nvPr/>
        </p:nvSpPr>
        <p:spPr>
          <a:xfrm>
            <a:off x="6019800" y="1447800"/>
            <a:ext cx="2819400" cy="1200329"/>
          </a:xfrm>
          <a:prstGeom prst="rect">
            <a:avLst/>
          </a:prstGeom>
          <a:noFill/>
        </p:spPr>
        <p:txBody>
          <a:bodyPr wrap="square" rtlCol="0">
            <a:spAutoFit/>
          </a:bodyPr>
          <a:lstStyle/>
          <a:p>
            <a:r>
              <a:rPr lang="en-US" sz="2400" dirty="0" smtClean="0"/>
              <a:t>We can easily calculate all shortest distances!</a:t>
            </a:r>
            <a:endParaRPr lang="en-US" sz="2400" dirty="0"/>
          </a:p>
        </p:txBody>
      </p:sp>
      <p:sp>
        <p:nvSpPr>
          <p:cNvPr id="7" name="TextBox 6"/>
          <p:cNvSpPr txBox="1"/>
          <p:nvPr/>
        </p:nvSpPr>
        <p:spPr>
          <a:xfrm>
            <a:off x="6019800" y="3048000"/>
            <a:ext cx="2819400" cy="2308324"/>
          </a:xfrm>
          <a:prstGeom prst="rect">
            <a:avLst/>
          </a:prstGeom>
          <a:noFill/>
        </p:spPr>
        <p:txBody>
          <a:bodyPr wrap="square" rtlCol="0">
            <a:spAutoFit/>
          </a:bodyPr>
          <a:lstStyle/>
          <a:p>
            <a:r>
              <a:rPr lang="en-US" sz="2400" dirty="0" smtClean="0"/>
              <a:t>When we </a:t>
            </a:r>
            <a:r>
              <a:rPr lang="en-US" sz="2400" dirty="0" err="1" smtClean="0"/>
              <a:t>enqueue</a:t>
            </a:r>
            <a:r>
              <a:rPr lang="en-US" sz="2400" dirty="0" smtClean="0"/>
              <a:t> an item, its distance from the start is one more than the node “who” </a:t>
            </a:r>
            <a:r>
              <a:rPr lang="en-US" sz="2400" dirty="0" err="1" smtClean="0"/>
              <a:t>enqueued</a:t>
            </a:r>
            <a:r>
              <a:rPr lang="en-US" sz="2400" dirty="0" smtClean="0"/>
              <a:t> it.</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447800"/>
            <a:ext cx="5344668" cy="4087368"/>
          </a:xfrm>
          <a:prstGeom prst="rect">
            <a:avLst/>
          </a:prstGeom>
        </p:spPr>
      </p:pic>
    </p:spTree>
    <p:extLst>
      <p:ext uri="{BB962C8B-B14F-4D97-AF65-F5344CB8AC3E}">
        <p14:creationId xmlns:p14="http://schemas.microsoft.com/office/powerpoint/2010/main" val="283998794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Thank You! Any Questions?</a:t>
            </a:r>
            <a:endParaRPr lang="en-US" b="1" dirty="0"/>
          </a:p>
        </p:txBody>
      </p:sp>
      <p:sp>
        <p:nvSpPr>
          <p:cNvPr id="3" name="TextBox 2"/>
          <p:cNvSpPr txBox="1"/>
          <p:nvPr/>
        </p:nvSpPr>
        <p:spPr>
          <a:xfrm>
            <a:off x="1295400" y="1407467"/>
            <a:ext cx="6690934" cy="461665"/>
          </a:xfrm>
          <a:prstGeom prst="rect">
            <a:avLst/>
          </a:prstGeom>
          <a:noFill/>
        </p:spPr>
        <p:txBody>
          <a:bodyPr wrap="none" rtlCol="0">
            <a:spAutoFit/>
          </a:bodyPr>
          <a:lstStyle/>
          <a:p>
            <a:r>
              <a:rPr lang="en-US" sz="2400" dirty="0" smtClean="0"/>
              <a:t> Mr. Arup Guha, </a:t>
            </a:r>
            <a:r>
              <a:rPr lang="en-US" sz="2400" dirty="0" smtClean="0">
                <a:hlinkClick r:id="rId2"/>
              </a:rPr>
              <a:t>dmarino@cs.ucf.edu</a:t>
            </a:r>
            <a:r>
              <a:rPr lang="en-US" sz="2400" dirty="0" smtClean="0"/>
              <a:t>, HEC-240</a:t>
            </a:r>
            <a:endParaRPr lang="en-US" sz="2400" dirty="0"/>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138065"/>
            <a:ext cx="7403088" cy="3785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882155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ctr" eaLnBrk="1" hangingPunct="1"/>
            <a:r>
              <a:rPr lang="en-US" dirty="0" smtClean="0"/>
              <a:t>Corn Mazes</a:t>
            </a:r>
            <a:endParaRPr lang="en-US" dirty="0" smtClean="0"/>
          </a:p>
        </p:txBody>
      </p:sp>
      <p:sp>
        <p:nvSpPr>
          <p:cNvPr id="4099" name="Rectangle 3"/>
          <p:cNvSpPr>
            <a:spLocks noGrp="1" noChangeArrowheads="1"/>
          </p:cNvSpPr>
          <p:nvPr>
            <p:ph type="body" idx="1"/>
          </p:nvPr>
        </p:nvSpPr>
        <p:spPr/>
        <p:txBody>
          <a:bodyPr/>
          <a:lstStyle/>
          <a:p>
            <a:pPr algn="just" eaLnBrk="1" hangingPunct="1"/>
            <a:r>
              <a:rPr lang="en-US" sz="2800" dirty="0" smtClean="0"/>
              <a:t>Real life set up where humans get to see what it’s like to be a lab rat!</a:t>
            </a:r>
            <a:endParaRPr lang="en-US" sz="2800" dirty="0" smtClean="0"/>
          </a:p>
          <a:p>
            <a:pPr algn="just" eaLnBrk="1" hangingPunct="1"/>
            <a:r>
              <a:rPr lang="en-US" sz="2800" dirty="0" smtClean="0"/>
              <a:t>At different junctures, choices can be made about what direction to go.</a:t>
            </a:r>
            <a:endParaRPr lang="en-US" sz="2800" dirty="0" smtClean="0"/>
          </a:p>
          <a:p>
            <a:pPr algn="just" eaLnBrk="1" hangingPunct="1"/>
            <a:r>
              <a:rPr lang="en-US" sz="2800" dirty="0" smtClean="0"/>
              <a:t>Goal: to get out!!!</a:t>
            </a:r>
            <a:endParaRPr lang="en-US" sz="2800" dirty="0" smtClean="0"/>
          </a:p>
          <a:p>
            <a:pPr algn="just" eaLnBrk="1" hangingPunct="1"/>
            <a:r>
              <a:rPr lang="en-US" sz="2800" dirty="0"/>
              <a:t>http://</a:t>
            </a:r>
            <a:r>
              <a:rPr lang="en-US" sz="2800" dirty="0" smtClean="0"/>
              <a:t>abcnews.go.com/US/people-lost-worlds-biggest-corn-maze-called-911/story?id=26868458</a:t>
            </a:r>
            <a:endParaRPr lang="en-US" sz="2800"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Computer Science help?</a:t>
            </a:r>
            <a:endParaRPr lang="en-US" dirty="0"/>
          </a:p>
        </p:txBody>
      </p:sp>
      <p:sp>
        <p:nvSpPr>
          <p:cNvPr id="3" name="Content Placeholder 2"/>
          <p:cNvSpPr>
            <a:spLocks noGrp="1"/>
          </p:cNvSpPr>
          <p:nvPr>
            <p:ph idx="1"/>
          </p:nvPr>
        </p:nvSpPr>
        <p:spPr/>
        <p:txBody>
          <a:bodyPr/>
          <a:lstStyle/>
          <a:p>
            <a:pPr algn="just"/>
            <a:r>
              <a:rPr lang="en-US" dirty="0" smtClean="0"/>
              <a:t>Computer Scientists study algorithms.</a:t>
            </a:r>
          </a:p>
          <a:p>
            <a:pPr algn="just"/>
            <a:r>
              <a:rPr lang="en-US" dirty="0" smtClean="0"/>
              <a:t>Algorithms are methods to solve problems.</a:t>
            </a:r>
          </a:p>
          <a:p>
            <a:pPr algn="just"/>
            <a:r>
              <a:rPr lang="en-US" dirty="0" smtClean="0"/>
              <a:t>A common problem in many problem domains is systematically searching for an item in some search space.</a:t>
            </a:r>
          </a:p>
          <a:p>
            <a:pPr algn="just"/>
            <a:r>
              <a:rPr lang="en-US" dirty="0" smtClean="0"/>
              <a:t>One algorithm used to search for locations, where pairs of locations are connected with roads (or dirt paths) is called breadth first search.</a:t>
            </a:r>
            <a:endParaRPr lang="en-US" dirty="0"/>
          </a:p>
        </p:txBody>
      </p:sp>
    </p:spTree>
    <p:extLst>
      <p:ext uri="{BB962C8B-B14F-4D97-AF65-F5344CB8AC3E}">
        <p14:creationId xmlns:p14="http://schemas.microsoft.com/office/powerpoint/2010/main" val="8593006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620000" cy="1143000"/>
          </a:xfrm>
        </p:spPr>
        <p:txBody>
          <a:bodyPr/>
          <a:lstStyle/>
          <a:p>
            <a:r>
              <a:rPr lang="en-US" dirty="0" smtClean="0"/>
              <a:t>What is a breadth first search(BFS)?</a:t>
            </a:r>
            <a:endParaRPr lang="en-US" dirty="0"/>
          </a:p>
        </p:txBody>
      </p:sp>
      <p:sp>
        <p:nvSpPr>
          <p:cNvPr id="3" name="Content Placeholder 2"/>
          <p:cNvSpPr>
            <a:spLocks noGrp="1"/>
          </p:cNvSpPr>
          <p:nvPr>
            <p:ph idx="1"/>
          </p:nvPr>
        </p:nvSpPr>
        <p:spPr/>
        <p:txBody>
          <a:bodyPr/>
          <a:lstStyle/>
          <a:p>
            <a:r>
              <a:rPr lang="en-US" sz="3600" dirty="0" smtClean="0"/>
              <a:t>We are given a road map, a starting location and a desired destination.</a:t>
            </a:r>
          </a:p>
          <a:p>
            <a:r>
              <a:rPr lang="en-US" sz="3600" dirty="0" smtClean="0"/>
              <a:t>Our goal is to travel to each possible reachable location from our starting location, marking where we’ve been.</a:t>
            </a:r>
          </a:p>
          <a:p>
            <a:r>
              <a:rPr lang="en-US" sz="3600" dirty="0" smtClean="0"/>
              <a:t>If we ever get to our destination, our search was a success!!!</a:t>
            </a:r>
          </a:p>
        </p:txBody>
      </p:sp>
    </p:spTree>
    <p:extLst>
      <p:ext uri="{BB962C8B-B14F-4D97-AF65-F5344CB8AC3E}">
        <p14:creationId xmlns:p14="http://schemas.microsoft.com/office/powerpoint/2010/main" val="294364329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Key Issues</a:t>
            </a:r>
            <a:endParaRPr lang="en-US" dirty="0"/>
          </a:p>
        </p:txBody>
      </p:sp>
      <p:sp>
        <p:nvSpPr>
          <p:cNvPr id="3" name="Content Placeholder 2"/>
          <p:cNvSpPr>
            <a:spLocks noGrp="1"/>
          </p:cNvSpPr>
          <p:nvPr>
            <p:ph idx="1"/>
          </p:nvPr>
        </p:nvSpPr>
        <p:spPr/>
        <p:txBody>
          <a:bodyPr/>
          <a:lstStyle/>
          <a:p>
            <a:r>
              <a:rPr lang="en-US" dirty="0" smtClean="0"/>
              <a:t>How do we determine if we’ve been somewhere before?</a:t>
            </a:r>
          </a:p>
          <a:p>
            <a:r>
              <a:rPr lang="en-US" dirty="0" smtClean="0"/>
              <a:t>How do we determine which roads to travel from? There seem to be lots of choices!!!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2971799"/>
            <a:ext cx="3657600" cy="2739669"/>
          </a:xfrm>
          <a:prstGeom prst="rect">
            <a:avLst/>
          </a:prstGeom>
        </p:spPr>
      </p:pic>
    </p:spTree>
    <p:extLst>
      <p:ext uri="{BB962C8B-B14F-4D97-AF65-F5344CB8AC3E}">
        <p14:creationId xmlns:p14="http://schemas.microsoft.com/office/powerpoint/2010/main" val="109506142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Key Data Structure: Queue</a:t>
            </a:r>
            <a:endParaRPr lang="en-US" dirty="0"/>
          </a:p>
        </p:txBody>
      </p:sp>
      <p:sp>
        <p:nvSpPr>
          <p:cNvPr id="3" name="Content Placeholder 2"/>
          <p:cNvSpPr>
            <a:spLocks noGrp="1"/>
          </p:cNvSpPr>
          <p:nvPr>
            <p:ph idx="1"/>
          </p:nvPr>
        </p:nvSpPr>
        <p:spPr/>
        <p:txBody>
          <a:bodyPr/>
          <a:lstStyle/>
          <a:p>
            <a:r>
              <a:rPr lang="en-US" dirty="0" smtClean="0"/>
              <a:t>Queue is the British word for “line”.</a:t>
            </a:r>
          </a:p>
          <a:p>
            <a:r>
              <a:rPr lang="en-US" dirty="0" smtClean="0"/>
              <a:t>First In, First Out</a:t>
            </a:r>
          </a:p>
          <a:p>
            <a:pPr lvl="1"/>
            <a:r>
              <a:rPr lang="en-US" dirty="0" smtClean="0"/>
              <a:t>If you get in line before me, you get to check out before me.</a:t>
            </a:r>
          </a:p>
          <a:p>
            <a:r>
              <a:rPr lang="en-US" dirty="0" smtClean="0"/>
              <a:t>Supported Operations</a:t>
            </a:r>
          </a:p>
          <a:p>
            <a:pPr lvl="1"/>
            <a:r>
              <a:rPr lang="en-US" dirty="0" err="1" smtClean="0"/>
              <a:t>Enqueue</a:t>
            </a:r>
            <a:r>
              <a:rPr lang="en-US" dirty="0" smtClean="0"/>
              <a:t> (when you get to the line, you go to the back)</a:t>
            </a:r>
          </a:p>
          <a:p>
            <a:pPr lvl="1"/>
            <a:r>
              <a:rPr lang="en-US" dirty="0" err="1" smtClean="0"/>
              <a:t>Dequeue</a:t>
            </a:r>
            <a:r>
              <a:rPr lang="en-US" dirty="0" smtClean="0"/>
              <a:t> (the person to check out is the one at the front)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4068483"/>
            <a:ext cx="3990975" cy="1798917"/>
          </a:xfrm>
          <a:prstGeom prst="rect">
            <a:avLst/>
          </a:prstGeom>
        </p:spPr>
      </p:pic>
    </p:spTree>
    <p:extLst>
      <p:ext uri="{BB962C8B-B14F-4D97-AF65-F5344CB8AC3E}">
        <p14:creationId xmlns:p14="http://schemas.microsoft.com/office/powerpoint/2010/main" val="190728793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Role of a Queue in a BFS</a:t>
            </a:r>
            <a:endParaRPr lang="en-US" dirty="0"/>
          </a:p>
        </p:txBody>
      </p:sp>
      <p:sp>
        <p:nvSpPr>
          <p:cNvPr id="3" name="Content Placeholder 2"/>
          <p:cNvSpPr>
            <a:spLocks noGrp="1"/>
          </p:cNvSpPr>
          <p:nvPr>
            <p:ph idx="1"/>
          </p:nvPr>
        </p:nvSpPr>
        <p:spPr/>
        <p:txBody>
          <a:bodyPr/>
          <a:lstStyle/>
          <a:p>
            <a:pPr algn="just"/>
            <a:r>
              <a:rPr lang="en-US" dirty="0" smtClean="0"/>
              <a:t>Our queue will keep track of the locations from which we explore, in the order that we want to explore from them.</a:t>
            </a:r>
          </a:p>
          <a:p>
            <a:pPr algn="just"/>
            <a:r>
              <a:rPr lang="en-US" dirty="0" smtClean="0"/>
              <a:t>We must never add an item into the queue more than once, since that would make us explore redundant paths.</a:t>
            </a:r>
          </a:p>
          <a:p>
            <a:pPr algn="just"/>
            <a:r>
              <a:rPr lang="en-US" dirty="0" smtClean="0"/>
              <a:t>Once we run out of places to explore from, our exploration is done and we have gone to all of the places that we can possibly reach from our original starting point.</a:t>
            </a:r>
            <a:endParaRPr lang="en-US" dirty="0"/>
          </a:p>
        </p:txBody>
      </p:sp>
    </p:spTree>
    <p:extLst>
      <p:ext uri="{BB962C8B-B14F-4D97-AF65-F5344CB8AC3E}">
        <p14:creationId xmlns:p14="http://schemas.microsoft.com/office/powerpoint/2010/main" val="108845830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 Sample Maze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592580"/>
            <a:ext cx="5358384" cy="4110228"/>
          </a:xfrm>
          <a:prstGeom prst="rect">
            <a:avLst/>
          </a:prstGeom>
        </p:spPr>
      </p:pic>
    </p:spTree>
    <p:extLst>
      <p:ext uri="{BB962C8B-B14F-4D97-AF65-F5344CB8AC3E}">
        <p14:creationId xmlns:p14="http://schemas.microsoft.com/office/powerpoint/2010/main" val="357062086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First </a:t>
            </a:r>
            <a:r>
              <a:rPr lang="en-US" dirty="0" err="1" smtClean="0"/>
              <a:t>Enqueues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447800"/>
            <a:ext cx="5372100" cy="4110228"/>
          </a:xfrm>
          <a:prstGeom prst="rect">
            <a:avLst/>
          </a:prstGeom>
        </p:spPr>
      </p:pic>
      <p:sp>
        <p:nvSpPr>
          <p:cNvPr id="4" name="TextBox 3"/>
          <p:cNvSpPr txBox="1"/>
          <p:nvPr/>
        </p:nvSpPr>
        <p:spPr>
          <a:xfrm>
            <a:off x="5867400" y="1600200"/>
            <a:ext cx="3048000" cy="461665"/>
          </a:xfrm>
          <a:prstGeom prst="rect">
            <a:avLst/>
          </a:prstGeom>
          <a:noFill/>
        </p:spPr>
        <p:txBody>
          <a:bodyPr wrap="square" rtlCol="0">
            <a:spAutoFit/>
          </a:bodyPr>
          <a:lstStyle/>
          <a:p>
            <a:r>
              <a:rPr lang="en-US" sz="2400" dirty="0" smtClean="0"/>
              <a:t>Visited: YOU, A, B, C</a:t>
            </a:r>
            <a:endParaRPr lang="en-US" sz="2400" dirty="0"/>
          </a:p>
        </p:txBody>
      </p:sp>
      <p:sp>
        <p:nvSpPr>
          <p:cNvPr id="5" name="TextBox 4"/>
          <p:cNvSpPr txBox="1"/>
          <p:nvPr/>
        </p:nvSpPr>
        <p:spPr>
          <a:xfrm>
            <a:off x="5867400" y="2438400"/>
            <a:ext cx="2743200" cy="461665"/>
          </a:xfrm>
          <a:prstGeom prst="rect">
            <a:avLst/>
          </a:prstGeom>
          <a:noFill/>
        </p:spPr>
        <p:txBody>
          <a:bodyPr wrap="square" rtlCol="0">
            <a:spAutoFit/>
          </a:bodyPr>
          <a:lstStyle/>
          <a:p>
            <a:r>
              <a:rPr lang="en-US" sz="2400" dirty="0" smtClean="0"/>
              <a:t>Queue: A, B, C</a:t>
            </a:r>
            <a:endParaRPr lang="en-US" sz="2400" dirty="0"/>
          </a:p>
        </p:txBody>
      </p:sp>
    </p:spTree>
    <p:extLst>
      <p:ext uri="{BB962C8B-B14F-4D97-AF65-F5344CB8AC3E}">
        <p14:creationId xmlns:p14="http://schemas.microsoft.com/office/powerpoint/2010/main" val="357768114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ir_stand_template">
  <a:themeElements>
    <a:clrScheme name="">
      <a:dk1>
        <a:srgbClr val="000000"/>
      </a:dk1>
      <a:lt1>
        <a:srgbClr val="FFFFFF"/>
      </a:lt1>
      <a:dk2>
        <a:srgbClr val="000000"/>
      </a:dk2>
      <a:lt2>
        <a:srgbClr val="CC9900"/>
      </a:lt2>
      <a:accent1>
        <a:srgbClr val="D58F11"/>
      </a:accent1>
      <a:accent2>
        <a:srgbClr val="CC9900"/>
      </a:accent2>
      <a:accent3>
        <a:srgbClr val="FFFFFF"/>
      </a:accent3>
      <a:accent4>
        <a:srgbClr val="000000"/>
      </a:accent4>
      <a:accent5>
        <a:srgbClr val="E7C6AA"/>
      </a:accent5>
      <a:accent6>
        <a:srgbClr val="B98A00"/>
      </a:accent6>
      <a:hlink>
        <a:srgbClr val="FF9900"/>
      </a:hlink>
      <a:folHlink>
        <a:srgbClr val="E1B700"/>
      </a:folHlink>
    </a:clrScheme>
    <a:fontScheme name="1_ir_stand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ir_stand_template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ir_stand_template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ir_stand_template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ir_stand_template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ir_stand_template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ir_stand_template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ir_stand_template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ir_stand_template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ir_stand_template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ir_stand_template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ir_stand_template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ir_stand_template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1_ir_stand_template 13">
        <a:dk1>
          <a:srgbClr val="000000"/>
        </a:dk1>
        <a:lt1>
          <a:srgbClr val="FFFFFF"/>
        </a:lt1>
        <a:dk2>
          <a:srgbClr val="000000"/>
        </a:dk2>
        <a:lt2>
          <a:srgbClr val="FF9900"/>
        </a:lt2>
        <a:accent1>
          <a:srgbClr val="FFCC99"/>
        </a:accent1>
        <a:accent2>
          <a:srgbClr val="CC9900"/>
        </a:accent2>
        <a:accent3>
          <a:srgbClr val="FFFFFF"/>
        </a:accent3>
        <a:accent4>
          <a:srgbClr val="000000"/>
        </a:accent4>
        <a:accent5>
          <a:srgbClr val="FFE2CA"/>
        </a:accent5>
        <a:accent6>
          <a:srgbClr val="B98A0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ir_stand_template 14">
        <a:dk1>
          <a:srgbClr val="000000"/>
        </a:dk1>
        <a:lt1>
          <a:srgbClr val="FFFFFF"/>
        </a:lt1>
        <a:dk2>
          <a:srgbClr val="000000"/>
        </a:dk2>
        <a:lt2>
          <a:srgbClr val="FF9900"/>
        </a:lt2>
        <a:accent1>
          <a:srgbClr val="F09900"/>
        </a:accent1>
        <a:accent2>
          <a:srgbClr val="CC9900"/>
        </a:accent2>
        <a:accent3>
          <a:srgbClr val="FFFFFF"/>
        </a:accent3>
        <a:accent4>
          <a:srgbClr val="000000"/>
        </a:accent4>
        <a:accent5>
          <a:srgbClr val="F6CAAA"/>
        </a:accent5>
        <a:accent6>
          <a:srgbClr val="B98A0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ir_stand_template 15">
        <a:dk1>
          <a:srgbClr val="000000"/>
        </a:dk1>
        <a:lt1>
          <a:srgbClr val="FFFFFF"/>
        </a:lt1>
        <a:dk2>
          <a:srgbClr val="000000"/>
        </a:dk2>
        <a:lt2>
          <a:srgbClr val="FF9900"/>
        </a:lt2>
        <a:accent1>
          <a:srgbClr val="D58F11"/>
        </a:accent1>
        <a:accent2>
          <a:srgbClr val="CC9900"/>
        </a:accent2>
        <a:accent3>
          <a:srgbClr val="FFFFFF"/>
        </a:accent3>
        <a:accent4>
          <a:srgbClr val="000000"/>
        </a:accent4>
        <a:accent5>
          <a:srgbClr val="E7C6AA"/>
        </a:accent5>
        <a:accent6>
          <a:srgbClr val="B98A0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ir_stand_template 16">
        <a:dk1>
          <a:srgbClr val="000000"/>
        </a:dk1>
        <a:lt1>
          <a:srgbClr val="FFFFFF"/>
        </a:lt1>
        <a:dk2>
          <a:srgbClr val="000000"/>
        </a:dk2>
        <a:lt2>
          <a:srgbClr val="FF9900"/>
        </a:lt2>
        <a:accent1>
          <a:srgbClr val="D58F11"/>
        </a:accent1>
        <a:accent2>
          <a:srgbClr val="CC9900"/>
        </a:accent2>
        <a:accent3>
          <a:srgbClr val="FFFFFF"/>
        </a:accent3>
        <a:accent4>
          <a:srgbClr val="000000"/>
        </a:accent4>
        <a:accent5>
          <a:srgbClr val="E7C6AA"/>
        </a:accent5>
        <a:accent6>
          <a:srgbClr val="B98A00"/>
        </a:accent6>
        <a:hlink>
          <a:srgbClr val="FF9900"/>
        </a:hlink>
        <a:folHlink>
          <a:srgbClr val="FCC66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8845</TotalTime>
  <Words>512</Words>
  <Application>Microsoft Office PowerPoint</Application>
  <PresentationFormat>On-screen Show (4:3)</PresentationFormat>
  <Paragraphs>51</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Times New Roman</vt:lpstr>
      <vt:lpstr>Wingdings</vt:lpstr>
      <vt:lpstr>1_ir_stand_template</vt:lpstr>
      <vt:lpstr>Escaping a Corn Maze: as seen in the media</vt:lpstr>
      <vt:lpstr>Corn Mazes</vt:lpstr>
      <vt:lpstr>How can Computer Science help?</vt:lpstr>
      <vt:lpstr>What is a breadth first search(BFS)?</vt:lpstr>
      <vt:lpstr>Key Issues</vt:lpstr>
      <vt:lpstr>Key Data Structure: Queue</vt:lpstr>
      <vt:lpstr>Role of a Queue in a BFS</vt:lpstr>
      <vt:lpstr>A Sample Maze</vt:lpstr>
      <vt:lpstr>First Enqueues</vt:lpstr>
      <vt:lpstr>Next Steps</vt:lpstr>
      <vt:lpstr>Next Steps</vt:lpstr>
      <vt:lpstr>Algorithm Conclusion</vt:lpstr>
      <vt:lpstr>Algorithm By Product – Shortest Distances</vt:lpstr>
      <vt:lpstr>Thank You! Any Questions?</vt:lpstr>
    </vt:vector>
  </TitlesOfParts>
  <Company>University of Central Florida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Institutional Research</dc:title>
  <dc:creator>IR</dc:creator>
  <cp:lastModifiedBy>Arup</cp:lastModifiedBy>
  <cp:revision>446</cp:revision>
  <cp:lastPrinted>1601-01-01T00:00:00Z</cp:lastPrinted>
  <dcterms:created xsi:type="dcterms:W3CDTF">2002-11-12T22:31:46Z</dcterms:created>
  <dcterms:modified xsi:type="dcterms:W3CDTF">2015-04-15T16:49:09Z</dcterms:modified>
</cp:coreProperties>
</file>