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72" r:id="rId7"/>
    <p:sldId id="273" r:id="rId8"/>
    <p:sldId id="274" r:id="rId9"/>
    <p:sldId id="275" r:id="rId10"/>
    <p:sldId id="261" r:id="rId11"/>
    <p:sldId id="262" r:id="rId12"/>
    <p:sldId id="264" r:id="rId13"/>
    <p:sldId id="276" r:id="rId14"/>
    <p:sldId id="263" r:id="rId15"/>
    <p:sldId id="265" r:id="rId16"/>
    <p:sldId id="266" r:id="rId17"/>
    <p:sldId id="267" r:id="rId18"/>
    <p:sldId id="277" r:id="rId19"/>
    <p:sldId id="278" r:id="rId20"/>
    <p:sldId id="279" r:id="rId21"/>
    <p:sldId id="280" r:id="rId22"/>
    <p:sldId id="268" r:id="rId23"/>
    <p:sldId id="269" r:id="rId24"/>
    <p:sldId id="270" r:id="rId25"/>
    <p:sldId id="271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005D-C540-4B51-84A7-057E0FD3DA4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CE2BD-E3BB-427F-BA65-F4DE11DC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E2BD-E3BB-427F-BA65-F4DE11DC46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B565-D93C-4A60-92A7-4B42AF8D96E8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9617-D9F0-4013-B48C-905332EC6D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Test #2 Review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COP 3223C – </a:t>
            </a:r>
            <a:r>
              <a:rPr lang="en-US" dirty="0" smtClean="0">
                <a:solidFill>
                  <a:srgbClr val="C00000"/>
                </a:solidFill>
              </a:rPr>
              <a:t>Spring 2016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Pointers and 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There is a tight relationship between pointers and arrays.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 array name is actually a pointer to the first element of the array.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[20]; </a:t>
            </a:r>
            <a:r>
              <a:rPr lang="en-US" dirty="0" smtClean="0">
                <a:solidFill>
                  <a:srgbClr val="C00000"/>
                </a:solidFill>
              </a:rPr>
              <a:t>declares an array called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</a:rPr>
              <a:t> that holds integers in its 20 </a:t>
            </a:r>
            <a:r>
              <a:rPr lang="en-US" dirty="0" smtClean="0">
                <a:solidFill>
                  <a:srgbClr val="C00000"/>
                </a:solidFill>
              </a:rPr>
              <a:t>cells (numbers 0 to 19).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&amp;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[0];</a:t>
            </a:r>
            <a:r>
              <a:rPr lang="en-US" dirty="0" smtClean="0">
                <a:solidFill>
                  <a:srgbClr val="C00000"/>
                </a:solidFill>
              </a:rPr>
              <a:t>  is true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[0]; </a:t>
            </a:r>
            <a:r>
              <a:rPr lang="en-US" dirty="0" smtClean="0">
                <a:solidFill>
                  <a:srgbClr val="C00000"/>
                </a:solidFill>
              </a:rPr>
              <a:t>is also true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Memory locations for variables are scattered throughout the memory, and doing pointer math to get from one variable to the next is hopeless.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There </a:t>
            </a:r>
            <a:r>
              <a:rPr lang="en-US" dirty="0" smtClean="0">
                <a:solidFill>
                  <a:srgbClr val="C00000"/>
                </a:solidFill>
              </a:rPr>
              <a:t>is also an intimate relation between arrays and strings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Strings are in fact character arrays.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[20]; </a:t>
            </a:r>
            <a:r>
              <a:rPr lang="en-US" dirty="0" smtClean="0">
                <a:solidFill>
                  <a:srgbClr val="C00000"/>
                </a:solidFill>
              </a:rPr>
              <a:t>declares a string of size 19 (plus one for the \0)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interestingly, this also works, but there are limitations in flexibility.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 </a:t>
            </a:r>
            <a:r>
              <a:rPr lang="en-US" dirty="0" smtClean="0">
                <a:solidFill>
                  <a:srgbClr val="C00000"/>
                </a:solidFill>
              </a:rPr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memory is measured typically in hexadecimal numbers, increasingly from 0 to the max, and it is in order of bytes (8 bits).  For example,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0022FF08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Given that pointers are variables that hold numerical values (addresses are computable numbers), one would think that we could add and subtract memory elements to an address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Thus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, one can add to or subtract from the address of memory elements to change the address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.</a:t>
            </a:r>
            <a:endParaRPr lang="en-US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Pointer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If a pointer points to an address of 35009327 (in decimal equivalent), and we wanted to add 16 bytes to it, then the new address would be 35009343. 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However, it doesn’t actually work like that because memory is allocated according to declared variables.  So, 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When </a:t>
            </a:r>
            <a:r>
              <a:rPr lang="en-US" dirty="0">
                <a:solidFill>
                  <a:srgbClr val="C00000"/>
                </a:solidFill>
              </a:rPr>
              <a:t>adding and subtracting to an address, the fundamental block of memory added or subtracted to the address is the size of a variable already declared (e.g.,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</a:t>
            </a:r>
            <a:r>
              <a:rPr lang="en-US" dirty="0">
                <a:solidFill>
                  <a:srgbClr val="C00000"/>
                </a:solidFill>
              </a:rPr>
              <a:t>, etc.).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Otherwise, the location might make no </a:t>
            </a:r>
            <a:r>
              <a:rPr lang="en-US" dirty="0" smtClean="0">
                <a:solidFill>
                  <a:srgbClr val="C00000"/>
                </a:solidFill>
              </a:rPr>
              <a:t>sense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7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 Math and 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Pointer math </a:t>
            </a:r>
            <a:r>
              <a:rPr lang="en-US" u="sng" dirty="0" smtClean="0">
                <a:solidFill>
                  <a:srgbClr val="C00000"/>
                </a:solidFill>
              </a:rPr>
              <a:t>works only in the context of arrays </a:t>
            </a:r>
            <a:endParaRPr lang="en-US" u="sng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This is </a:t>
            </a:r>
            <a:r>
              <a:rPr lang="en-US" dirty="0" smtClean="0">
                <a:solidFill>
                  <a:srgbClr val="C00000"/>
                </a:solidFill>
              </a:rPr>
              <a:t>because </a:t>
            </a:r>
            <a:r>
              <a:rPr lang="en-US" dirty="0" smtClean="0">
                <a:solidFill>
                  <a:srgbClr val="C00000"/>
                </a:solidFill>
              </a:rPr>
              <a:t>they are the only </a:t>
            </a:r>
            <a:r>
              <a:rPr lang="en-US" dirty="0" smtClean="0">
                <a:solidFill>
                  <a:srgbClr val="C00000"/>
                </a:solidFill>
              </a:rPr>
              <a:t>variables guaranteed </a:t>
            </a:r>
            <a:r>
              <a:rPr lang="en-US" dirty="0" smtClean="0">
                <a:solidFill>
                  <a:srgbClr val="C00000"/>
                </a:solidFill>
              </a:rPr>
              <a:t>to be in </a:t>
            </a:r>
            <a:r>
              <a:rPr lang="en-US" u="sng" dirty="0" smtClean="0">
                <a:solidFill>
                  <a:srgbClr val="C00000"/>
                </a:solidFill>
              </a:rPr>
              <a:t>contiguous memory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 is the only context in computing where adding and subtracting blocks of memory to the address of one variable will get us to that of another variable in a way that makes sense.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 Math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 the context of an </a:t>
            </a:r>
            <a:r>
              <a:rPr lang="en-US" dirty="0" smtClean="0">
                <a:solidFill>
                  <a:srgbClr val="C00000"/>
                </a:solidFill>
              </a:rPr>
              <a:t>array, where the size of the cell is the fundamental </a:t>
            </a:r>
            <a:r>
              <a:rPr lang="en-US" dirty="0" smtClean="0">
                <a:solidFill>
                  <a:srgbClr val="C00000"/>
                </a:solidFill>
              </a:rPr>
              <a:t>block of memory added and subtracted, </a:t>
            </a:r>
            <a:r>
              <a:rPr lang="en-US" dirty="0" smtClean="0">
                <a:solidFill>
                  <a:srgbClr val="C00000"/>
                </a:solidFill>
              </a:rPr>
              <a:t>the movement is measured in the number of blocks.  For example: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nt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[0] = 25;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sets the value of one cell in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+ 4 == &amp;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[4];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because the pointer moved 4 </a:t>
            </a:r>
            <a:r>
              <a:rPr lang="en-US" b="1" u="sng" dirty="0" smtClean="0">
                <a:solidFill>
                  <a:srgbClr val="C00000"/>
                </a:solidFill>
                <a:cs typeface="Courier New" pitchFamily="49" charset="0"/>
              </a:rPr>
              <a:t>blocks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of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integer-sized memory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from the first element.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[4] = 12;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Alternatively, this can also be done indirectly through pointer math as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+ 4) = 12; 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However, be sure to use paren.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+ 4 == 29;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Otherwise,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ote the difference (25 + 4)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equals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29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Structures</a:t>
            </a:r>
            <a:r>
              <a:rPr lang="en-US" dirty="0" smtClean="0">
                <a:solidFill>
                  <a:srgbClr val="C00000"/>
                </a:solidFill>
              </a:rPr>
              <a:t> are data structures that can hold different types of </a:t>
            </a:r>
            <a:r>
              <a:rPr lang="en-US" dirty="0" smtClean="0">
                <a:solidFill>
                  <a:srgbClr val="C00000"/>
                </a:solidFill>
              </a:rPr>
              <a:t>data.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operator is used to create a template from which instances can be created.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Templates cannot serve as variables – only instances can do that.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So, always be sure to “instantiate” a variable from the template for use in your program.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3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&lt;type&gt;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member1;</a:t>
            </a: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member2;</a:t>
            </a: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member3;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Instance1;</a:t>
            </a:r>
          </a:p>
          <a:p>
            <a:pPr>
              <a:spcBef>
                <a:spcPts val="300"/>
              </a:spcBef>
              <a:buNone/>
            </a:pP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is the label for this structure</a:t>
            </a:r>
            <a:endParaRPr lang="en-US" dirty="0">
              <a:solidFill>
                <a:srgbClr val="C00000"/>
              </a:solidFill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members1…3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are the members that hold the data</a:t>
            </a: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Instance1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is the instance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.</a:t>
            </a:r>
            <a:endParaRPr lang="en-US" dirty="0" smtClean="0">
              <a:solidFill>
                <a:srgbClr val="C000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Instances of a structure template can be done in four different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Placing the instance name(s) between the closing } and the ;  For example, as shown in the previous slide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member1;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member2;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member3;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Instance1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4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C00000"/>
                </a:solidFill>
              </a:rPr>
              <a:t>Use the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keyword and the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</a:rPr>
              <a:t> as a sort of data type for declaration:</a:t>
            </a:r>
          </a:p>
          <a:p>
            <a:pPr lvl="1">
              <a:lnSpc>
                <a:spcPct val="200000"/>
              </a:lnSpc>
              <a:spcBef>
                <a:spcPts val="3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member1;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member2;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member3;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Instance1;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8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Pointers are </a:t>
            </a:r>
            <a:r>
              <a:rPr lang="en-US" dirty="0" smtClean="0">
                <a:solidFill>
                  <a:srgbClr val="C00000"/>
                </a:solidFill>
              </a:rPr>
              <a:t>in fact </a:t>
            </a:r>
            <a:r>
              <a:rPr lang="en-US" dirty="0" smtClean="0">
                <a:solidFill>
                  <a:srgbClr val="C00000"/>
                </a:solidFill>
              </a:rPr>
              <a:t>variables – locations in memory.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They are no </a:t>
            </a:r>
            <a:r>
              <a:rPr lang="en-US" dirty="0">
                <a:solidFill>
                  <a:srgbClr val="C00000"/>
                </a:solidFill>
              </a:rPr>
              <a:t>different that other </a:t>
            </a:r>
            <a:r>
              <a:rPr lang="en-US" dirty="0" smtClean="0">
                <a:solidFill>
                  <a:srgbClr val="C00000"/>
                </a:solidFill>
              </a:rPr>
              <a:t>variables in that they hold some value.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However, the values of pointers are </a:t>
            </a:r>
            <a:r>
              <a:rPr lang="en-US" u="sng" dirty="0" smtClean="0">
                <a:solidFill>
                  <a:srgbClr val="C00000"/>
                </a:solidFill>
              </a:rPr>
              <a:t>addresses</a:t>
            </a:r>
            <a:r>
              <a:rPr lang="en-US" dirty="0" smtClean="0">
                <a:solidFill>
                  <a:srgbClr val="C00000"/>
                </a:solidFill>
              </a:rPr>
              <a:t> of other computational elements, rather </a:t>
            </a:r>
            <a:r>
              <a:rPr lang="en-US" dirty="0" smtClean="0">
                <a:solidFill>
                  <a:srgbClr val="C00000"/>
                </a:solidFill>
              </a:rPr>
              <a:t>than more “conventional” </a:t>
            </a:r>
            <a:r>
              <a:rPr lang="en-US" dirty="0" smtClean="0">
                <a:solidFill>
                  <a:srgbClr val="C00000"/>
                </a:solidFill>
              </a:rPr>
              <a:t>values such as integers, characters, etc.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The addresses </a:t>
            </a:r>
            <a:r>
              <a:rPr lang="en-US" dirty="0" smtClean="0">
                <a:solidFill>
                  <a:srgbClr val="C00000"/>
                </a:solidFill>
              </a:rPr>
              <a:t>they </a:t>
            </a:r>
            <a:r>
              <a:rPr lang="en-US" dirty="0" smtClean="0">
                <a:solidFill>
                  <a:srgbClr val="C00000"/>
                </a:solidFill>
              </a:rPr>
              <a:t>hold are those of meaningful </a:t>
            </a:r>
            <a:r>
              <a:rPr lang="en-US" dirty="0" smtClean="0">
                <a:solidFill>
                  <a:srgbClr val="C00000"/>
                </a:solidFill>
              </a:rPr>
              <a:t>“things” </a:t>
            </a:r>
            <a:r>
              <a:rPr lang="en-US" dirty="0" smtClean="0">
                <a:solidFill>
                  <a:srgbClr val="C00000"/>
                </a:solidFill>
              </a:rPr>
              <a:t>in a program, such as other variables, arrays, external files, functions, memory blocks, etc.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Whatever a pointer points to can be accessed by “dereferencing” the pointer. That is, accessing (and changing) the information </a:t>
            </a:r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 smtClean="0">
                <a:solidFill>
                  <a:srgbClr val="C00000"/>
                </a:solidFill>
              </a:rPr>
              <a:t>whatever they point to.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>
              <a:spcBef>
                <a:spcPts val="300"/>
              </a:spcBef>
              <a:buFont typeface="+mj-lt"/>
              <a:buAutoNum type="arabicPeriod" startAt="3"/>
            </a:pP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By directly defining an actual data type through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inside the structure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For example: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  <a:spcBef>
                <a:spcPts val="3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member1;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member2;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member3;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 Instance1;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2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C00000"/>
                </a:solidFill>
              </a:rPr>
              <a:t>Using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in a separate statement</a:t>
            </a:r>
          </a:p>
          <a:p>
            <a:pPr lvl="1">
              <a:lnSpc>
                <a:spcPct val="200000"/>
              </a:lnSpc>
              <a:spcBef>
                <a:spcPts val="3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member1;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member2;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&lt;type&gt; member3;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Tag;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Tag Instance1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7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embers </a:t>
            </a:r>
            <a:r>
              <a:rPr lang="en-US" dirty="0" smtClean="0">
                <a:solidFill>
                  <a:srgbClr val="C00000"/>
                </a:solidFill>
              </a:rPr>
              <a:t>can be accessed through a </a:t>
            </a:r>
            <a:r>
              <a:rPr lang="en-US" i="1" dirty="0" smtClean="0">
                <a:solidFill>
                  <a:srgbClr val="C00000"/>
                </a:solidFill>
              </a:rPr>
              <a:t>dot operator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instance_name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&gt;.&lt;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member_name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Instance1.member1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can be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used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directly</a:t>
            </a:r>
            <a:r>
              <a:rPr lang="en-US" dirty="0" err="1" smtClean="0">
                <a:solidFill>
                  <a:srgbClr val="C00000"/>
                </a:solidFill>
                <a:cs typeface="Courier New" pitchFamily="49" charset="0"/>
              </a:rPr>
              <a:t>as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a variable and set to whatever is appropriate. E.g., </a:t>
            </a:r>
          </a:p>
          <a:p>
            <a:pPr algn="ctr">
              <a:spcBef>
                <a:spcPts val="3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Instance1.member1 = 25;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 smtClean="0">
                <a:solidFill>
                  <a:srgbClr val="C00000"/>
                </a:solidFill>
              </a:rPr>
              <a:t>of members can also be set through pointers.  (</a:t>
            </a:r>
            <a:r>
              <a:rPr lang="en-US" i="1" dirty="0" smtClean="0">
                <a:solidFill>
                  <a:srgbClr val="C00000"/>
                </a:solidFill>
              </a:rPr>
              <a:t>arrow operator</a:t>
            </a:r>
            <a:r>
              <a:rPr lang="en-US" dirty="0" smtClean="0">
                <a:solidFill>
                  <a:srgbClr val="C00000"/>
                </a:solidFill>
              </a:rPr>
              <a:t>). For example,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&amp;Instance1;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-&gt;member1;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can also access and set the value of member1 in Instance1.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 access a member through the arrow operator, a pointer to that structure instance must have been defined.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However, whether accessed by a arrow or dot operator, the effect is the same – the values of the members can be accessed and/or changed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Structures can also be placed in arrays.  For example, …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Say we want to build an array of structures using the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</a:rPr>
              <a:t> array of a few slides ago.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We must use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to define a structure data type that looks like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ystr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arr1[20];</a:t>
            </a:r>
          </a:p>
          <a:p>
            <a:pPr marL="514350" indent="-514350"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Now we can put instances of this structure in each cell of array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arr1[1].member1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arr1[2].member1 = 17;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rr1[1].member2 = 124.76;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Note that I did not have to define instances of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struct_tag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explicitly.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They have already been instantiated as part of the array!!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Simply referring to one of the cells does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it.</a:t>
            </a:r>
            <a:endParaRPr lang="en-US" dirty="0" smtClean="0">
              <a:solidFill>
                <a:srgbClr val="C00000"/>
              </a:solidFill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Various Programs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Now let’s look at </a:t>
            </a:r>
            <a:r>
              <a:rPr lang="en-US" smtClean="0">
                <a:solidFill>
                  <a:srgbClr val="C00000"/>
                </a:solidFill>
              </a:rPr>
              <a:t>various programs.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2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nt *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declares a pointer called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that points to an integer variable</a:t>
            </a:r>
          </a:p>
          <a:p>
            <a:pPr>
              <a:buNone/>
            </a:pP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sets the value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 to the address of an integer variable called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(declared elsewhere)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dereferences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</a:rPr>
              <a:t> to obtain </a:t>
            </a:r>
            <a:r>
              <a:rPr lang="en-US" dirty="0" smtClean="0">
                <a:solidFill>
                  <a:srgbClr val="C00000"/>
                </a:solidFill>
              </a:rPr>
              <a:t>(and change) the </a:t>
            </a:r>
            <a:r>
              <a:rPr lang="en-US" dirty="0" smtClean="0">
                <a:solidFill>
                  <a:srgbClr val="C00000"/>
                </a:solidFill>
              </a:rPr>
              <a:t>value </a:t>
            </a:r>
            <a:r>
              <a:rPr lang="en-US" dirty="0" smtClean="0">
                <a:solidFill>
                  <a:srgbClr val="C00000"/>
                </a:solidFill>
              </a:rPr>
              <a:t>held in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dirty="0" smtClean="0">
                <a:solidFill>
                  <a:srgbClr val="C00000"/>
                </a:solidFill>
              </a:rPr>
              <a:t>sets the value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indirectly through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Double Pointers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Pointers that point to other pointers.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They hold the address of another </a:t>
            </a:r>
            <a:r>
              <a:rPr lang="en-US" dirty="0" smtClean="0">
                <a:solidFill>
                  <a:srgbClr val="C00000"/>
                </a:solidFill>
              </a:rPr>
              <a:t>pointer variables, </a:t>
            </a:r>
            <a:r>
              <a:rPr lang="en-US" dirty="0" smtClean="0">
                <a:solidFill>
                  <a:srgbClr val="C00000"/>
                </a:solidFill>
              </a:rPr>
              <a:t>which in turn, points to something else.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nt * *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declares a double pointer </a:t>
            </a:r>
            <a:r>
              <a:rPr lang="en-US" dirty="0" smtClean="0">
                <a:solidFill>
                  <a:srgbClr val="C00000"/>
                </a:solidFill>
              </a:rPr>
              <a:t>named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that </a:t>
            </a:r>
            <a:r>
              <a:rPr lang="en-US" dirty="0" smtClean="0">
                <a:solidFill>
                  <a:srgbClr val="C00000"/>
                </a:solidFill>
              </a:rPr>
              <a:t>points to a pointer that points to an integer variable. 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The value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 smtClean="0">
                <a:solidFill>
                  <a:srgbClr val="C00000"/>
                </a:solidFill>
              </a:rPr>
              <a:t> has been set to the address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(from the previous slide)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Double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he value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 can be retrieved through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by dereferencing it twice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e.g.,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dblptr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12;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sets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the value of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 to 12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Same as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Double pointers are used when you want to pass a pointer to a user-defined function by reference (pointer to a pointer).</a:t>
            </a:r>
            <a:endParaRPr lang="en-US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Arrays are a series of variables </a:t>
            </a:r>
            <a:r>
              <a:rPr lang="en-US" u="sng" dirty="0" smtClean="0">
                <a:solidFill>
                  <a:srgbClr val="C00000"/>
                </a:solidFill>
              </a:rPr>
              <a:t>of the same data type</a:t>
            </a:r>
            <a:r>
              <a:rPr lang="en-US" dirty="0" smtClean="0">
                <a:solidFill>
                  <a:srgbClr val="C00000"/>
                </a:solidFill>
              </a:rPr>
              <a:t>, named in such a way as to facilitate processing them in a loop for maximum efficiency when large volumes of data must be processed.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of these component variables of an array are called </a:t>
            </a:r>
            <a:r>
              <a:rPr lang="en-US" i="1" dirty="0" smtClean="0">
                <a:solidFill>
                  <a:srgbClr val="C00000"/>
                </a:solidFill>
              </a:rPr>
              <a:t>cells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Cells are named with the name of the array to which they belong, plus an index placed between square brackets.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For an array named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, the cells would be named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rgbClr val="C00000"/>
                </a:solidFill>
              </a:rPr>
              <a:t>, where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{0 … k}, where k denotes the number of cells in the array (minus 1).</a:t>
            </a:r>
          </a:p>
          <a:p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Arrays occupy </a:t>
            </a:r>
            <a:r>
              <a:rPr lang="en-US" u="sng" dirty="0" smtClean="0">
                <a:solidFill>
                  <a:srgbClr val="C00000"/>
                </a:solidFill>
              </a:rPr>
              <a:t>contiguous memory </a:t>
            </a:r>
            <a:r>
              <a:rPr lang="en-US" dirty="0" smtClean="0">
                <a:solidFill>
                  <a:srgbClr val="C00000"/>
                </a:solidFill>
              </a:rPr>
              <a:t>– always!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Arrays must be declared just like any variable: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First the type of variable each cell will hold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Then the name of the array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Last, within square brackets, an integer indicating how many cells the array will hold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w[10];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Arrays can be initialized at the time of declaration by using { }.</a:t>
            </a:r>
          </a:p>
          <a:p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Cells in an array can be treated as “normal” variables because they are.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They just have unusual names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3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They are a natural combination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Given that arrays are of known size, and one typically desires to “traverse” the entire array,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loops are generally more commonly used with arrays.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When specifying a for loop to traverse an array of, say 100 cells: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&lt;100;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or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99;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However,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 smtClean="0">
                <a:solidFill>
                  <a:srgbClr val="C00000"/>
                </a:solidFill>
              </a:rPr>
              <a:t> loops can also be applicable to arrays when one is searching for something in an array and can stop looking when the item is found.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 such cases, the condition to stop is such that it indicates that the item has been found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 example, a particular value of a variable, such as a string indicating the name of a particular patient.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1617</Words>
  <Application>Microsoft Office PowerPoint</Application>
  <PresentationFormat>On-screen Show (4:3)</PresentationFormat>
  <Paragraphs>172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Test #2 Review</vt:lpstr>
      <vt:lpstr>Pointers</vt:lpstr>
      <vt:lpstr>Pointers</vt:lpstr>
      <vt:lpstr>Double Pointers</vt:lpstr>
      <vt:lpstr>Double Pointers</vt:lpstr>
      <vt:lpstr>Arrays</vt:lpstr>
      <vt:lpstr>Arrays</vt:lpstr>
      <vt:lpstr>Arrays and Loops</vt:lpstr>
      <vt:lpstr>Arrays and Loops</vt:lpstr>
      <vt:lpstr>Pointers and Arrays</vt:lpstr>
      <vt:lpstr>Arrays and Strings</vt:lpstr>
      <vt:lpstr>Pointer Math</vt:lpstr>
      <vt:lpstr>Pointer Math</vt:lpstr>
      <vt:lpstr>Pointer Math and Arrays</vt:lpstr>
      <vt:lpstr>Pointer Math and Arrays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 and Arrays</vt:lpstr>
      <vt:lpstr>Structures and Arrays</vt:lpstr>
      <vt:lpstr>Various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#2 Review</dc:title>
  <dc:creator>Avelino</dc:creator>
  <cp:lastModifiedBy>Dr. Gonzalez</cp:lastModifiedBy>
  <cp:revision>32</cp:revision>
  <dcterms:created xsi:type="dcterms:W3CDTF">2015-10-23T16:06:43Z</dcterms:created>
  <dcterms:modified xsi:type="dcterms:W3CDTF">2016-03-29T18:34:08Z</dcterms:modified>
</cp:coreProperties>
</file>