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4" r:id="rId9"/>
    <p:sldId id="265" r:id="rId10"/>
    <p:sldId id="267" r:id="rId11"/>
    <p:sldId id="261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63B65-67E4-4A99-882A-137C27D9F23D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52C1C-B07B-4C18-840E-FD1AC36642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55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52C1C-B07B-4C18-840E-FD1AC36642F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52C1C-B07B-4C18-840E-FD1AC36642F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51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52C1C-B07B-4C18-840E-FD1AC36642F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82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52C1C-B07B-4C18-840E-FD1AC36642F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55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52C1C-B07B-4C18-840E-FD1AC36642F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47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52C1C-B07B-4C18-840E-FD1AC36642F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39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52C1C-B07B-4C18-840E-FD1AC36642F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79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52C1C-B07B-4C18-840E-FD1AC36642F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98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52C1C-B07B-4C18-840E-FD1AC36642F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621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52C1C-B07B-4C18-840E-FD1AC36642F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96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52C1C-B07B-4C18-840E-FD1AC36642F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00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52C1C-B07B-4C18-840E-FD1AC36642F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88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52C1C-B07B-4C18-840E-FD1AC36642F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98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52C1C-B07B-4C18-840E-FD1AC36642F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36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52C1C-B07B-4C18-840E-FD1AC36642F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61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52C1C-B07B-4C18-840E-FD1AC36642F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49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52C1C-B07B-4C18-840E-FD1AC36642F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06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52C1C-B07B-4C18-840E-FD1AC36642F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84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52C1C-B07B-4C18-840E-FD1AC36642F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26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7AC8-0B0E-435E-9A47-A47921DCB1E7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EF64-78BC-4B36-8CB1-7FE54B68AC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7AC8-0B0E-435E-9A47-A47921DCB1E7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EF64-78BC-4B36-8CB1-7FE54B68AC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7AC8-0B0E-435E-9A47-A47921DCB1E7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EF64-78BC-4B36-8CB1-7FE54B68AC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7AC8-0B0E-435E-9A47-A47921DCB1E7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EF64-78BC-4B36-8CB1-7FE54B68AC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7AC8-0B0E-435E-9A47-A47921DCB1E7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EF64-78BC-4B36-8CB1-7FE54B68AC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7AC8-0B0E-435E-9A47-A47921DCB1E7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EF64-78BC-4B36-8CB1-7FE54B68AC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7AC8-0B0E-435E-9A47-A47921DCB1E7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EF64-78BC-4B36-8CB1-7FE54B68AC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7AC8-0B0E-435E-9A47-A47921DCB1E7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EF64-78BC-4B36-8CB1-7FE54B68AC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7AC8-0B0E-435E-9A47-A47921DCB1E7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EF64-78BC-4B36-8CB1-7FE54B68AC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7AC8-0B0E-435E-9A47-A47921DCB1E7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EF64-78BC-4B36-8CB1-7FE54B68AC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7AC8-0B0E-435E-9A47-A47921DCB1E7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EF64-78BC-4B36-8CB1-7FE54B68AC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D7AC8-0B0E-435E-9A47-A47921DCB1E7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DEF64-78BC-4B36-8CB1-7FE54B68AC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Test #3 Review</a:t>
            </a:r>
            <a:br>
              <a:rPr lang="en-US" b="1" dirty="0" smtClean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COP 3223C – Spring 2016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Slide Set #12 - Searching and Sorting: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Efficiency measures of algorithms is very important.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The  </a:t>
            </a:r>
            <a:r>
              <a:rPr lang="en-US" b="1" dirty="0" smtClean="0">
                <a:solidFill>
                  <a:schemeClr val="tx2"/>
                </a:solidFill>
              </a:rPr>
              <a:t>O() </a:t>
            </a:r>
            <a:r>
              <a:rPr lang="en-US" dirty="0" smtClean="0">
                <a:solidFill>
                  <a:schemeClr val="tx2"/>
                </a:solidFill>
              </a:rPr>
              <a:t>(pronounced Big Oh!) is used as a gross measure of algorithmic complexity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It is defined in terms of the number of comparisons as a function of the number of items in the list be operated on by the algorithm.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Conventionally labeled as  </a:t>
            </a:r>
            <a:r>
              <a:rPr lang="en-US" b="1" dirty="0" smtClean="0">
                <a:solidFill>
                  <a:schemeClr val="tx2"/>
                </a:solidFill>
              </a:rPr>
              <a:t>n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The </a:t>
            </a:r>
            <a:r>
              <a:rPr lang="en-US" b="1" dirty="0" smtClean="0">
                <a:solidFill>
                  <a:schemeClr val="tx2"/>
                </a:solidFill>
              </a:rPr>
              <a:t>O() </a:t>
            </a:r>
            <a:r>
              <a:rPr lang="en-US" dirty="0" smtClean="0">
                <a:solidFill>
                  <a:schemeClr val="tx2"/>
                </a:solidFill>
              </a:rPr>
              <a:t>metric: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Always assumes the worst case situation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Neglects all but the highest order term of n , w/o coefficients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Best </a:t>
            </a:r>
            <a:r>
              <a:rPr lang="en-US" b="1" dirty="0" smtClean="0">
                <a:solidFill>
                  <a:schemeClr val="tx2"/>
                </a:solidFill>
              </a:rPr>
              <a:t>O() </a:t>
            </a:r>
            <a:r>
              <a:rPr lang="en-US" dirty="0" smtClean="0">
                <a:solidFill>
                  <a:schemeClr val="tx2"/>
                </a:solidFill>
              </a:rPr>
              <a:t>is </a:t>
            </a:r>
            <a:r>
              <a:rPr lang="en-US" b="1" dirty="0" smtClean="0">
                <a:solidFill>
                  <a:schemeClr val="tx2"/>
                </a:solidFill>
              </a:rPr>
              <a:t>O(log n), </a:t>
            </a:r>
            <a:r>
              <a:rPr lang="en-US" dirty="0" smtClean="0">
                <a:solidFill>
                  <a:schemeClr val="tx2"/>
                </a:solidFill>
              </a:rPr>
              <a:t>then</a:t>
            </a:r>
            <a:r>
              <a:rPr lang="en-US" b="1" dirty="0" smtClean="0">
                <a:solidFill>
                  <a:schemeClr val="tx2"/>
                </a:solidFill>
              </a:rPr>
              <a:t> O(n) </a:t>
            </a:r>
            <a:r>
              <a:rPr lang="en-US" dirty="0" smtClean="0">
                <a:solidFill>
                  <a:schemeClr val="tx2"/>
                </a:solidFill>
              </a:rPr>
              <a:t>then </a:t>
            </a:r>
            <a:r>
              <a:rPr lang="en-US" b="1" dirty="0" smtClean="0">
                <a:solidFill>
                  <a:schemeClr val="tx2"/>
                </a:solidFill>
              </a:rPr>
              <a:t>O(n</a:t>
            </a:r>
            <a:r>
              <a:rPr lang="en-US" b="1" baseline="30000" dirty="0" smtClean="0">
                <a:solidFill>
                  <a:schemeClr val="tx2"/>
                </a:solidFill>
              </a:rPr>
              <a:t>2</a:t>
            </a:r>
            <a:r>
              <a:rPr lang="en-US" b="1" dirty="0" smtClean="0">
                <a:solidFill>
                  <a:schemeClr val="tx2"/>
                </a:solidFill>
              </a:rPr>
              <a:t>) </a:t>
            </a:r>
            <a:r>
              <a:rPr lang="en-US" dirty="0" smtClean="0">
                <a:solidFill>
                  <a:schemeClr val="tx2"/>
                </a:solidFill>
              </a:rPr>
              <a:t>all the way up to </a:t>
            </a:r>
            <a:r>
              <a:rPr lang="en-US" b="1" dirty="0" smtClean="0">
                <a:solidFill>
                  <a:schemeClr val="tx2"/>
                </a:solidFill>
              </a:rPr>
              <a:t>O(</a:t>
            </a:r>
            <a:r>
              <a:rPr lang="en-US" b="1" dirty="0" err="1" smtClean="0">
                <a:solidFill>
                  <a:schemeClr val="tx2"/>
                </a:solidFill>
              </a:rPr>
              <a:t>n</a:t>
            </a:r>
            <a:r>
              <a:rPr lang="en-US" b="1" baseline="30000" dirty="0" err="1" smtClean="0">
                <a:solidFill>
                  <a:schemeClr val="tx2"/>
                </a:solidFill>
              </a:rPr>
              <a:t>n</a:t>
            </a:r>
            <a:r>
              <a:rPr lang="en-US" b="1" dirty="0" smtClean="0">
                <a:solidFill>
                  <a:schemeClr val="tx2"/>
                </a:solidFill>
              </a:rPr>
              <a:t>)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Slide Set #12 - Searching and Sorting: </a:t>
            </a:r>
            <a:r>
              <a:rPr lang="en-US" b="1" dirty="0" smtClean="0"/>
              <a:t>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n-US" dirty="0" smtClean="0">
                <a:solidFill>
                  <a:schemeClr val="tx2"/>
                </a:solidFill>
              </a:rPr>
              <a:t>Sequential searches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Understand the concept of a methodical sequential search and its universal applicability (i.e., works on ordered and unordered lists)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Traversing the list one-by-one node at a time, </a:t>
            </a:r>
            <a:r>
              <a:rPr lang="en-US" u="sng" dirty="0" smtClean="0">
                <a:solidFill>
                  <a:schemeClr val="tx2"/>
                </a:solidFill>
              </a:rPr>
              <a:t>comparing</a:t>
            </a:r>
            <a:r>
              <a:rPr lang="en-US" dirty="0" smtClean="0">
                <a:solidFill>
                  <a:schemeClr val="tx2"/>
                </a:solidFill>
              </a:rPr>
              <a:t> the target key to the key in each node until a match is found</a:t>
            </a:r>
          </a:p>
          <a:p>
            <a:pPr lvl="2"/>
            <a:r>
              <a:rPr lang="en-US" dirty="0" smtClean="0">
                <a:solidFill>
                  <a:schemeClr val="tx2"/>
                </a:solidFill>
              </a:rPr>
              <a:t>Then quit and report success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Comparisons are computationally-expensive  operations.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Understand the types of things involved in searches: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internal vs. external searches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Static vs. dynamic vs. semi-dynamic dictionaries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On-line vs. off-line searches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Slide Set #12 - Searching and Sorting: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The </a:t>
            </a:r>
            <a:r>
              <a:rPr lang="en-US" u="sng" dirty="0" smtClean="0">
                <a:solidFill>
                  <a:schemeClr val="tx2"/>
                </a:solidFill>
              </a:rPr>
              <a:t>best case </a:t>
            </a:r>
            <a:r>
              <a:rPr lang="en-US" dirty="0" smtClean="0">
                <a:solidFill>
                  <a:schemeClr val="tx2"/>
                </a:solidFill>
              </a:rPr>
              <a:t>is when the item is found in the first element visited in the list – highly unlikely!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The </a:t>
            </a:r>
            <a:r>
              <a:rPr lang="en-US" u="sng" dirty="0" smtClean="0">
                <a:solidFill>
                  <a:schemeClr val="tx2"/>
                </a:solidFill>
              </a:rPr>
              <a:t>worst care </a:t>
            </a:r>
            <a:r>
              <a:rPr lang="en-US" dirty="0" smtClean="0">
                <a:solidFill>
                  <a:schemeClr val="tx2"/>
                </a:solidFill>
              </a:rPr>
              <a:t>for a sequential search is when unsuccessful b/c the search must traverse the entire list to be sure it is not there.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The </a:t>
            </a:r>
            <a:r>
              <a:rPr lang="en-US" u="sng" dirty="0" smtClean="0">
                <a:solidFill>
                  <a:schemeClr val="tx2"/>
                </a:solidFill>
              </a:rPr>
              <a:t>average case </a:t>
            </a:r>
            <a:r>
              <a:rPr lang="en-US" dirty="0" smtClean="0">
                <a:solidFill>
                  <a:schemeClr val="tx2"/>
                </a:solidFill>
              </a:rPr>
              <a:t>is when it visits half the elements in the list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Valid only after many, many searches that have equal probability of success.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Slide Set #12 - Searching and Sorting: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Thus, the </a:t>
            </a:r>
            <a:r>
              <a:rPr lang="en-US" b="1" dirty="0" smtClean="0"/>
              <a:t>O() </a:t>
            </a:r>
            <a:r>
              <a:rPr lang="en-US" dirty="0" smtClean="0"/>
              <a:t>of sequential searches is intuitively </a:t>
            </a:r>
            <a:r>
              <a:rPr lang="en-US" b="1" dirty="0" smtClean="0"/>
              <a:t>O(n)</a:t>
            </a:r>
            <a:r>
              <a:rPr lang="en-US" dirty="0" smtClean="0"/>
              <a:t>, as in the worst case, the search must visit all the elements of the list (whether linked or contiguous) and make as many comparisons.</a:t>
            </a:r>
          </a:p>
          <a:p>
            <a:r>
              <a:rPr lang="en-US" dirty="0" smtClean="0"/>
              <a:t>There is no way to improve upon that for unordered lists</a:t>
            </a:r>
          </a:p>
          <a:p>
            <a:pPr lvl="1"/>
            <a:r>
              <a:rPr lang="en-US" dirty="0" smtClean="0"/>
              <a:t>But can be improved upon for ordered lists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Slide Set #12 - Searching and Sorting: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en-US" dirty="0" smtClean="0"/>
              <a:t>Binary searches</a:t>
            </a:r>
          </a:p>
          <a:p>
            <a:r>
              <a:rPr lang="en-US" dirty="0" smtClean="0"/>
              <a:t>The ordered nature of a list can be advantageous when searching it.</a:t>
            </a:r>
          </a:p>
          <a:p>
            <a:r>
              <a:rPr lang="en-US" dirty="0" smtClean="0"/>
              <a:t>This is because the search can “prune” out the part of the list in which it </a:t>
            </a:r>
            <a:r>
              <a:rPr lang="en-US" u="sng" dirty="0" smtClean="0"/>
              <a:t>knows</a:t>
            </a:r>
            <a:r>
              <a:rPr lang="en-US" dirty="0" smtClean="0"/>
              <a:t> that the sought-after element is </a:t>
            </a:r>
            <a:r>
              <a:rPr lang="en-US" u="sng" dirty="0" smtClean="0"/>
              <a:t>NOT</a:t>
            </a:r>
            <a:r>
              <a:rPr lang="en-US" dirty="0" smtClean="0"/>
              <a:t>, and save having to search through it.</a:t>
            </a:r>
          </a:p>
          <a:p>
            <a:r>
              <a:rPr lang="en-US" dirty="0" smtClean="0"/>
              <a:t>You need to understand the way the binary search works (see slide set #12)</a:t>
            </a:r>
          </a:p>
          <a:p>
            <a:pPr lvl="1"/>
            <a:r>
              <a:rPr lang="en-US" dirty="0" smtClean="0"/>
              <a:t>Keeps halving the “active” part of the list until it either finds the item or gets down to there being only one item in the active part.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Slide Set #12 - Searching and Sorting: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O() </a:t>
            </a:r>
            <a:r>
              <a:rPr lang="en-US" dirty="0" smtClean="0"/>
              <a:t>complexity of a binary search is much better than that of a sequential search.</a:t>
            </a:r>
          </a:p>
          <a:p>
            <a:pPr lvl="1"/>
            <a:r>
              <a:rPr lang="en-US" b="1" dirty="0" smtClean="0"/>
              <a:t>O(log n)  </a:t>
            </a:r>
            <a:r>
              <a:rPr lang="en-US" dirty="0" smtClean="0"/>
              <a:t>(assume it is log</a:t>
            </a:r>
            <a:r>
              <a:rPr lang="en-US" baseline="-25000" dirty="0" smtClean="0"/>
              <a:t>2</a:t>
            </a:r>
            <a:r>
              <a:rPr lang="en-US" dirty="0" smtClean="0"/>
              <a:t>, as it is not always  explicitly indicated)</a:t>
            </a:r>
          </a:p>
          <a:p>
            <a:r>
              <a:rPr lang="en-US" dirty="0" smtClean="0"/>
              <a:t>There is a mathematical derivation that arrives at this in a logical manner, but we leave that for CS I.</a:t>
            </a:r>
          </a:p>
          <a:p>
            <a:r>
              <a:rPr lang="en-US" dirty="0" smtClean="0"/>
              <a:t>Hard to implement a binary search on a linked list</a:t>
            </a:r>
          </a:p>
          <a:p>
            <a:pPr lvl="1"/>
            <a:r>
              <a:rPr lang="en-US" dirty="0" smtClean="0"/>
              <a:t>Advantages of linked lists and of binary searches are lost</a:t>
            </a:r>
          </a:p>
          <a:p>
            <a:pPr lvl="1"/>
            <a:r>
              <a:rPr lang="en-US" dirty="0" smtClean="0"/>
              <a:t>Best to do in contiguous list because of ease in bisecting list or parts thereof.</a:t>
            </a:r>
          </a:p>
          <a:p>
            <a:r>
              <a:rPr lang="en-US" dirty="0" smtClean="0"/>
              <a:t>Binary searches only applicable to ordered lists</a:t>
            </a:r>
          </a:p>
          <a:p>
            <a:pPr lvl="1"/>
            <a:r>
              <a:rPr lang="en-US" dirty="0" smtClean="0"/>
              <a:t>An unordered list could be sorted once if to be searched many times.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Slide Set #12 - Searching and Sorting: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Sorting</a:t>
            </a:r>
          </a:p>
          <a:p>
            <a:r>
              <a:rPr lang="en-US" dirty="0" smtClean="0"/>
              <a:t>Understand that there are different types of sorting algorithms (simple/inefficient and complex/efficient).</a:t>
            </a:r>
          </a:p>
          <a:p>
            <a:pPr lvl="1"/>
            <a:r>
              <a:rPr lang="en-US" dirty="0" smtClean="0"/>
              <a:t>No need to understand how they work, except for </a:t>
            </a:r>
            <a:r>
              <a:rPr lang="en-US" dirty="0" err="1" smtClean="0"/>
              <a:t>InsertSort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must understand the </a:t>
            </a:r>
            <a:r>
              <a:rPr lang="en-US" dirty="0" err="1" smtClean="0"/>
              <a:t>insertsort</a:t>
            </a:r>
            <a:r>
              <a:rPr lang="en-US" dirty="0" smtClean="0"/>
              <a:t> algorithm.</a:t>
            </a:r>
          </a:p>
          <a:p>
            <a:pPr lvl="1"/>
            <a:r>
              <a:rPr lang="en-US" dirty="0" smtClean="0"/>
              <a:t>See slide set #12 - not going to repeat it here.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Slide Set #12 - Searching and Sorting: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O() </a:t>
            </a:r>
            <a:r>
              <a:rPr lang="en-US" dirty="0" smtClean="0"/>
              <a:t>complexity for </a:t>
            </a:r>
            <a:r>
              <a:rPr lang="en-US" dirty="0" err="1" smtClean="0"/>
              <a:t>insertsort</a:t>
            </a:r>
            <a:r>
              <a:rPr lang="en-US" dirty="0" smtClean="0"/>
              <a:t> is </a:t>
            </a:r>
            <a:r>
              <a:rPr lang="en-US" b="1" dirty="0" smtClean="0"/>
              <a:t>O(n</a:t>
            </a:r>
            <a:r>
              <a:rPr lang="en-US" b="1" baseline="30000" dirty="0" smtClean="0"/>
              <a:t>2</a:t>
            </a:r>
            <a:r>
              <a:rPr lang="en-US" b="1" dirty="0" smtClean="0"/>
              <a:t>)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goes through the outer loop (</a:t>
            </a:r>
            <a:r>
              <a:rPr lang="en-US" b="1" dirty="0" smtClean="0"/>
              <a:t>n-1</a:t>
            </a:r>
            <a:r>
              <a:rPr lang="en-US" dirty="0" smtClean="0"/>
              <a:t>) times.</a:t>
            </a:r>
          </a:p>
          <a:p>
            <a:r>
              <a:rPr lang="en-US" dirty="0" smtClean="0"/>
              <a:t>On each iteration of the outer loop, the inner loop goes in the opposite direction of the outer loop, so to speak, until the beginning.</a:t>
            </a:r>
          </a:p>
          <a:p>
            <a:pPr lvl="1"/>
            <a:r>
              <a:rPr lang="en-US" dirty="0" smtClean="0"/>
              <a:t>On average, it is </a:t>
            </a:r>
            <a:r>
              <a:rPr lang="en-US" b="1" dirty="0" smtClean="0"/>
              <a:t>n/2 </a:t>
            </a:r>
            <a:r>
              <a:rPr lang="en-US" dirty="0" smtClean="0"/>
              <a:t>each iteration of the outer loop.</a:t>
            </a:r>
          </a:p>
          <a:p>
            <a:r>
              <a:rPr lang="en-US" dirty="0" smtClean="0"/>
              <a:t>So, (n-1) * n/2 = (n</a:t>
            </a:r>
            <a:r>
              <a:rPr lang="en-US" baseline="30000" dirty="0" smtClean="0"/>
              <a:t>2</a:t>
            </a:r>
            <a:r>
              <a:rPr lang="en-US" dirty="0" smtClean="0"/>
              <a:t> – n)/2 = 0.5n</a:t>
            </a:r>
            <a:r>
              <a:rPr lang="en-US" baseline="30000" dirty="0" smtClean="0"/>
              <a:t>2</a:t>
            </a:r>
            <a:r>
              <a:rPr lang="en-US" dirty="0" smtClean="0"/>
              <a:t> – 0.5n</a:t>
            </a:r>
          </a:p>
          <a:p>
            <a:r>
              <a:rPr lang="en-US" dirty="0" smtClean="0"/>
              <a:t>Neglecting the lower-order terms and all coefficients,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b="1" dirty="0" smtClean="0">
                <a:sym typeface="Wingdings" pitchFamily="2" charset="2"/>
              </a:rPr>
              <a:t>n</a:t>
            </a:r>
            <a:r>
              <a:rPr lang="en-US" b="1" baseline="30000" dirty="0" smtClean="0">
                <a:sym typeface="Wingdings" pitchFamily="2" charset="2"/>
              </a:rPr>
              <a:t>2</a:t>
            </a:r>
            <a:endParaRPr lang="en-US" b="1" baseline="30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information about the test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test is NOT explicitly comprehensive, but you are expected to implicitly know the material from the entire course in order to answer many of the questions. </a:t>
            </a:r>
          </a:p>
          <a:p>
            <a:r>
              <a:rPr lang="en-US" dirty="0" smtClean="0"/>
              <a:t>Two parts to the test:</a:t>
            </a:r>
          </a:p>
          <a:p>
            <a:pPr lvl="1"/>
            <a:r>
              <a:rPr lang="en-US" dirty="0" smtClean="0"/>
              <a:t>35 T/F questions, x 2 pts each = 70 points</a:t>
            </a:r>
          </a:p>
          <a:p>
            <a:pPr lvl="1"/>
            <a:r>
              <a:rPr lang="en-US" dirty="0" smtClean="0"/>
              <a:t>4 multiple choice questions:</a:t>
            </a:r>
          </a:p>
          <a:p>
            <a:pPr lvl="2"/>
            <a:r>
              <a:rPr lang="en-US" dirty="0" smtClean="0"/>
              <a:t>2 of them worth 10 pts each == 20 points</a:t>
            </a:r>
          </a:p>
          <a:p>
            <a:pPr lvl="2"/>
            <a:r>
              <a:rPr lang="en-US" dirty="0" smtClean="0"/>
              <a:t>2 of them worth 5 points each = 10 points</a:t>
            </a:r>
          </a:p>
          <a:p>
            <a:pPr lvl="1"/>
            <a:r>
              <a:rPr lang="en-US" dirty="0" smtClean="0"/>
              <a:t>Total = 100 points</a:t>
            </a:r>
          </a:p>
          <a:p>
            <a:r>
              <a:rPr lang="en-US" dirty="0" smtClean="0"/>
              <a:t>One of the 5 pt multiple choice questions will be something new for you.</a:t>
            </a:r>
          </a:p>
          <a:p>
            <a:pPr lvl="1"/>
            <a:r>
              <a:rPr lang="en-US" dirty="0" smtClean="0"/>
              <a:t>If you understand the concepts of the course well, you will be able to understand it and provide the correct answer.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information about the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As in past exams, you are allowed to bring </a:t>
            </a:r>
            <a:r>
              <a:rPr lang="en-US" u="sng" dirty="0" smtClean="0"/>
              <a:t>one</a:t>
            </a:r>
            <a:r>
              <a:rPr lang="en-US" dirty="0" smtClean="0"/>
              <a:t> </a:t>
            </a:r>
            <a:r>
              <a:rPr lang="en-US" u="sng" dirty="0" smtClean="0"/>
              <a:t>8.5”x11”</a:t>
            </a:r>
            <a:r>
              <a:rPr lang="en-US" dirty="0" smtClean="0"/>
              <a:t> sheet of paper with anything you want on it.</a:t>
            </a:r>
          </a:p>
          <a:p>
            <a:r>
              <a:rPr lang="en-US" dirty="0" smtClean="0"/>
              <a:t>The use of electronic devices of any kind are forbidden. </a:t>
            </a:r>
          </a:p>
          <a:p>
            <a:pPr lvl="1"/>
            <a:r>
              <a:rPr lang="en-US" dirty="0" smtClean="0"/>
              <a:t>In fact, even their presence is forbidden.</a:t>
            </a:r>
          </a:p>
          <a:p>
            <a:r>
              <a:rPr lang="en-US" dirty="0" smtClean="0"/>
              <a:t>Bring one pink </a:t>
            </a:r>
            <a:r>
              <a:rPr lang="en-US" dirty="0" err="1" smtClean="0"/>
              <a:t>scantron</a:t>
            </a:r>
            <a:r>
              <a:rPr lang="en-US" dirty="0" smtClean="0"/>
              <a:t> sheet.  </a:t>
            </a:r>
          </a:p>
          <a:p>
            <a:pPr lvl="1"/>
            <a:r>
              <a:rPr lang="en-US" dirty="0" smtClean="0"/>
              <a:t>You will need it and I will not have any.</a:t>
            </a:r>
          </a:p>
          <a:p>
            <a:r>
              <a:rPr lang="en-US" dirty="0" smtClean="0"/>
              <a:t>Needless to say, collaboration is strictly forbidden.  </a:t>
            </a:r>
          </a:p>
          <a:p>
            <a:pPr lvl="1"/>
            <a:r>
              <a:rPr lang="en-US" dirty="0" smtClean="0"/>
              <a:t>Anyone caught cheating will be given a zero for the test and referred to the office of student conduct </a:t>
            </a:r>
          </a:p>
          <a:p>
            <a:r>
              <a:rPr lang="en-US" dirty="0" smtClean="0"/>
              <a:t>You will have the full 2 hours and 50 minutes to complete the test</a:t>
            </a:r>
          </a:p>
          <a:p>
            <a:r>
              <a:rPr lang="en-US" dirty="0" smtClean="0"/>
              <a:t>I will be there to answer </a:t>
            </a:r>
            <a:r>
              <a:rPr lang="en-US" smtClean="0"/>
              <a:t>any questions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Overall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The third test of the semester will cover the last four PowerPoint slide sets: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600" dirty="0">
                <a:solidFill>
                  <a:schemeClr val="tx2"/>
                </a:solidFill>
              </a:rPr>
              <a:t>Slide Set #9 - Multi-file programs: </a:t>
            </a:r>
            <a:endParaRPr lang="en-US" sz="2600" dirty="0">
              <a:solidFill>
                <a:schemeClr val="bg2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sz="2600" dirty="0">
                <a:solidFill>
                  <a:schemeClr val="tx2"/>
                </a:solidFill>
              </a:rPr>
              <a:t>Slide Set #10 - Dynamically allocated memory:</a:t>
            </a:r>
            <a:r>
              <a:rPr lang="en-US" sz="2600" dirty="0"/>
              <a:t> 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600" dirty="0">
                <a:solidFill>
                  <a:schemeClr val="tx2"/>
                </a:solidFill>
              </a:rPr>
              <a:t>Slide Set #11 - Linked Lists:</a:t>
            </a:r>
            <a:r>
              <a:rPr lang="en-US" sz="2600" dirty="0"/>
              <a:t> 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600" dirty="0">
                <a:solidFill>
                  <a:schemeClr val="tx2"/>
                </a:solidFill>
              </a:rPr>
              <a:t>Slide Set #12 - Searching and Sorting: </a:t>
            </a:r>
            <a:r>
              <a:rPr lang="en-US" sz="2600" dirty="0"/>
              <a:t> 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chemeClr val="tx2"/>
                </a:solidFill>
              </a:rPr>
              <a:t>Let’s go over each of these next: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Slide Set #9 - Multi-file programs: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Entire programs don’t have to be in the same file.  However, … four main things to do: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dirty="0" smtClean="0">
                <a:solidFill>
                  <a:schemeClr val="tx2"/>
                </a:solidFill>
              </a:rPr>
              <a:t>pre-processor directive must be used to link the other files to be included in the program.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Functions must be completely defined in one file or another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Function prototypes  in all files where the function is used 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Global variables originally declared as global (i.e., outside of any function) in one other file but used in other files must have the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dirty="0" smtClean="0">
                <a:solidFill>
                  <a:schemeClr val="tx2"/>
                </a:solidFill>
              </a:rPr>
              <a:t> identifier preceding the same variable declaration in these other files.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Slide Set #10 - Dynamically allocated memory: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You must understand the fundamental differences between “statically” allocated and dynamically allocated memory.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581400"/>
          <a:ext cx="8305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4246"/>
                <a:gridCol w="42715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“Statically” allocated memory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Dynamically allocated memory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Created at compile time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Created at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 run time as needed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Accessed through name or pointer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Accessed through pointer only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Memory released automatically at exit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Memory not released automatically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Type of memory specified at declaration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Size of memory chunk must be specified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Slide Set #10 - Dynamically allocated memory: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malloc(size)</a:t>
            </a:r>
            <a:r>
              <a:rPr lang="en-US" dirty="0" smtClean="0">
                <a:solidFill>
                  <a:schemeClr val="tx2"/>
                </a:solidFill>
              </a:rPr>
              <a:t> returns pointer to block of memory of size </a:t>
            </a: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Returns the NULL pointer if memory allocation failed (typically b/c out of memory in system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So, be sure to check for NULL before working with memory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Address returned by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malloc(size) </a:t>
            </a:r>
            <a:r>
              <a:rPr lang="en-US" dirty="0" smtClean="0">
                <a:solidFill>
                  <a:schemeClr val="tx2"/>
                </a:solidFill>
              </a:rPr>
              <a:t>is assigned to a pointer for access.</a:t>
            </a:r>
          </a:p>
          <a:p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malloc(size)</a:t>
            </a:r>
            <a:r>
              <a:rPr lang="en-US" dirty="0" smtClean="0">
                <a:solidFill>
                  <a:schemeClr val="tx2"/>
                </a:solidFill>
              </a:rPr>
              <a:t> does NOT initialize memory.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Block of memory allocated is in contiguous memory to itself, but not necessarily so if various blocks allocated in different calls to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malloc(), </a:t>
            </a:r>
            <a:r>
              <a:rPr lang="en-US" dirty="0" smtClean="0">
                <a:solidFill>
                  <a:schemeClr val="tx2"/>
                </a:solidFill>
              </a:rPr>
              <a:t>as in a loop, for example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Slide Set #10 - Dynamically allocated memory: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calloc(number, size) </a:t>
            </a:r>
            <a:r>
              <a:rPr lang="en-US" dirty="0" smtClean="0">
                <a:solidFill>
                  <a:schemeClr val="tx2"/>
                </a:solidFill>
              </a:rPr>
              <a:t>used to create a dynamically-allocated array.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number </a:t>
            </a:r>
            <a:r>
              <a:rPr lang="en-US" dirty="0" smtClean="0">
                <a:solidFill>
                  <a:schemeClr val="tx2"/>
                </a:solidFill>
              </a:rPr>
              <a:t>specifies the number of cells in array, while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dirty="0" smtClean="0">
                <a:solidFill>
                  <a:schemeClr val="tx2"/>
                </a:solidFill>
              </a:rPr>
              <a:t> specifies the size of each cell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The created cells </a:t>
            </a:r>
            <a:r>
              <a:rPr lang="en-US" b="1" u="sng" dirty="0" smtClean="0">
                <a:solidFill>
                  <a:schemeClr val="tx2"/>
                </a:solidFill>
              </a:rPr>
              <a:t>are</a:t>
            </a:r>
            <a:r>
              <a:rPr lang="en-US" dirty="0" smtClean="0">
                <a:solidFill>
                  <a:schemeClr val="tx2"/>
                </a:solidFill>
              </a:rPr>
              <a:t> in contiguous memory.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There is no index for this array. 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Pointer math must be used to move about the array</a:t>
            </a:r>
          </a:p>
          <a:p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malloc() </a:t>
            </a:r>
            <a:r>
              <a:rPr lang="en-US" dirty="0" smtClean="0">
                <a:solidFill>
                  <a:schemeClr val="tx2"/>
                </a:solidFill>
              </a:rPr>
              <a:t>can also be used to create arrays, but cannot initialize values as can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calloc().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  <a:cs typeface="Courier New" pitchFamily="49" charset="0"/>
              </a:rPr>
              <a:t>Remember to use offsets rather than bytes!!</a:t>
            </a:r>
          </a:p>
          <a:p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calloc() </a:t>
            </a:r>
            <a:r>
              <a:rPr lang="en-US" dirty="0" smtClean="0">
                <a:solidFill>
                  <a:schemeClr val="tx2"/>
                </a:solidFill>
                <a:cs typeface="Courier New" pitchFamily="49" charset="0"/>
              </a:rPr>
              <a:t>is very preferable for allocating arrays dynamically</a:t>
            </a:r>
            <a:endParaRPr lang="en-US" dirty="0">
              <a:solidFill>
                <a:schemeClr val="tx2"/>
              </a:solidFill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Slide Set #11 - Linked Lists: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An alternative to array-based lists.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Consists of linked dynamically-allocated “nodes” (i.e., blocks of memory)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Nodes are typically structures, and they contain at least one self-referencing pointer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The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next-&gt;</a:t>
            </a:r>
            <a:r>
              <a:rPr lang="en-US" dirty="0" smtClean="0">
                <a:solidFill>
                  <a:schemeClr val="tx2"/>
                </a:solidFill>
              </a:rPr>
              <a:t> pointer of the last element of the linked list points to NULL to indicate the end of the list.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LL’s can only be accessed through their single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 smtClean="0">
                <a:solidFill>
                  <a:schemeClr val="tx2"/>
                </a:solidFill>
              </a:rPr>
              <a:t> pointer that points to the 1</a:t>
            </a:r>
            <a:r>
              <a:rPr lang="en-US" baseline="30000" dirty="0" smtClean="0">
                <a:solidFill>
                  <a:schemeClr val="tx2"/>
                </a:solidFill>
              </a:rPr>
              <a:t>st</a:t>
            </a:r>
            <a:r>
              <a:rPr lang="en-US" dirty="0" smtClean="0">
                <a:solidFill>
                  <a:schemeClr val="tx2"/>
                </a:solidFill>
              </a:rPr>
              <a:t> node in LL.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Singly-linked vs. doubly-linked lists – explain.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Slide Set #11 - Linked Lists: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0019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Advantages and disadvantages of LL’s vs. array-based (contiguous) lists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For a comparison: 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207511"/>
              </p:ext>
            </p:extLst>
          </p:nvPr>
        </p:nvGraphicFramePr>
        <p:xfrm>
          <a:off x="381000" y="3429000"/>
          <a:ext cx="8305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4246"/>
                <a:gridCol w="42715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Linked Lists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Contiguous lists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Can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 grow and shrink as needed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Size established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 at compile time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Easy insertion and deletion to/from list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Difficult insertion and deletion to/from list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Require more memory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 b/c of next </a:t>
                      </a:r>
                      <a:r>
                        <a:rPr lang="en-US" baseline="0" dirty="0" err="1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ptr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Require less memory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Cannot do random access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Can do random access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Not efficient </a:t>
                      </a:r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for binary searches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Efficient </a:t>
                      </a:r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for binary searches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Easy to implement some sorting </a:t>
                      </a:r>
                      <a:r>
                        <a:rPr lang="en-US" dirty="0" err="1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algs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Hard to implement some sorting </a:t>
                      </a:r>
                      <a:r>
                        <a:rPr lang="en-US" dirty="0" err="1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algs</a:t>
                      </a:r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.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Hard to implement other sorting </a:t>
                      </a:r>
                      <a:r>
                        <a:rPr lang="en-US" dirty="0" err="1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algs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Easy to implement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 other sorting </a:t>
                      </a:r>
                      <a:r>
                        <a:rPr lang="en-US" baseline="0" dirty="0" err="1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algs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.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Slide Set #11 - Linked Lists: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Insertion and deletion of nodes from list mostly a matter of pointer snipping and redirecting.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The sequence of the snipping/redirecting operations involved in some insertions and deletions is important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Can irreversibly lose access to the list if not done properly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Must use arrow operator (-&gt;) to access the nodes for setting or retrieving values of members of nodes.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4617B"/>
      </a:dk1>
      <a:lt1>
        <a:srgbClr val="04617B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1664</Words>
  <Application>Microsoft Office PowerPoint</Application>
  <PresentationFormat>On-screen Show (4:3)</PresentationFormat>
  <Paragraphs>169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Wingdings</vt:lpstr>
      <vt:lpstr>Office Theme</vt:lpstr>
      <vt:lpstr>Test #3 Review </vt:lpstr>
      <vt:lpstr>Overall</vt:lpstr>
      <vt:lpstr>Slide Set #9 - Multi-file programs: </vt:lpstr>
      <vt:lpstr>Slide Set #10 - Dynamically allocated memory:</vt:lpstr>
      <vt:lpstr>Slide Set #10 - Dynamically allocated memory:</vt:lpstr>
      <vt:lpstr>Slide Set #10 - Dynamically allocated memory:</vt:lpstr>
      <vt:lpstr>Slide Set #11 - Linked Lists:</vt:lpstr>
      <vt:lpstr>Slide Set #11 - Linked Lists:</vt:lpstr>
      <vt:lpstr>Slide Set #11 - Linked Lists:</vt:lpstr>
      <vt:lpstr>Slide Set #12 - Searching and Sorting:</vt:lpstr>
      <vt:lpstr>Slide Set #12 - Searching and Sorting:  </vt:lpstr>
      <vt:lpstr>Slide Set #12 - Searching and Sorting:</vt:lpstr>
      <vt:lpstr>Slide Set #12 - Searching and Sorting:</vt:lpstr>
      <vt:lpstr>Slide Set #12 - Searching and Sorting:</vt:lpstr>
      <vt:lpstr>Slide Set #12 - Searching and Sorting:</vt:lpstr>
      <vt:lpstr>Slide Set #12 - Searching and Sorting:</vt:lpstr>
      <vt:lpstr>Slide Set #12 - Searching and Sorting:</vt:lpstr>
      <vt:lpstr>Other information about the test</vt:lpstr>
      <vt:lpstr>Other information about the test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#3 Review</dc:title>
  <dc:creator>Avelino</dc:creator>
  <cp:lastModifiedBy>Avelino Gonzalez</cp:lastModifiedBy>
  <cp:revision>28</cp:revision>
  <dcterms:created xsi:type="dcterms:W3CDTF">2016-04-24T05:28:41Z</dcterms:created>
  <dcterms:modified xsi:type="dcterms:W3CDTF">2016-04-25T15:31:36Z</dcterms:modified>
</cp:coreProperties>
</file>