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73" r:id="rId13"/>
    <p:sldId id="275" r:id="rId14"/>
    <p:sldId id="272" r:id="rId15"/>
    <p:sldId id="274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1BDE6-CA8D-423A-9B39-7FAFD3EF7DE7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C886-CE99-449E-A74A-7FCB20E5F9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397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886-CE99-449E-A74A-7FCB20E5F9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9852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3926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96998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886-CE99-449E-A74A-7FCB20E5F9B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886-CE99-449E-A74A-7FCB20E5F9B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886-CE99-449E-A74A-7FCB20E5F9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452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886-CE99-449E-A74A-7FCB20E5F9B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886-CE99-449E-A74A-7FCB20E5F9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276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886-CE99-449E-A74A-7FCB20E5F9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599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7C886-CE99-449E-A74A-7FCB20E5F9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213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3983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01181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3355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5599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7734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8897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C99-CF39-42B4-AC08-0E161BD97451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6D2C99-CF39-42B4-AC08-0E161BD97451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3893FF9-A04B-4CA8-92E2-14D9099F7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r>
              <a:rPr lang="en-US" smtClean="0"/>
              <a:t>Set #10</a:t>
            </a:r>
            <a:endParaRPr lang="en-US" dirty="0" smtClean="0"/>
          </a:p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 3223C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Arrays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C, arrays and pointers are interchangeable – we know that</a:t>
            </a:r>
          </a:p>
          <a:p>
            <a:r>
              <a:rPr lang="en-US" dirty="0" smtClean="0"/>
              <a:t>Any time you declare a pointer, the variable can be used like an array</a:t>
            </a:r>
          </a:p>
          <a:p>
            <a:r>
              <a:rPr lang="en-US" dirty="0" smtClean="0"/>
              <a:t>Example: The following are completely </a:t>
            </a:r>
            <a:r>
              <a:rPr lang="en-US" dirty="0" smtClean="0"/>
              <a:t>equivalent if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 is a pointer to an array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</a:rPr>
              <a:t>*bar;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</a:rPr>
              <a:t>bar[0]</a:t>
            </a:r>
          </a:p>
          <a:p>
            <a:r>
              <a:rPr lang="en-US" dirty="0" smtClean="0"/>
              <a:t>So, one can use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malloc() </a:t>
            </a:r>
            <a:r>
              <a:rPr lang="en-US" dirty="0" smtClean="0"/>
              <a:t>to allocate arrays</a:t>
            </a:r>
          </a:p>
          <a:p>
            <a:r>
              <a:rPr lang="en-US" dirty="0" smtClean="0"/>
              <a:t>Example:  </a:t>
            </a:r>
            <a:r>
              <a:rPr lang="en-US" dirty="0" smtClean="0"/>
              <a:t>Dynamically allocate </a:t>
            </a:r>
            <a:r>
              <a:rPr lang="en-US" dirty="0" smtClean="0"/>
              <a:t>an array of 10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dirty="0" smtClean="0">
                <a:cs typeface="Courier New" pitchFamily="49" charset="0"/>
              </a:rPr>
              <a:t>variable</a:t>
            </a:r>
            <a:r>
              <a:rPr lang="en-US" dirty="0" smtClean="0"/>
              <a:t>s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int * numbers;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numbers = malloc(10 * sizeof(int</a:t>
            </a:r>
            <a:r>
              <a:rPr lang="en-US" sz="2000" dirty="0" smtClean="0">
                <a:latin typeface="Courier New" pitchFamily="49" charset="0"/>
              </a:rPr>
              <a:t>));</a:t>
            </a:r>
            <a:endParaRPr lang="en-US" dirty="0" smtClean="0"/>
          </a:p>
          <a:p>
            <a:endParaRPr 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Allocating Arrays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A better operator to allocate arrays, however, is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lvl="1"/>
            <a:r>
              <a:rPr lang="en-US" sz="2200" dirty="0" smtClean="0"/>
              <a:t>Short for contiguous allocation</a:t>
            </a:r>
          </a:p>
          <a:p>
            <a:pPr lvl="1"/>
            <a:r>
              <a:rPr lang="en-US" sz="2200" dirty="0" smtClean="0"/>
              <a:t>Used specifically for allocating arrays</a:t>
            </a:r>
          </a:p>
          <a:p>
            <a:r>
              <a:rPr lang="en-US" sz="2400" dirty="0" smtClean="0"/>
              <a:t>It takes two parameters, namely the size of each element and the number of elements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will automatically initialize the memory to all zeroes </a:t>
            </a:r>
          </a:p>
          <a:p>
            <a:pPr lvl="1"/>
            <a:r>
              <a:rPr lang="en-US" dirty="0" smtClean="0"/>
              <a:t>unlike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malloc() </a:t>
            </a:r>
            <a:r>
              <a:rPr lang="en-US" dirty="0" smtClean="0"/>
              <a:t>which doesn't initialize the memory</a:t>
            </a:r>
          </a:p>
          <a:p>
            <a:r>
              <a:rPr lang="en-US" sz="2400" dirty="0" smtClean="0"/>
              <a:t>Example: Allocate an array of ten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err="1" smtClean="0"/>
              <a:t>s</a:t>
            </a:r>
            <a:endParaRPr lang="en-US" sz="2000" dirty="0" smtClean="0"/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nt *numbers;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numbers = </a:t>
            </a:r>
            <a:r>
              <a:rPr lang="en-US" sz="2000" dirty="0" err="1" smtClean="0">
                <a:latin typeface="Courier New" pitchFamily="49" charset="0"/>
              </a:rPr>
              <a:t>calloc</a:t>
            </a:r>
            <a:r>
              <a:rPr lang="en-US" sz="2000" dirty="0" smtClean="0">
                <a:latin typeface="Courier New" pitchFamily="49" charset="0"/>
              </a:rPr>
              <a:t>(10, </a:t>
            </a:r>
            <a:r>
              <a:rPr lang="en-US" sz="2000" dirty="0" err="1" smtClean="0">
                <a:latin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</a:rPr>
              <a:t>(int));</a:t>
            </a:r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Allocated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most cases, 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/>
              <a:t> structure is for dynamic allocation of a variable.</a:t>
            </a:r>
          </a:p>
          <a:p>
            <a:r>
              <a:rPr lang="en-US" dirty="0" smtClean="0"/>
              <a:t>Given that dynamically allocated memory can only be accessed through a pointer, this means that access to members of 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/>
              <a:t> instance must be done with the arrow operator.</a:t>
            </a:r>
          </a:p>
          <a:p>
            <a:pPr lvl="1"/>
            <a:r>
              <a:rPr lang="en-US" dirty="0" smtClean="0"/>
              <a:t>The dot operator will be irrelevant in dynamically-allocated structures.</a:t>
            </a:r>
          </a:p>
          <a:p>
            <a:pPr lvl="1"/>
            <a:r>
              <a:rPr lang="en-US" dirty="0" smtClean="0"/>
              <a:t>The name of the pointer that points to that structure instance is replaces the name of the instance as we did before.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Machine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Let’s write a simple snippet of code to instantiate a dynamically allocated structure that will contain the information for a particular job in a machine shop.</a:t>
            </a:r>
          </a:p>
          <a:p>
            <a:r>
              <a:rPr lang="en-US" dirty="0" smtClean="0"/>
              <a:t>The information will consist of the </a:t>
            </a:r>
          </a:p>
          <a:p>
            <a:pPr lvl="1"/>
            <a:r>
              <a:rPr lang="en-US" dirty="0" smtClean="0"/>
              <a:t>name of the job – a string</a:t>
            </a:r>
          </a:p>
          <a:p>
            <a:pPr lvl="1"/>
            <a:r>
              <a:rPr lang="en-US" dirty="0" smtClean="0"/>
              <a:t>Due date of the job – a string</a:t>
            </a:r>
          </a:p>
          <a:p>
            <a:pPr lvl="1"/>
            <a:r>
              <a:rPr lang="en-US" dirty="0" smtClean="0"/>
              <a:t>Priority of the job – an integer value between 0 and 10</a:t>
            </a:r>
          </a:p>
          <a:p>
            <a:r>
              <a:rPr lang="en-US" dirty="0" smtClean="0"/>
              <a:t>Of course, we would have to create many of these instances and they would have to be kept in some sort of list</a:t>
            </a:r>
          </a:p>
          <a:p>
            <a:pPr lvl="1"/>
            <a:r>
              <a:rPr lang="en-US" dirty="0" smtClean="0"/>
              <a:t>But that comes later!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Shop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114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entry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name[20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char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due_date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int priority;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entry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Entry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Entryptr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malloc(sizeof (Entry));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&gt;name, ”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Job #3216”);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due_date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“11-28-2015”);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priority = 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spcBef>
                <a:spcPts val="0"/>
              </a:spcBef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363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some interesting observations we can make to the code shown in the previous slide</a:t>
            </a:r>
          </a:p>
          <a:p>
            <a:pPr lvl="1"/>
            <a:r>
              <a:rPr lang="en-US" dirty="0" smtClean="0"/>
              <a:t>We can define a pointer type just like we can define variable types.</a:t>
            </a:r>
          </a:p>
          <a:p>
            <a:pPr lvl="1"/>
            <a:r>
              <a:rPr lang="en-US" dirty="0" smtClean="0"/>
              <a:t>From a practical standpoint, there is little difference in how we access structure instance members via the arrow operator compared to via the dot operator.</a:t>
            </a:r>
          </a:p>
          <a:p>
            <a:pPr lvl="1"/>
            <a:r>
              <a:rPr lang="en-US" dirty="0" smtClean="0"/>
              <a:t>Note how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was used to set the values of members of members on instances of structures.</a:t>
            </a:r>
          </a:p>
          <a:p>
            <a:pPr lvl="1"/>
            <a:r>
              <a:rPr lang="en-US" dirty="0" smtClean="0"/>
              <a:t>The code doesn’t check for NULL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 smtClean="0"/>
              <a:t>This was done here for expediency, but it is </a:t>
            </a:r>
            <a:r>
              <a:rPr lang="en-US" b="1" u="sng" dirty="0" smtClean="0"/>
              <a:t>NOT</a:t>
            </a:r>
            <a:r>
              <a:rPr lang="en-US" dirty="0" smtClean="0"/>
              <a:t> a good thing to do.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using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dirty="0" smtClean="0"/>
              <a:t>or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smtClean="0"/>
              <a:t>one must ensure that they do not return the NULL pointer.  </a:t>
            </a:r>
          </a:p>
          <a:p>
            <a:r>
              <a:rPr lang="en-US" dirty="0" smtClean="0"/>
              <a:t>So, a test for the NULL pointer should always be made before proceeding.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Normally, </a:t>
            </a:r>
            <a:r>
              <a:rPr lang="en-US" dirty="0" smtClean="0"/>
              <a:t> when variables </a:t>
            </a:r>
            <a:r>
              <a:rPr lang="en-US" dirty="0" smtClean="0"/>
              <a:t>are </a:t>
            </a:r>
            <a:r>
              <a:rPr lang="en-US" dirty="0" smtClean="0"/>
              <a:t>declared, memory </a:t>
            </a:r>
            <a:r>
              <a:rPr lang="en-US" dirty="0" smtClean="0"/>
              <a:t>is allocated to them at compile time.</a:t>
            </a:r>
          </a:p>
          <a:p>
            <a:pPr lvl="1"/>
            <a:r>
              <a:rPr lang="en-US" dirty="0" smtClean="0"/>
              <a:t>This is good because the programmer need not worry abut managing the system memory</a:t>
            </a:r>
          </a:p>
          <a:p>
            <a:pPr lvl="1"/>
            <a:r>
              <a:rPr lang="en-US" dirty="0" smtClean="0"/>
              <a:t>This can also be rather limiting when one doesn’t know how </a:t>
            </a:r>
            <a:r>
              <a:rPr lang="en-US" dirty="0" smtClean="0"/>
              <a:t>large </a:t>
            </a:r>
            <a:r>
              <a:rPr lang="en-US" dirty="0" smtClean="0"/>
              <a:t>an array will need to be.</a:t>
            </a:r>
          </a:p>
          <a:p>
            <a:r>
              <a:rPr lang="en-US" dirty="0" smtClean="0"/>
              <a:t>To remedy the situation, C provides the programmer with the ability to allocate chunks of memory created during run time, as may be needed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called </a:t>
            </a:r>
            <a:r>
              <a:rPr lang="en-US" i="1" dirty="0" smtClean="0"/>
              <a:t>dynamically allocated memory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</a:t>
            </a:r>
            <a:r>
              <a:rPr lang="en-US" dirty="0" smtClean="0"/>
              <a:t>memory chunks are created dynamically, and </a:t>
            </a:r>
            <a:r>
              <a:rPr lang="en-US" dirty="0" smtClean="0"/>
              <a:t>accessible only through a </a:t>
            </a:r>
            <a:r>
              <a:rPr lang="en-US" dirty="0" smtClean="0"/>
              <a:t>pointer </a:t>
            </a:r>
            <a:r>
              <a:rPr lang="en-US" dirty="0" smtClean="0"/>
              <a:t>variable</a:t>
            </a:r>
          </a:p>
          <a:p>
            <a:pPr lvl="1"/>
            <a:r>
              <a:rPr lang="en-US" b="1" u="sng" dirty="0" smtClean="0"/>
              <a:t>Only</a:t>
            </a:r>
            <a:r>
              <a:rPr lang="en-US" dirty="0" smtClean="0"/>
              <a:t> </a:t>
            </a:r>
            <a:r>
              <a:rPr lang="en-US" dirty="0" smtClean="0"/>
              <a:t>through a pointer variable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If the pointer is deleted or re-directed, </a:t>
            </a:r>
            <a:r>
              <a:rPr lang="en-US" dirty="0" smtClean="0"/>
              <a:t>access </a:t>
            </a:r>
            <a:r>
              <a:rPr lang="en-US" dirty="0" smtClean="0"/>
              <a:t>to that chunk of memory is </a:t>
            </a:r>
            <a:r>
              <a:rPr lang="en-US" u="sng" dirty="0" smtClean="0"/>
              <a:t>lost forever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leaves the process of memory management to the programmer</a:t>
            </a:r>
          </a:p>
          <a:p>
            <a:pPr lvl="1"/>
            <a:r>
              <a:rPr lang="en-US" dirty="0" smtClean="0"/>
              <a:t>Must always keep track of the pointer</a:t>
            </a:r>
          </a:p>
          <a:p>
            <a:pPr lvl="1"/>
            <a:r>
              <a:rPr lang="en-US" dirty="0" smtClean="0"/>
              <a:t>Must free up memory when no longer necessary</a:t>
            </a:r>
          </a:p>
          <a:p>
            <a:pPr lvl="2"/>
            <a:r>
              <a:rPr lang="en-US" dirty="0" smtClean="0"/>
              <a:t>Otherwise, memory leaks arise that can chew up memory cumulatively and crash the program.</a:t>
            </a:r>
          </a:p>
          <a:p>
            <a:pPr lvl="1"/>
            <a:r>
              <a:rPr lang="en-US" dirty="0" smtClean="0"/>
              <a:t>Otherwise, memory leaks can occur if memory is allocated in a loop of some sort.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Size to Set Aside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biggest question is how do I know how much memory to set aside for each block of memory to be allocated</a:t>
            </a:r>
            <a:r>
              <a:rPr lang="en-US" dirty="0" smtClean="0"/>
              <a:t>?  Luckily, it is easy to do</a:t>
            </a:r>
            <a:endParaRPr lang="en-US" dirty="0" smtClean="0"/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sizeof () </a:t>
            </a:r>
            <a:r>
              <a:rPr lang="en-US" dirty="0" smtClean="0"/>
              <a:t>is a standard function in C used to determine how much memory a data type consumes</a:t>
            </a:r>
          </a:p>
          <a:p>
            <a:pPr lvl="1"/>
            <a:r>
              <a:rPr lang="en-US" dirty="0" smtClean="0"/>
              <a:t>Returns the amount of memory required by the data type specified in </a:t>
            </a:r>
            <a:r>
              <a:rPr lang="en-US" dirty="0" smtClean="0"/>
              <a:t>the </a:t>
            </a:r>
            <a:r>
              <a:rPr lang="en-US" dirty="0" smtClean="0"/>
              <a:t>argument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sizeof(int)</a:t>
            </a:r>
            <a:r>
              <a:rPr lang="en-US" dirty="0" smtClean="0"/>
              <a:t> returns 4 when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takes up 4 bytes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sizeof () </a:t>
            </a:r>
            <a:r>
              <a:rPr lang="en-US" dirty="0" smtClean="0"/>
              <a:t>is especially useful for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structs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cs typeface="Courier New" pitchFamily="49" charset="0"/>
              </a:rPr>
              <a:t>as there is no other practical way to tell how large the memory block needs to be to </a:t>
            </a:r>
            <a:r>
              <a:rPr lang="en-US" sz="2400" dirty="0" smtClean="0">
                <a:cs typeface="Courier New" pitchFamily="49" charset="0"/>
              </a:rPr>
              <a:t>dynamically allocate 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instance.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sizeof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</a:rPr>
              <a:t> planet) </a:t>
            </a:r>
            <a:r>
              <a:rPr lang="en-US" dirty="0" smtClean="0"/>
              <a:t>where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planet</a:t>
            </a:r>
            <a:r>
              <a:rPr lang="en-US" dirty="0" smtClean="0"/>
              <a:t> is the structure tag, will return the amount of memory needed to be allocated to this structure.</a:t>
            </a:r>
            <a:endParaRPr 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Courier New" pitchFamily="49" charset="0"/>
              </a:rPr>
              <a:t>Dynamic Memory Allocation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Despite all appearances,  however,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sizeof() </a:t>
            </a:r>
            <a:r>
              <a:rPr lang="en-US" dirty="0" smtClean="0"/>
              <a:t>is not really a function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sizeof () </a:t>
            </a:r>
            <a:r>
              <a:rPr lang="en-US" dirty="0" smtClean="0"/>
              <a:t>is an operator that is evaluated by the compiler.</a:t>
            </a:r>
          </a:p>
          <a:p>
            <a:r>
              <a:rPr lang="en-US" dirty="0" smtClean="0"/>
              <a:t>Now that we know the size of the memory chunk to carve out, how do we do it?</a:t>
            </a:r>
          </a:p>
          <a:p>
            <a:r>
              <a:rPr lang="en-US" dirty="0" smtClean="0"/>
              <a:t>The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malloc() </a:t>
            </a:r>
            <a:r>
              <a:rPr lang="en-US" dirty="0" smtClean="0"/>
              <a:t>does it for us</a:t>
            </a:r>
          </a:p>
          <a:p>
            <a:pPr lvl="1"/>
            <a:r>
              <a:rPr lang="en-US" dirty="0" smtClean="0"/>
              <a:t>Stands for </a:t>
            </a:r>
            <a:r>
              <a:rPr lang="en-US" i="1" dirty="0" smtClean="0"/>
              <a:t>memory allocation</a:t>
            </a:r>
          </a:p>
          <a:p>
            <a:pPr lvl="1"/>
            <a:r>
              <a:rPr lang="en-US" dirty="0" smtClean="0"/>
              <a:t>Its argument is the size of the chunk of memory to be </a:t>
            </a:r>
            <a:r>
              <a:rPr lang="en-US" dirty="0" smtClean="0"/>
              <a:t>allocated</a:t>
            </a:r>
          </a:p>
          <a:p>
            <a:pPr lvl="1"/>
            <a:r>
              <a:rPr lang="en-US" dirty="0" smtClean="0"/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sizeof() </a:t>
            </a:r>
            <a:r>
              <a:rPr lang="en-US" dirty="0" smtClean="0"/>
              <a:t>function can be inserted as an argument</a:t>
            </a:r>
            <a:endParaRPr lang="en-US" dirty="0" smtClean="0"/>
          </a:p>
          <a:p>
            <a:pPr lvl="1"/>
            <a:r>
              <a:rPr lang="en-US" dirty="0" smtClean="0"/>
              <a:t>Returns a pointer to </a:t>
            </a:r>
            <a:r>
              <a:rPr lang="en-US" dirty="0" smtClean="0"/>
              <a:t>the </a:t>
            </a:r>
            <a:r>
              <a:rPr lang="en-US" dirty="0" smtClean="0"/>
              <a:t>chunk of </a:t>
            </a:r>
            <a:r>
              <a:rPr lang="en-US" dirty="0" smtClean="0"/>
              <a:t>memory allocated dynamically.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malloc()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5334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malloc () </a:t>
            </a:r>
            <a:r>
              <a:rPr lang="en-US" sz="2400" dirty="0" smtClean="0"/>
              <a:t>is used to allocate uninitialized memory</a:t>
            </a:r>
          </a:p>
          <a:p>
            <a:r>
              <a:rPr lang="en-US" sz="2400" dirty="0" smtClean="0"/>
              <a:t>It is frequently used to make space for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structs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malloc() </a:t>
            </a:r>
            <a:r>
              <a:rPr lang="en-US" sz="2400" dirty="0" smtClean="0"/>
              <a:t>takes in the number of bytes of memory that you want to allocate, and returns a pointer to that newly allocated memory</a:t>
            </a:r>
          </a:p>
          <a:p>
            <a:r>
              <a:rPr lang="en-US" sz="2400" dirty="0" smtClean="0"/>
              <a:t>Example:</a:t>
            </a:r>
          </a:p>
          <a:p>
            <a:pPr lvl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</a:rPr>
              <a:t> planet * </a:t>
            </a:r>
            <a:r>
              <a:rPr lang="en-US" sz="2000" dirty="0" err="1" smtClean="0">
                <a:latin typeface="Courier New" pitchFamily="49" charset="0"/>
              </a:rPr>
              <a:t>planet_ptr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p</a:t>
            </a:r>
            <a:r>
              <a:rPr lang="en-US" sz="2000" dirty="0" err="1" smtClean="0">
                <a:latin typeface="Courier New" pitchFamily="49" charset="0"/>
              </a:rPr>
              <a:t>lanet_ptr</a:t>
            </a:r>
            <a:r>
              <a:rPr lang="en-US" sz="2000" dirty="0" smtClean="0">
                <a:latin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</a:rPr>
              <a:t>malloc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</a:rPr>
              <a:t> planet));</a:t>
            </a:r>
          </a:p>
          <a:p>
            <a:r>
              <a:rPr lang="en-US" sz="2200" dirty="0" err="1" smtClean="0">
                <a:latin typeface="Courier New" pitchFamily="49" charset="0"/>
              </a:rPr>
              <a:t>planet_ptr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800" dirty="0" smtClean="0"/>
              <a:t>now points to the chunk of memory of type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planet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Actually, I </a:t>
            </a:r>
            <a:r>
              <a:rPr lang="en-US" sz="2800" dirty="0" smtClean="0"/>
              <a:t>would prefer 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typedef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planet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Planet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</a:rPr>
              <a:t>   </a:t>
            </a:r>
            <a:r>
              <a:rPr lang="en-US" sz="2200" dirty="0" err="1" smtClean="0">
                <a:latin typeface="Courier New" pitchFamily="49" charset="0"/>
              </a:rPr>
              <a:t>planet_ptr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= </a:t>
            </a:r>
            <a:r>
              <a:rPr lang="en-US" sz="2200" dirty="0" smtClean="0">
                <a:latin typeface="Courier New" pitchFamily="49" charset="0"/>
              </a:rPr>
              <a:t>malloc(sizeof(Planet));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free()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free() </a:t>
            </a:r>
            <a:r>
              <a:rPr lang="en-US" sz="2400" dirty="0" smtClean="0"/>
              <a:t>is a function that takes in a pointer to memory that has been dynamically allocated and gives it back to the system</a:t>
            </a:r>
          </a:p>
          <a:p>
            <a:r>
              <a:rPr lang="en-US" sz="2400" dirty="0" smtClean="0"/>
              <a:t>Example: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free(</a:t>
            </a:r>
            <a:r>
              <a:rPr lang="en-US" sz="2000" dirty="0" err="1" smtClean="0">
                <a:latin typeface="Courier New" pitchFamily="49" charset="0"/>
              </a:rPr>
              <a:t>planet_ptr</a:t>
            </a:r>
            <a:r>
              <a:rPr lang="en-US" sz="2000" dirty="0" smtClean="0">
                <a:latin typeface="Courier New" pitchFamily="49" charset="0"/>
              </a:rPr>
              <a:t>);</a:t>
            </a:r>
            <a:endParaRPr lang="en-US" sz="2000" dirty="0" smtClean="0">
              <a:latin typeface="Courier New" pitchFamily="49" charset="0"/>
            </a:endParaRPr>
          </a:p>
          <a:p>
            <a:r>
              <a:rPr lang="en-US" sz="2400" dirty="0" smtClean="0"/>
              <a:t>If you keep allocating memory and don't free it, you will eventually run out of memory!</a:t>
            </a:r>
          </a:p>
          <a:p>
            <a:r>
              <a:rPr lang="en-US" sz="2400" dirty="0" smtClean="0"/>
              <a:t>This is a very common problem that's called a </a:t>
            </a:r>
            <a:r>
              <a:rPr lang="en-US" sz="2400" i="1" u="sng" dirty="0" smtClean="0"/>
              <a:t>memory leak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now know that NULL </a:t>
            </a:r>
            <a:r>
              <a:rPr lang="en-US" dirty="0" smtClean="0"/>
              <a:t>is a special pointer value that is used to indicate that the pointer isn't pointing to </a:t>
            </a:r>
            <a:r>
              <a:rPr lang="en-US" dirty="0" smtClean="0"/>
              <a:t>anything</a:t>
            </a:r>
          </a:p>
          <a:p>
            <a:r>
              <a:rPr lang="en-US" dirty="0" smtClean="0"/>
              <a:t>As in the case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smtClean="0"/>
              <a:t>if when trying to dynamically allocate memory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malloc() </a:t>
            </a:r>
            <a:r>
              <a:rPr lang="en-US" dirty="0" smtClean="0"/>
              <a:t>the operation fails, the pointer returned will be NULL</a:t>
            </a:r>
          </a:p>
          <a:p>
            <a:pPr lvl="1"/>
            <a:r>
              <a:rPr lang="en-US" dirty="0" smtClean="0"/>
              <a:t>Therefore, one must always check to make sure NULL wasn’t returned, and if it was, redirect or cease execution.</a:t>
            </a:r>
            <a:endParaRPr lang="en-US" dirty="0" smtClean="0"/>
          </a:p>
          <a:p>
            <a:r>
              <a:rPr lang="en-US" dirty="0" smtClean="0"/>
              <a:t>Trying to dereference a NULL pointer is a runtime error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Functions that return pointers can return NULL to indicate failure (e.g.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you have an array of pointers, NULL might indicate that there are no more elements past that point</a:t>
            </a:r>
          </a:p>
          <a:p>
            <a:pPr lvl="1"/>
            <a:r>
              <a:rPr lang="en-US" dirty="0" smtClean="0"/>
              <a:t>Many more!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492</TotalTime>
  <Words>1177</Words>
  <Application>Microsoft Office PowerPoint</Application>
  <PresentationFormat>On-screen Show (4:3)</PresentationFormat>
  <Paragraphs>129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COP 3223C</vt:lpstr>
      <vt:lpstr>Dynamic Memory Allocation</vt:lpstr>
      <vt:lpstr>Dynamic Memory Allocation</vt:lpstr>
      <vt:lpstr>The Size to Set Aside</vt:lpstr>
      <vt:lpstr>Dynamic Memory Allocation</vt:lpstr>
      <vt:lpstr>malloc()</vt:lpstr>
      <vt:lpstr>free()</vt:lpstr>
      <vt:lpstr>NULL</vt:lpstr>
      <vt:lpstr>NULL</vt:lpstr>
      <vt:lpstr>Allocating Arrays</vt:lpstr>
      <vt:lpstr>Allocating Arrays</vt:lpstr>
      <vt:lpstr>Dynamically Allocated Structures</vt:lpstr>
      <vt:lpstr>Example of Machine Shop</vt:lpstr>
      <vt:lpstr>Machine Shop Example</vt:lpstr>
      <vt:lpstr>Interesting Observations</vt:lpstr>
      <vt:lpstr>Tips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3223H</dc:title>
  <dc:creator>Avelino</dc:creator>
  <cp:lastModifiedBy>Avelino</cp:lastModifiedBy>
  <cp:revision>21</cp:revision>
  <dcterms:created xsi:type="dcterms:W3CDTF">2011-10-11T22:37:36Z</dcterms:created>
  <dcterms:modified xsi:type="dcterms:W3CDTF">2016-10-30T22:05:39Z</dcterms:modified>
</cp:coreProperties>
</file>