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446" r:id="rId3"/>
    <p:sldId id="316" r:id="rId4"/>
    <p:sldId id="317" r:id="rId5"/>
    <p:sldId id="318" r:id="rId6"/>
    <p:sldId id="319" r:id="rId7"/>
    <p:sldId id="450" r:id="rId8"/>
    <p:sldId id="320" r:id="rId9"/>
    <p:sldId id="321" r:id="rId10"/>
    <p:sldId id="451" r:id="rId11"/>
    <p:sldId id="447" r:id="rId12"/>
    <p:sldId id="324" r:id="rId13"/>
    <p:sldId id="448" r:id="rId14"/>
    <p:sldId id="325" r:id="rId15"/>
    <p:sldId id="326" r:id="rId16"/>
    <p:sldId id="373" r:id="rId17"/>
    <p:sldId id="372" r:id="rId18"/>
    <p:sldId id="374" r:id="rId19"/>
    <p:sldId id="329" r:id="rId20"/>
    <p:sldId id="376" r:id="rId21"/>
    <p:sldId id="449" r:id="rId22"/>
    <p:sldId id="377" r:id="rId23"/>
    <p:sldId id="453" r:id="rId24"/>
    <p:sldId id="452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454" r:id="rId36"/>
    <p:sldId id="339" r:id="rId37"/>
    <p:sldId id="340" r:id="rId38"/>
    <p:sldId id="388" r:id="rId39"/>
    <p:sldId id="343" r:id="rId40"/>
    <p:sldId id="390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41" r:id="rId51"/>
    <p:sldId id="431" r:id="rId52"/>
    <p:sldId id="456" r:id="rId53"/>
    <p:sldId id="433" r:id="rId54"/>
    <p:sldId id="440" r:id="rId55"/>
    <p:sldId id="432" r:id="rId56"/>
    <p:sldId id="434" r:id="rId57"/>
    <p:sldId id="442" r:id="rId58"/>
    <p:sldId id="435" r:id="rId59"/>
    <p:sldId id="443" r:id="rId60"/>
    <p:sldId id="444" r:id="rId61"/>
    <p:sldId id="439" r:id="rId62"/>
    <p:sldId id="437" r:id="rId63"/>
    <p:sldId id="43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F43D-F541-4C6B-8215-3369A1D86157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4BADA-090D-4FCC-B9F1-23D538F2C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64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305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091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51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8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656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33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55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02632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9763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55470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5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53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3529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154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80894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5823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1268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3625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22452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4502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98848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3140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159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54387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7785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22168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0185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4153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069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818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222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034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76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178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057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8113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897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946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04797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6849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1927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022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28071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698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090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2972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8014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70753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7492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2157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8857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37147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97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77058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290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370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44248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7408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63075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74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4BADA-090D-4FCC-B9F1-23D538F2C5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83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437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78F-AC7D-4A9A-90AA-19563F83A9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9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61EB-D76F-4661-8EE5-88091C037E1D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AC46-B9AD-42EF-BA55-8F718C18FD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COP 3223C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Set </a:t>
            </a:r>
            <a:r>
              <a:rPr lang="en-US" dirty="0" smtClean="0"/>
              <a:t>#11</a:t>
            </a:r>
          </a:p>
          <a:p>
            <a:r>
              <a:rPr lang="en-US" dirty="0" smtClean="0"/>
              <a:t>Linked Lists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Linked lists are the other alternative.</a:t>
            </a:r>
          </a:p>
          <a:p>
            <a:r>
              <a:rPr lang="en-US" dirty="0" smtClean="0"/>
              <a:t>They use dynamically-allocated memory</a:t>
            </a:r>
          </a:p>
          <a:p>
            <a:pPr lvl="1"/>
            <a:r>
              <a:rPr lang="en-US" dirty="0" smtClean="0"/>
              <a:t>They grow easily</a:t>
            </a:r>
          </a:p>
          <a:p>
            <a:pPr lvl="1"/>
            <a:r>
              <a:rPr lang="en-US" dirty="0" smtClean="0"/>
              <a:t>They shrink easily, using exactly </a:t>
            </a:r>
            <a:r>
              <a:rPr lang="en-US" dirty="0" smtClean="0"/>
              <a:t>the amount of memory </a:t>
            </a:r>
            <a:r>
              <a:rPr lang="en-US" dirty="0" smtClean="0"/>
              <a:t>they need</a:t>
            </a:r>
          </a:p>
          <a:p>
            <a:r>
              <a:rPr lang="en-US" dirty="0" smtClean="0"/>
              <a:t>No need to know exactly how much memory will be necessary a priori</a:t>
            </a:r>
          </a:p>
          <a:p>
            <a:r>
              <a:rPr lang="en-US" dirty="0" smtClean="0"/>
              <a:t>They do have some serious disadvantages.  </a:t>
            </a:r>
          </a:p>
          <a:p>
            <a:pPr lvl="1"/>
            <a:r>
              <a:rPr lang="en-US" dirty="0" smtClean="0"/>
              <a:t>We will discuss these after we understand how these lists work.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Knowing what we know about dynamic memory allocation, we know that a list could be created by linking chunks of memory created through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r>
              <a:rPr lang="en-US" dirty="0"/>
              <a:t>Using these, memory can be allocated at runtime, whenever it is needed.</a:t>
            </a:r>
          </a:p>
          <a:p>
            <a:r>
              <a:rPr lang="en-US" dirty="0"/>
              <a:t>Memory can also be de-allocated at runtime through the </a:t>
            </a:r>
            <a:r>
              <a:rPr lang="en-US" i="1" dirty="0"/>
              <a:t>delete</a:t>
            </a:r>
            <a:r>
              <a:rPr lang="en-US" dirty="0"/>
              <a:t> and </a:t>
            </a:r>
            <a:r>
              <a:rPr lang="en-US" i="1" dirty="0"/>
              <a:t>free </a:t>
            </a:r>
            <a:r>
              <a:rPr lang="en-US" dirty="0"/>
              <a:t>operators in C++ and C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would address the deficiencies discussed earlier with contiguous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08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Dynamically creating blocks of memory to represent each element in the list, and </a:t>
            </a:r>
            <a:r>
              <a:rPr lang="en-US" u="sng" dirty="0"/>
              <a:t>linking</a:t>
            </a:r>
            <a:r>
              <a:rPr lang="en-US" dirty="0"/>
              <a:t> them together through pointers allows us to create a </a:t>
            </a:r>
            <a:r>
              <a:rPr lang="en-US" i="1" dirty="0"/>
              <a:t>linked list</a:t>
            </a:r>
            <a:r>
              <a:rPr lang="en-US" dirty="0"/>
              <a:t> data type.</a:t>
            </a:r>
          </a:p>
          <a:p>
            <a:r>
              <a:rPr lang="en-US" dirty="0"/>
              <a:t>Each element of the list is called a </a:t>
            </a:r>
            <a:r>
              <a:rPr lang="en-US" i="1" dirty="0"/>
              <a:t>Node</a:t>
            </a:r>
            <a:r>
              <a:rPr lang="en-US" dirty="0"/>
              <a:t> in the list, and is of </a:t>
            </a:r>
            <a:r>
              <a:rPr lang="en-US" dirty="0" smtClean="0"/>
              <a:t>a data type defined by the programmer through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Nodes are </a:t>
            </a:r>
            <a:r>
              <a:rPr lang="en-US" dirty="0" smtClean="0"/>
              <a:t>relatively </a:t>
            </a:r>
            <a:r>
              <a:rPr lang="en-US" dirty="0" smtClean="0"/>
              <a:t>complex structures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struct’</a:t>
            </a:r>
            <a:r>
              <a:rPr lang="en-US" dirty="0" err="1" smtClean="0"/>
              <a:t>s</a:t>
            </a:r>
            <a:r>
              <a:rPr lang="en-US" dirty="0" smtClean="0"/>
              <a:t>)that </a:t>
            </a:r>
            <a:r>
              <a:rPr lang="en-US" dirty="0" smtClean="0"/>
              <a:t>contain a pointer to another structure of the same data type.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Remember that dynamically-allocated memory can only be accessed through pointers, right?</a:t>
            </a:r>
          </a:p>
          <a:p>
            <a:r>
              <a:rPr lang="en-US" dirty="0" smtClean="0"/>
              <a:t>Thus, we </a:t>
            </a:r>
            <a:r>
              <a:rPr lang="en-US" u="sng" dirty="0" smtClean="0"/>
              <a:t>link</a:t>
            </a:r>
            <a:r>
              <a:rPr lang="en-US" dirty="0" smtClean="0"/>
              <a:t> the memory blocks allocated dynamically through pointers.</a:t>
            </a:r>
          </a:p>
          <a:p>
            <a:pPr lvl="1"/>
            <a:r>
              <a:rPr lang="en-US" dirty="0" smtClean="0"/>
              <a:t>Thus the name </a:t>
            </a:r>
            <a:r>
              <a:rPr lang="en-US" i="1" dirty="0" smtClean="0"/>
              <a:t>linked list</a:t>
            </a:r>
          </a:p>
          <a:p>
            <a:r>
              <a:rPr lang="en-US" dirty="0" smtClean="0"/>
              <a:t>Each pointer that is a member of a node, actually points to the next node down the </a:t>
            </a:r>
            <a:r>
              <a:rPr lang="en-US" dirty="0" smtClean="0"/>
              <a:t>line – the </a:t>
            </a:r>
            <a:r>
              <a:rPr lang="en-US" i="1" dirty="0" smtClean="0"/>
              <a:t>next pointer.</a:t>
            </a:r>
            <a:endParaRPr lang="en-US" i="1" dirty="0" smtClean="0"/>
          </a:p>
          <a:p>
            <a:pPr lvl="1"/>
            <a:r>
              <a:rPr lang="en-US" dirty="0" smtClean="0"/>
              <a:t>The first node is generically called the </a:t>
            </a:r>
            <a:r>
              <a:rPr lang="en-US" i="1" dirty="0" smtClean="0"/>
              <a:t>head</a:t>
            </a:r>
            <a:r>
              <a:rPr lang="en-US" dirty="0" smtClean="0"/>
              <a:t> of the list</a:t>
            </a:r>
          </a:p>
          <a:p>
            <a:pPr lvl="1"/>
            <a:r>
              <a:rPr lang="en-US" dirty="0" smtClean="0"/>
              <a:t>The last node is generically called the </a:t>
            </a:r>
            <a:r>
              <a:rPr lang="en-US" i="1" dirty="0" smtClean="0"/>
              <a:t>tail</a:t>
            </a:r>
            <a:r>
              <a:rPr lang="en-US" dirty="0" smtClean="0"/>
              <a:t> of the list and its pointer always points to (contains) NULL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19300" y="5295900"/>
            <a:ext cx="1066800" cy="533400"/>
            <a:chOff x="672" y="3456"/>
            <a:chExt cx="672" cy="336"/>
          </a:xfrm>
        </p:grpSpPr>
        <p:sp>
          <p:nvSpPr>
            <p:cNvPr id="73732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Implementation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971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Structurally, linked </a:t>
            </a:r>
            <a:r>
              <a:rPr lang="en-US" dirty="0" smtClean="0"/>
              <a:t>lists can </a:t>
            </a:r>
            <a:r>
              <a:rPr lang="en-US" dirty="0" smtClean="0"/>
              <a:t>look </a:t>
            </a:r>
            <a:r>
              <a:rPr lang="en-US" dirty="0" smtClean="0"/>
              <a:t>like elephants in a circus, linked trunk to tail to trunk to tail to …..</a:t>
            </a:r>
          </a:p>
          <a:p>
            <a:r>
              <a:rPr lang="en-US" dirty="0" smtClean="0"/>
              <a:t>Traversing a linked list is </a:t>
            </a:r>
            <a:r>
              <a:rPr lang="en-US" dirty="0"/>
              <a:t>similar to a treasure hunt: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one clue which will give the instructions on how to get to the next one.</a:t>
            </a:r>
          </a:p>
          <a:p>
            <a:pPr lvl="1"/>
            <a:r>
              <a:rPr lang="en-US" dirty="0"/>
              <a:t>Once the next one is found, it will describe how to find the next one and so on</a:t>
            </a:r>
            <a:r>
              <a:rPr lang="en-US" dirty="0" smtClean="0"/>
              <a:t>.</a:t>
            </a:r>
            <a:endParaRPr lang="en-US" dirty="0" smtClean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19500" y="5295900"/>
            <a:ext cx="1066800" cy="533400"/>
            <a:chOff x="672" y="3456"/>
            <a:chExt cx="672" cy="336"/>
          </a:xfrm>
        </p:grpSpPr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95900" y="5295900"/>
            <a:ext cx="1066800" cy="533400"/>
            <a:chOff x="672" y="3456"/>
            <a:chExt cx="672" cy="336"/>
          </a:xfrm>
        </p:grpSpPr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972300" y="5295900"/>
            <a:ext cx="1066800" cy="533400"/>
            <a:chOff x="672" y="3456"/>
            <a:chExt cx="672" cy="336"/>
          </a:xfrm>
        </p:grpSpPr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438650" y="55626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6115050" y="558165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2117725" y="531812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25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3698875" y="53371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10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5356225" y="533717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12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7051675" y="53371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6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2857500" y="55816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753350" y="5581650"/>
            <a:ext cx="1009650" cy="647700"/>
            <a:chOff x="7753350" y="5581650"/>
            <a:chExt cx="1009650" cy="647700"/>
          </a:xfrm>
        </p:grpSpPr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7753350" y="5581650"/>
              <a:ext cx="81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5" name="Line 27"/>
            <p:cNvSpPr>
              <a:spLocks noChangeShapeType="1"/>
            </p:cNvSpPr>
            <p:nvPr/>
          </p:nvSpPr>
          <p:spPr bwMode="auto">
            <a:xfrm>
              <a:off x="8572500" y="5581650"/>
              <a:ext cx="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8362950" y="6000750"/>
              <a:ext cx="400050" cy="228600"/>
              <a:chOff x="312" y="3048"/>
              <a:chExt cx="252" cy="144"/>
            </a:xfrm>
          </p:grpSpPr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7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8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555625" y="53371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head</a:t>
            </a:r>
          </a:p>
        </p:txBody>
      </p:sp>
      <p:cxnSp>
        <p:nvCxnSpPr>
          <p:cNvPr id="73761" name="AutoShape 33"/>
          <p:cNvCxnSpPr>
            <a:cxnSpLocks noChangeShapeType="1"/>
            <a:stCxn id="73760" idx="3"/>
            <a:endCxn id="73732" idx="1"/>
          </p:cNvCxnSpPr>
          <p:nvPr/>
        </p:nvCxnSpPr>
        <p:spPr bwMode="auto">
          <a:xfrm flipV="1">
            <a:off x="1314450" y="5562600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first node (called the </a:t>
            </a:r>
            <a:r>
              <a:rPr lang="en-US" i="1" dirty="0" smtClean="0"/>
              <a:t>head</a:t>
            </a:r>
            <a:r>
              <a:rPr lang="en-US" dirty="0" smtClean="0"/>
              <a:t>) is pointed to by a pointer typically called the </a:t>
            </a:r>
            <a:r>
              <a:rPr lang="en-US" i="1" dirty="0" smtClean="0"/>
              <a:t>head pointer</a:t>
            </a:r>
          </a:p>
          <a:p>
            <a:r>
              <a:rPr lang="en-US" dirty="0" smtClean="0"/>
              <a:t>This head pointer can also be labeled as the name of the list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Joes_friends_head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last node </a:t>
            </a:r>
            <a:r>
              <a:rPr lang="en-US" dirty="0" smtClean="0"/>
              <a:t>(called the tail) points to NULL.</a:t>
            </a:r>
            <a:endParaRPr lang="en-US" dirty="0"/>
          </a:p>
          <a:p>
            <a:r>
              <a:rPr lang="en-US" dirty="0"/>
              <a:t>The NULL pointer </a:t>
            </a:r>
            <a:r>
              <a:rPr lang="en-US" dirty="0" smtClean="0"/>
              <a:t>is </a:t>
            </a:r>
            <a:r>
              <a:rPr lang="en-US" dirty="0"/>
              <a:t>indicated by the electrical ground symbol</a:t>
            </a:r>
            <a:r>
              <a:rPr lang="en-US" dirty="0" smtClean="0"/>
              <a:t>.                    Or by a large </a:t>
            </a:r>
            <a:r>
              <a:rPr lang="az-Cyrl-AZ" sz="4400" dirty="0" smtClean="0"/>
              <a:t>Х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33800" y="5181600"/>
            <a:ext cx="1009650" cy="647700"/>
            <a:chOff x="7753350" y="5581650"/>
            <a:chExt cx="1009650" cy="647700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7753350" y="5581650"/>
              <a:ext cx="81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8572500" y="5581650"/>
              <a:ext cx="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362950" y="6000750"/>
              <a:ext cx="400050" cy="228600"/>
              <a:chOff x="312" y="3048"/>
              <a:chExt cx="252" cy="144"/>
            </a:xfrm>
          </p:grpSpPr>
          <p:sp>
            <p:nvSpPr>
              <p:cNvPr id="8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nodes that compose a list is where the data is carried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Looks like dominos on paper</a:t>
            </a:r>
            <a:endParaRPr lang="en-US" dirty="0" smtClean="0"/>
          </a:p>
          <a:p>
            <a:r>
              <a:rPr lang="en-US" dirty="0" smtClean="0"/>
              <a:t>Each node contains a lot or a little data, plus a link to the next node</a:t>
            </a:r>
          </a:p>
        </p:txBody>
      </p:sp>
      <p:pic>
        <p:nvPicPr>
          <p:cNvPr id="610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572000"/>
            <a:ext cx="7848600" cy="118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Linked lists are linear in nature.</a:t>
            </a:r>
          </a:p>
          <a:p>
            <a:pPr lvl="1"/>
            <a:r>
              <a:rPr lang="en-US" dirty="0" smtClean="0"/>
              <a:t>One cannot access its elements randomly</a:t>
            </a:r>
          </a:p>
          <a:p>
            <a:pPr lvl="1"/>
            <a:r>
              <a:rPr lang="en-US" dirty="0" smtClean="0"/>
              <a:t>Traversals always begin from the head of the list and can often be exhaustive</a:t>
            </a:r>
          </a:p>
          <a:p>
            <a:r>
              <a:rPr lang="en-US" dirty="0" smtClean="0"/>
              <a:t>However, they are a popular alternative to arrays</a:t>
            </a:r>
          </a:p>
          <a:p>
            <a:pPr lvl="1"/>
            <a:r>
              <a:rPr lang="en-US" dirty="0" smtClean="0"/>
              <a:t>Insertions in the middle do not require “ making room”</a:t>
            </a:r>
          </a:p>
          <a:p>
            <a:pPr lvl="1"/>
            <a:r>
              <a:rPr lang="en-US" dirty="0" smtClean="0"/>
              <a:t>Deletions do not leave holes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Expensive random access – one cannot access a particular cell in one operation as in arrays</a:t>
            </a:r>
          </a:p>
          <a:p>
            <a:pPr lvl="1"/>
            <a:r>
              <a:rPr lang="en-US" dirty="0" smtClean="0"/>
              <a:t>Nodes require </a:t>
            </a:r>
            <a:r>
              <a:rPr lang="en-US" dirty="0" smtClean="0"/>
              <a:t>more memory because of the pointer in every node.</a:t>
            </a:r>
          </a:p>
          <a:p>
            <a:pPr lvl="1"/>
            <a:r>
              <a:rPr lang="en-US" dirty="0" smtClean="0"/>
              <a:t>Most operations require traversal of the list and can be computationally expensive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C, we define a node in a list 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struct</a:t>
            </a:r>
          </a:p>
          <a:p>
            <a:r>
              <a:rPr lang="en-US" dirty="0" smtClean="0"/>
              <a:t>Example: Define a very simple node for a linked list of integers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struct node {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	int data;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	struct node </a:t>
            </a:r>
            <a:r>
              <a:rPr lang="en-US" dirty="0" smtClean="0">
                <a:latin typeface="Courier New" pitchFamily="49" charset="0"/>
              </a:rPr>
              <a:t>* next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};</a:t>
            </a:r>
          </a:p>
          <a:p>
            <a:r>
              <a:rPr lang="en-US" dirty="0" smtClean="0">
                <a:latin typeface="Calibri" pitchFamily="34" charset="0"/>
              </a:rPr>
              <a:t>Note that the pointer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</a:rPr>
              <a:t> points to a data type of itself (“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dirty="0" smtClean="0">
                <a:latin typeface="Calibri" pitchFamily="34" charset="0"/>
              </a:rPr>
              <a:t>”).</a:t>
            </a:r>
          </a:p>
          <a:p>
            <a:r>
              <a:rPr lang="en-US" dirty="0" smtClean="0">
                <a:latin typeface="Calibri" pitchFamily="34" charset="0"/>
              </a:rPr>
              <a:t>This is called a </a:t>
            </a:r>
            <a:r>
              <a:rPr lang="en-US" i="1" dirty="0" smtClean="0">
                <a:latin typeface="Calibri" pitchFamily="34" charset="0"/>
              </a:rPr>
              <a:t>self-referencing 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Self-Referencing Structures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self-referencing structure appears to be illegal because the data type </a:t>
            </a:r>
            <a:r>
              <a:rPr lang="en-US" dirty="0" smtClean="0">
                <a:latin typeface="Courier New" pitchFamily="49" charset="0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is used before the </a:t>
            </a:r>
            <a:r>
              <a:rPr lang="en-US" dirty="0" smtClean="0">
                <a:latin typeface="Courier New" pitchFamily="49" charset="0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data type is </a:t>
            </a:r>
            <a:r>
              <a:rPr lang="en-US" dirty="0" smtClean="0"/>
              <a:t>completely defined</a:t>
            </a:r>
            <a:r>
              <a:rPr lang="en-US" dirty="0"/>
              <a:t>.</a:t>
            </a:r>
          </a:p>
          <a:p>
            <a:r>
              <a:rPr lang="en-US" dirty="0"/>
              <a:t>It turns out that </a:t>
            </a:r>
            <a:r>
              <a:rPr lang="en-US" dirty="0" smtClean="0"/>
              <a:t>C here relaxes </a:t>
            </a:r>
            <a:r>
              <a:rPr lang="en-US" dirty="0"/>
              <a:t>the fundamental rule that every type identifier must be defined before being </a:t>
            </a:r>
            <a:r>
              <a:rPr lang="en-US" dirty="0" smtClean="0"/>
              <a:t>used.</a:t>
            </a:r>
            <a:endParaRPr lang="en-US" dirty="0"/>
          </a:p>
          <a:p>
            <a:r>
              <a:rPr lang="en-US" dirty="0"/>
              <a:t>The type, however, must be defined before the </a:t>
            </a:r>
            <a:r>
              <a:rPr lang="en-US" dirty="0" smtClean="0"/>
              <a:t>end of the program code, </a:t>
            </a:r>
            <a:r>
              <a:rPr lang="en-US" dirty="0"/>
              <a:t>or an error will result.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are very useful in life</a:t>
            </a:r>
          </a:p>
          <a:p>
            <a:pPr lvl="1"/>
            <a:r>
              <a:rPr lang="en-US" dirty="0" smtClean="0"/>
              <a:t>To-do list</a:t>
            </a:r>
          </a:p>
          <a:p>
            <a:pPr lvl="1"/>
            <a:r>
              <a:rPr lang="en-US" dirty="0" smtClean="0"/>
              <a:t>Shopping list</a:t>
            </a:r>
          </a:p>
          <a:p>
            <a:pPr lvl="1"/>
            <a:r>
              <a:rPr lang="en-US" dirty="0" smtClean="0"/>
              <a:t>Gift list</a:t>
            </a:r>
          </a:p>
          <a:p>
            <a:pPr lvl="1"/>
            <a:r>
              <a:rPr lang="en-US" dirty="0" smtClean="0"/>
              <a:t>List of students in a class</a:t>
            </a:r>
          </a:p>
          <a:p>
            <a:pPr lvl="1"/>
            <a:r>
              <a:rPr lang="en-US" dirty="0" smtClean="0"/>
              <a:t>A telephone or email directory</a:t>
            </a:r>
          </a:p>
          <a:p>
            <a:r>
              <a:rPr lang="en-US" dirty="0" smtClean="0"/>
              <a:t>It is a sequence of similar elements placed in some order (could be ordered or random)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30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 Traversal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Traversal of a linked list means going from one node to the next, following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2800" dirty="0" smtClean="0"/>
              <a:t>pointers. </a:t>
            </a:r>
          </a:p>
          <a:p>
            <a:pPr lvl="1"/>
            <a:r>
              <a:rPr lang="en-US" sz="2400" dirty="0" smtClean="0"/>
              <a:t>It is a very important part of working with linked lists</a:t>
            </a:r>
          </a:p>
          <a:p>
            <a:r>
              <a:rPr lang="en-US" sz="2800" dirty="0" smtClean="0"/>
              <a:t>To traverse a linked list, have a pointer that points at the node you're currently at. Let’s call it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current</a:t>
            </a:r>
          </a:p>
          <a:p>
            <a:r>
              <a:rPr lang="en-US" sz="2800" dirty="0" smtClean="0"/>
              <a:t>Start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2800" dirty="0" smtClean="0"/>
              <a:t> pointer at the head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current = head;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When you want to go to the next node:</a:t>
            </a:r>
          </a:p>
          <a:p>
            <a:pPr lvl="1"/>
            <a:r>
              <a:rPr lang="en-US" sz="2400" dirty="0" smtClean="0">
                <a:latin typeface="Courier New" pitchFamily="49" charset="0"/>
              </a:rPr>
              <a:t>current = current-&gt;next;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Note the arrow operator!!!</a:t>
            </a:r>
          </a:p>
          <a:p>
            <a:r>
              <a:rPr lang="en-US" sz="2800" dirty="0" smtClean="0"/>
              <a:t>When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current-&gt;next </a:t>
            </a:r>
            <a:r>
              <a:rPr lang="en-US" sz="2800" dirty="0" smtClean="0"/>
              <a:t>equals  NULL, you have reached the end of the 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discussed earlier about what would a programmer need to do with or on a linked list. </a:t>
            </a:r>
          </a:p>
          <a:p>
            <a:r>
              <a:rPr lang="en-US" dirty="0" smtClean="0"/>
              <a:t>This will be our next topic of discussion.</a:t>
            </a:r>
          </a:p>
          <a:p>
            <a:r>
              <a:rPr lang="en-US" dirty="0" smtClean="0"/>
              <a:t>We mentioned that </a:t>
            </a:r>
            <a:r>
              <a:rPr lang="en-US" dirty="0" smtClean="0"/>
              <a:t>the four most important </a:t>
            </a:r>
            <a:r>
              <a:rPr lang="en-US" dirty="0" smtClean="0"/>
              <a:t>operations are: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Traverse (search)</a:t>
            </a:r>
            <a:endParaRPr lang="en-US" dirty="0" smtClean="0"/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 - Create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and Insert are quite closely related.  By create, we mean create a list from scratch.  </a:t>
            </a:r>
          </a:p>
          <a:p>
            <a:r>
              <a:rPr lang="en-US" dirty="0" smtClean="0"/>
              <a:t>This can mean create an empty list and then insert nodes into it via the insert function.</a:t>
            </a:r>
          </a:p>
          <a:p>
            <a:r>
              <a:rPr lang="en-US" dirty="0" smtClean="0"/>
              <a:t>So, we create a linked list by defining the node data type and creating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pointer.</a:t>
            </a:r>
          </a:p>
          <a:p>
            <a:pPr lvl="1"/>
            <a:r>
              <a:rPr lang="en-US" dirty="0" smtClean="0"/>
              <a:t>After all, an empty list is just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pointer pointing to NULL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 -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node 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int data;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//defines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 type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Node * head = NULL;</a:t>
            </a:r>
          </a:p>
          <a:p>
            <a:r>
              <a:rPr lang="en-US" dirty="0" smtClean="0"/>
              <a:t>Now we have an empty linked list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So, now that we created a list, we now look at how to grow it via insertions, one node at a time</a:t>
            </a:r>
          </a:p>
          <a:p>
            <a:r>
              <a:rPr lang="en-US" dirty="0" smtClean="0"/>
              <a:t>There are several slightly different insertion operations.</a:t>
            </a:r>
          </a:p>
          <a:p>
            <a:pPr lvl="1"/>
            <a:r>
              <a:rPr lang="en-US" dirty="0" smtClean="0"/>
              <a:t>Depending on where the insertion is to take place.</a:t>
            </a:r>
          </a:p>
          <a:p>
            <a:r>
              <a:rPr lang="en-US" dirty="0" smtClean="0"/>
              <a:t>Insertion operations include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into an empty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at the beginning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in the middle of a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Inserting at the end of the list</a:t>
            </a:r>
          </a:p>
          <a:p>
            <a:r>
              <a:rPr lang="en-US" dirty="0" smtClean="0"/>
              <a:t>Operations #1 </a:t>
            </a:r>
            <a:r>
              <a:rPr lang="en-US" dirty="0" smtClean="0"/>
              <a:t>#2 and #4 </a:t>
            </a:r>
            <a:r>
              <a:rPr lang="en-US" dirty="0" smtClean="0"/>
              <a:t>are relatively easy ;  # 3 </a:t>
            </a:r>
            <a:r>
              <a:rPr lang="en-US" dirty="0" smtClean="0"/>
              <a:t> is </a:t>
            </a:r>
            <a:r>
              <a:rPr lang="en-US" dirty="0" smtClean="0"/>
              <a:t>not.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– Insertion Into an empty list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smtClean="0"/>
              <a:t>First we create a block of memory and point to it with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/>
              <a:t> pointer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/>
              <a:t>pointer points to (is) NULL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/>
              <a:t>to insert the first item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57600" y="3200400"/>
            <a:ext cx="1828800" cy="990600"/>
            <a:chOff x="3276600" y="2971800"/>
            <a:chExt cx="1828800" cy="990600"/>
          </a:xfrm>
        </p:grpSpPr>
        <p:sp>
          <p:nvSpPr>
            <p:cNvPr id="6" name="Rectangle 5"/>
            <p:cNvSpPr/>
            <p:nvPr/>
          </p:nvSpPr>
          <p:spPr>
            <a:xfrm>
              <a:off x="32766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data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667000" y="3695700"/>
            <a:ext cx="9906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029200" y="3657600"/>
            <a:ext cx="1466850" cy="647700"/>
            <a:chOff x="4648200" y="3429000"/>
            <a:chExt cx="1466850" cy="647700"/>
          </a:xfrm>
        </p:grpSpPr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648200" y="3429000"/>
              <a:ext cx="1276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5924550" y="3429000"/>
              <a:ext cx="0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5715000" y="3848100"/>
              <a:ext cx="400050" cy="228600"/>
              <a:chOff x="312" y="3048"/>
              <a:chExt cx="252" cy="144"/>
            </a:xfrm>
          </p:grpSpPr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219200" y="3505200"/>
            <a:ext cx="135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newnode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00600" y="5334000"/>
            <a:ext cx="1828800" cy="990600"/>
            <a:chOff x="3276600" y="2971800"/>
            <a:chExt cx="1828800" cy="990600"/>
          </a:xfrm>
        </p:grpSpPr>
        <p:sp>
          <p:nvSpPr>
            <p:cNvPr id="28" name="Rectangle 27"/>
            <p:cNvSpPr/>
            <p:nvPr/>
          </p:nvSpPr>
          <p:spPr>
            <a:xfrm>
              <a:off x="32766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91000" y="2971800"/>
              <a:ext cx="914400" cy="9906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3810000" y="5829300"/>
            <a:ext cx="9906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172200" y="5791200"/>
            <a:ext cx="1466850" cy="647700"/>
            <a:chOff x="4648200" y="3429000"/>
            <a:chExt cx="1466850" cy="647700"/>
          </a:xfrm>
        </p:grpSpPr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648200" y="3429000"/>
              <a:ext cx="1276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5924550" y="3429000"/>
              <a:ext cx="0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5715000" y="3848100"/>
              <a:ext cx="400050" cy="228600"/>
              <a:chOff x="312" y="3048"/>
              <a:chExt cx="252" cy="144"/>
            </a:xfrm>
          </p:grpSpPr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312" y="3048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348" y="3120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6" y="3192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362200" y="5638800"/>
            <a:ext cx="135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newnode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14600" y="4953000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1" name="Straight Arrow Connector 40"/>
          <p:cNvCxnSpPr>
            <a:stCxn id="39" idx="3"/>
            <a:endCxn id="28" idx="1"/>
          </p:cNvCxnSpPr>
          <p:nvPr/>
        </p:nvCxnSpPr>
        <p:spPr>
          <a:xfrm>
            <a:off x="3324437" y="5183833"/>
            <a:ext cx="1476163" cy="645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4883727" y="5694218"/>
            <a:ext cx="75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 - Insertion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At beginning of list</a:t>
            </a:r>
          </a:p>
          <a:p>
            <a:pPr lvl="1"/>
            <a:r>
              <a:rPr lang="en-US" dirty="0" smtClean="0"/>
              <a:t>Set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/>
              <a:t>to point to </a:t>
            </a:r>
          </a:p>
          <a:p>
            <a:pPr lvl="1">
              <a:buNone/>
            </a:pPr>
            <a:r>
              <a:rPr lang="en-US" dirty="0" smtClean="0"/>
              <a:t>the same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point to</a:t>
            </a:r>
          </a:p>
          <a:p>
            <a:pPr lvl="1">
              <a:buNone/>
            </a:pPr>
            <a:r>
              <a:rPr lang="en-US" dirty="0" smtClean="0"/>
              <a:t>Same address as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22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43200"/>
            <a:ext cx="2819400" cy="1395413"/>
          </a:xfrm>
          <a:prstGeom prst="rect">
            <a:avLst/>
          </a:prstGeom>
          <a:noFill/>
        </p:spPr>
      </p:pic>
      <p:pic>
        <p:nvPicPr>
          <p:cNvPr id="622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876800"/>
            <a:ext cx="2800350" cy="1427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Insertion in Middle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In the middle insert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</a:t>
            </a:r>
            <a:r>
              <a:rPr lang="en-US" sz="2400" dirty="0" smtClean="0"/>
              <a:t>r the node pointed to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sz="2400" dirty="0" smtClean="0"/>
              <a:t>points to 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current-&gt;next</a:t>
            </a:r>
            <a:r>
              <a:rPr lang="en-US" sz="2400" dirty="0" smtClean="0"/>
              <a:t> node now points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current-&gt;next </a:t>
            </a:r>
            <a:r>
              <a:rPr lang="en-US" sz="2400" dirty="0" smtClean="0"/>
              <a:t>then is shifted to point  to where  </a:t>
            </a:r>
            <a:r>
              <a:rPr lang="en-US" sz="2400" dirty="0" err="1" smtClean="0">
                <a:latin typeface="Courier New" panose="02070309020205020404" pitchFamily="49" charset="0"/>
                <a:cs typeface="Courier New" pitchFamily="49" charset="0"/>
              </a:rPr>
              <a:t>newnode</a:t>
            </a:r>
            <a:r>
              <a:rPr lang="en-US" sz="2400" dirty="0" smtClean="0"/>
              <a:t> points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67000"/>
            <a:ext cx="3276600" cy="1409700"/>
          </a:xfrm>
          <a:prstGeom prst="rect">
            <a:avLst/>
          </a:prstGeom>
          <a:noFill/>
        </p:spPr>
      </p:pic>
      <p:pic>
        <p:nvPicPr>
          <p:cNvPr id="624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5105400"/>
            <a:ext cx="3257550" cy="139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Insertion at End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Inserting at the end of a list is identical to inserting in the middle of the list</a:t>
            </a:r>
          </a:p>
          <a:p>
            <a:pPr lvl="1"/>
            <a:r>
              <a:rPr lang="en-US" dirty="0" smtClean="0"/>
              <a:t>The only difference is that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current-&gt;next </a:t>
            </a:r>
            <a:r>
              <a:rPr lang="en-US" dirty="0" smtClean="0"/>
              <a:t>happens to be pointing at NULL instead of pointing at another node</a:t>
            </a:r>
          </a:p>
          <a:p>
            <a:pPr lvl="1"/>
            <a:r>
              <a:rPr lang="en-US" dirty="0" smtClean="0"/>
              <a:t>Simply set the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dirty="0" smtClean="0"/>
              <a:t>to NULL instead of to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current-&gt; next </a:t>
            </a:r>
            <a:r>
              <a:rPr lang="en-US" dirty="0" smtClean="0"/>
              <a:t>was pointing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- Deletions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Deletion operations:</a:t>
            </a:r>
          </a:p>
          <a:p>
            <a:r>
              <a:rPr lang="en-US" dirty="0" smtClean="0"/>
              <a:t>First one must find the item to be deleted.</a:t>
            </a:r>
          </a:p>
          <a:p>
            <a:r>
              <a:rPr lang="en-US" dirty="0" smtClean="0"/>
              <a:t>Then the item is deleted and the pointers are reconnected</a:t>
            </a:r>
          </a:p>
          <a:p>
            <a:r>
              <a:rPr lang="en-US" dirty="0" smtClean="0"/>
              <a:t>Different locations to delete:</a:t>
            </a:r>
          </a:p>
          <a:p>
            <a:pPr lvl="1"/>
            <a:r>
              <a:rPr lang="en-US" dirty="0" smtClean="0"/>
              <a:t>Deleting from the front</a:t>
            </a:r>
          </a:p>
          <a:p>
            <a:pPr lvl="1"/>
            <a:r>
              <a:rPr lang="en-US" dirty="0" smtClean="0"/>
              <a:t>Deleting from the middle</a:t>
            </a:r>
          </a:p>
          <a:p>
            <a:pPr lvl="1"/>
            <a:r>
              <a:rPr lang="en-US" dirty="0" smtClean="0"/>
              <a:t>Deleting from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 Data 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752600"/>
            <a:ext cx="8604250" cy="4572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list is a sequence </a:t>
            </a:r>
            <a:r>
              <a:rPr lang="en-US" dirty="0"/>
              <a:t>of elements of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place any constraints upon where to insert and delete its elements.</a:t>
            </a:r>
          </a:p>
          <a:p>
            <a:r>
              <a:rPr lang="en-US" dirty="0" smtClean="0"/>
              <a:t>Main operations to be performed on a list:</a:t>
            </a:r>
            <a:endParaRPr lang="en-US" dirty="0"/>
          </a:p>
          <a:p>
            <a:pPr lvl="1"/>
            <a:r>
              <a:rPr lang="en-US" dirty="0" smtClean="0"/>
              <a:t>create a list</a:t>
            </a:r>
            <a:endParaRPr lang="en-US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 specific </a:t>
            </a:r>
            <a:r>
              <a:rPr lang="en-US" dirty="0" smtClean="0"/>
              <a:t>item in the list.</a:t>
            </a:r>
            <a:endParaRPr lang="en-US" dirty="0"/>
          </a:p>
          <a:p>
            <a:pPr lvl="1"/>
            <a:r>
              <a:rPr lang="en-US" dirty="0"/>
              <a:t>insert </a:t>
            </a:r>
            <a:r>
              <a:rPr lang="en-US" dirty="0" smtClean="0"/>
              <a:t>a new item into an existing list.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smtClean="0"/>
              <a:t>an item from an existing list.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 - Deletion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all cases you should maintain a pointer to the node that is being deleted so that you can free its memory when you are done removing it from the list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Front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Deleting from the front. Pointer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400" dirty="0" smtClean="0"/>
              <a:t> points to node being deleted, which is 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400" dirty="0" smtClean="0"/>
              <a:t> would have pointed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400" dirty="0" smtClean="0"/>
              <a:t> pointer is then set to point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head-&gt;next </a:t>
            </a:r>
            <a:r>
              <a:rPr lang="en-US" sz="2400" dirty="0" smtClean="0"/>
              <a:t>(the second node)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head=head-&gt;next;</a:t>
            </a:r>
          </a:p>
          <a:p>
            <a:pPr lvl="1"/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Then free the node you removed that is being pointed to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free(temp);</a:t>
            </a:r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19400"/>
            <a:ext cx="4267200" cy="1309687"/>
          </a:xfrm>
          <a:prstGeom prst="rect">
            <a:avLst/>
          </a:prstGeom>
          <a:noFill/>
        </p:spPr>
      </p:pic>
      <p:pic>
        <p:nvPicPr>
          <p:cNvPr id="6328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724400"/>
            <a:ext cx="3886200" cy="148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Front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for deleting the only element in a linked list can be the same as deleting the head</a:t>
            </a:r>
          </a:p>
          <a:p>
            <a:r>
              <a:rPr lang="en-US" dirty="0" smtClean="0"/>
              <a:t>The only difference is that the second node just happens to be NULL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Middle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Deleting from the middle: Need to know the item to be deleted (pointed at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400" dirty="0" smtClean="0"/>
              <a:t>) </a:t>
            </a:r>
            <a:r>
              <a:rPr lang="en-US" sz="2400" b="1" u="sng" dirty="0" smtClean="0"/>
              <a:t>and</a:t>
            </a:r>
            <a:r>
              <a:rPr lang="en-US" sz="2400" dirty="0" smtClean="0"/>
              <a:t> the item just before it (pointed at by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crnt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Set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sz="2400" dirty="0" smtClean="0"/>
              <a:t>= 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temp-&gt;next</a:t>
            </a:r>
          </a:p>
          <a:p>
            <a:r>
              <a:rPr lang="en-US" sz="2400" dirty="0" smtClean="0"/>
              <a:t>Then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free(temp); </a:t>
            </a:r>
            <a:r>
              <a:rPr lang="en-US" sz="2400" dirty="0" smtClean="0">
                <a:cs typeface="Courier New" pitchFamily="49" charset="0"/>
              </a:rPr>
              <a:t>to</a:t>
            </a:r>
          </a:p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Complete the transaction</a:t>
            </a:r>
          </a:p>
        </p:txBody>
      </p:sp>
      <p:pic>
        <p:nvPicPr>
          <p:cNvPr id="636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67000"/>
            <a:ext cx="4038600" cy="1341438"/>
          </a:xfrm>
          <a:prstGeom prst="rect">
            <a:avLst/>
          </a:prstGeom>
          <a:noFill/>
        </p:spPr>
      </p:pic>
      <p:pic>
        <p:nvPicPr>
          <p:cNvPr id="636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48200"/>
            <a:ext cx="3962400" cy="128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– Deletion from End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Deleting from the end of a list is just the same as deleting from the middle</a:t>
            </a:r>
          </a:p>
          <a:p>
            <a:r>
              <a:rPr lang="en-US" smtClean="0"/>
              <a:t>The only difference is that the target node's next pointer happens to be NULL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– Insertion and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insert and delete in middle operations shown above seem deceptively easy. </a:t>
            </a:r>
          </a:p>
          <a:p>
            <a:r>
              <a:rPr lang="en-US" dirty="0" smtClean="0"/>
              <a:t>It avoids discussion of figuring out </a:t>
            </a:r>
            <a:r>
              <a:rPr lang="en-US" b="1" u="sng" dirty="0" smtClean="0"/>
              <a:t>where</a:t>
            </a:r>
            <a:r>
              <a:rPr lang="en-US" dirty="0" smtClean="0"/>
              <a:t> in the middle of the list to insert and </a:t>
            </a:r>
            <a:r>
              <a:rPr lang="en-US" b="1" u="sng" dirty="0" smtClean="0"/>
              <a:t>what</a:t>
            </a:r>
            <a:r>
              <a:rPr lang="en-US" dirty="0" smtClean="0"/>
              <a:t> to delete.</a:t>
            </a:r>
          </a:p>
          <a:p>
            <a:r>
              <a:rPr lang="en-US" dirty="0" smtClean="0"/>
              <a:t>The delete requires that the node before the one to be deleted be pointed at in addition to the one being deleted. </a:t>
            </a:r>
          </a:p>
          <a:p>
            <a:pPr lvl="1"/>
            <a:r>
              <a:rPr lang="en-US" dirty="0" smtClean="0"/>
              <a:t>A search of the list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must be done to find these nodes </a:t>
            </a:r>
          </a:p>
          <a:p>
            <a:r>
              <a:rPr lang="en-US" dirty="0" smtClean="0"/>
              <a:t>The insertion in the middle is not so easy, especially of we want to do an insertion </a:t>
            </a:r>
            <a:r>
              <a:rPr lang="en-US" b="1" u="sng" dirty="0" smtClean="0"/>
              <a:t>before</a:t>
            </a:r>
            <a:r>
              <a:rPr lang="en-US" dirty="0" smtClean="0"/>
              <a:t> the node pointed at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As in deletion, the node before where the insertion is to take place must also be identified and pointed 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Runs risk of losing the list altogether if not done correctly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Operation Details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Insertion of node into the </a:t>
            </a:r>
            <a:r>
              <a:rPr lang="en-US" dirty="0" smtClean="0"/>
              <a:t>middle of a linked list requires a traversal of the list to look for the location where the insertion is to occur.</a:t>
            </a:r>
          </a:p>
          <a:p>
            <a:pPr lvl="1"/>
            <a:r>
              <a:rPr lang="en-US" dirty="0" smtClean="0"/>
              <a:t>The location can be defined as </a:t>
            </a:r>
            <a:r>
              <a:rPr lang="en-US" i="1" dirty="0" smtClean="0"/>
              <a:t>before </a:t>
            </a:r>
            <a:r>
              <a:rPr lang="en-US" dirty="0" smtClean="0"/>
              <a:t>a node or </a:t>
            </a:r>
            <a:r>
              <a:rPr lang="en-US" i="1" dirty="0" smtClean="0"/>
              <a:t>after </a:t>
            </a:r>
            <a:r>
              <a:rPr lang="en-US" dirty="0" smtClean="0"/>
              <a:t>a node.</a:t>
            </a:r>
            <a:endParaRPr lang="en-US" dirty="0"/>
          </a:p>
          <a:p>
            <a:r>
              <a:rPr lang="en-US" dirty="0" smtClean="0"/>
              <a:t>We create three </a:t>
            </a:r>
            <a:r>
              <a:rPr lang="en-US" dirty="0"/>
              <a:t>pointers: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newnode</a:t>
            </a:r>
            <a:r>
              <a:rPr lang="en-US" dirty="0" smtClean="0"/>
              <a:t> </a:t>
            </a:r>
            <a:r>
              <a:rPr lang="en-US" dirty="0"/>
              <a:t>points to the node </a:t>
            </a:r>
            <a:r>
              <a:rPr lang="en-US" dirty="0" smtClean="0"/>
              <a:t>being </a:t>
            </a:r>
            <a:r>
              <a:rPr lang="en-US" dirty="0"/>
              <a:t>inserted.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prior</a:t>
            </a:r>
            <a:r>
              <a:rPr lang="en-US" dirty="0" smtClean="0"/>
              <a:t> </a:t>
            </a:r>
            <a:r>
              <a:rPr lang="en-US" dirty="0"/>
              <a:t>points to the </a:t>
            </a:r>
            <a:r>
              <a:rPr lang="en-US" dirty="0" smtClean="0"/>
              <a:t>node </a:t>
            </a:r>
            <a:r>
              <a:rPr lang="en-US" b="1" u="sng" dirty="0"/>
              <a:t>before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the insertion is to </a:t>
            </a:r>
            <a:r>
              <a:rPr lang="en-US" dirty="0" smtClean="0"/>
              <a:t>happen.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</a:rPr>
              <a:t>current </a:t>
            </a:r>
            <a:r>
              <a:rPr lang="en-US" dirty="0" smtClean="0"/>
              <a:t>points </a:t>
            </a:r>
            <a:r>
              <a:rPr lang="en-US" dirty="0"/>
              <a:t>to the node </a:t>
            </a:r>
            <a:r>
              <a:rPr lang="en-US" b="1" u="sng" dirty="0" smtClean="0"/>
              <a:t>after</a:t>
            </a:r>
            <a:r>
              <a:rPr lang="en-US" dirty="0" smtClean="0"/>
              <a:t> </a:t>
            </a:r>
            <a:r>
              <a:rPr lang="en-US" dirty="0"/>
              <a:t>where the insertion is to </a:t>
            </a:r>
            <a:r>
              <a:rPr lang="en-US" dirty="0" smtClean="0"/>
              <a:t>happen.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 always move in tandem in the traversal,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trailing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 by one node.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Method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43350" y="4991100"/>
            <a:ext cx="1066800" cy="533400"/>
            <a:chOff x="672" y="3456"/>
            <a:chExt cx="672" cy="336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62550" y="2981325"/>
            <a:ext cx="1066800" cy="533400"/>
            <a:chOff x="672" y="3456"/>
            <a:chExt cx="672" cy="336"/>
          </a:xfrm>
        </p:grpSpPr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52700" y="2981325"/>
            <a:ext cx="1066800" cy="533400"/>
            <a:chOff x="672" y="3456"/>
            <a:chExt cx="672" cy="336"/>
          </a:xfrm>
        </p:grpSpPr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2057400" y="3276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1123950" y="32766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352800" y="3276600"/>
            <a:ext cx="180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6172200" y="32766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428106" y="1872606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88083" name="AutoShape 19"/>
          <p:cNvCxnSpPr>
            <a:cxnSpLocks noChangeShapeType="1"/>
            <a:stCxn id="88082" idx="2"/>
            <a:endCxn id="88074" idx="0"/>
          </p:cNvCxnSpPr>
          <p:nvPr/>
        </p:nvCxnSpPr>
        <p:spPr bwMode="auto">
          <a:xfrm rot="5400000">
            <a:off x="2495873" y="2657798"/>
            <a:ext cx="647054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907553" y="1881232"/>
            <a:ext cx="10550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current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88086" name="AutoShape 22"/>
          <p:cNvCxnSpPr>
            <a:cxnSpLocks noChangeShapeType="1"/>
            <a:stCxn id="88084" idx="2"/>
            <a:endCxn id="88071" idx="0"/>
          </p:cNvCxnSpPr>
          <p:nvPr/>
        </p:nvCxnSpPr>
        <p:spPr bwMode="auto">
          <a:xfrm rot="5400000">
            <a:off x="5112962" y="2659185"/>
            <a:ext cx="638428" cy="58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1508125" y="5032375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88089" name="AutoShape 25"/>
          <p:cNvCxnSpPr>
            <a:cxnSpLocks noChangeShapeType="1"/>
            <a:stCxn id="88088" idx="3"/>
            <a:endCxn id="88068" idx="1"/>
          </p:cNvCxnSpPr>
          <p:nvPr/>
        </p:nvCxnSpPr>
        <p:spPr bwMode="auto">
          <a:xfrm flipV="1">
            <a:off x="2803672" y="5257800"/>
            <a:ext cx="1139678" cy="54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171950" y="3143250"/>
            <a:ext cx="285750" cy="285750"/>
            <a:chOff x="420" y="3780"/>
            <a:chExt cx="180" cy="180"/>
          </a:xfrm>
        </p:grpSpPr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>
              <a:off x="420" y="3780"/>
              <a:ext cx="18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 flipV="1">
              <a:off x="420" y="3792"/>
              <a:ext cx="1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8093" name="AutoShape 29"/>
          <p:cNvCxnSpPr>
            <a:cxnSpLocks noChangeShapeType="1"/>
            <a:stCxn id="88079" idx="0"/>
            <a:endCxn id="88068" idx="0"/>
          </p:cNvCxnSpPr>
          <p:nvPr/>
        </p:nvCxnSpPr>
        <p:spPr bwMode="auto">
          <a:xfrm rot="5400000" flipV="1">
            <a:off x="2933700" y="3695700"/>
            <a:ext cx="1695450" cy="857250"/>
          </a:xfrm>
          <a:prstGeom prst="bentConnector5">
            <a:avLst>
              <a:gd name="adj1" fmla="val 50468"/>
              <a:gd name="adj2" fmla="val -2412"/>
              <a:gd name="adj3" fmla="val 505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94" name="Line 30"/>
          <p:cNvSpPr>
            <a:spLocks noChangeShapeType="1"/>
          </p:cNvSpPr>
          <p:nvPr/>
        </p:nvSpPr>
        <p:spPr bwMode="auto">
          <a:xfrm>
            <a:off x="4743450" y="5238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5657850" y="419100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8096" name="AutoShape 32"/>
          <p:cNvCxnSpPr>
            <a:cxnSpLocks noChangeShapeType="1"/>
            <a:stCxn id="88095" idx="1"/>
            <a:endCxn id="88071" idx="2"/>
          </p:cNvCxnSpPr>
          <p:nvPr/>
        </p:nvCxnSpPr>
        <p:spPr bwMode="auto">
          <a:xfrm rot="5400000" flipH="1">
            <a:off x="5214937" y="3748088"/>
            <a:ext cx="657225" cy="228600"/>
          </a:xfrm>
          <a:prstGeom prst="bentConnector3">
            <a:avLst>
              <a:gd name="adj1" fmla="val 51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381381" y="3652862"/>
            <a:ext cx="1581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5710245" y="3664495"/>
            <a:ext cx="21002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r>
              <a:rPr lang="en-US" sz="2400" dirty="0" smtClean="0">
                <a:latin typeface="Times New Roman" charset="0"/>
              </a:rPr>
              <a:t>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990600" y="29718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010400" y="29718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457200" y="3276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077200" y="32766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 pointer is not really necessary.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Because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has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prior-&gt;next </a:t>
            </a:r>
            <a:r>
              <a:rPr lang="en-US" dirty="0" smtClean="0"/>
              <a:t>pointer at its disposal.</a:t>
            </a:r>
          </a:p>
          <a:p>
            <a:r>
              <a:rPr lang="en-US" dirty="0" smtClean="0"/>
              <a:t>It points to the same node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the 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prior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 can be helpful in understanding the concepts involved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forward and backward movement through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would make insert-before and insert-after nearly the same process</a:t>
            </a:r>
            <a:endParaRPr lang="en-US" dirty="0"/>
          </a:p>
          <a:p>
            <a:r>
              <a:rPr lang="en-US" dirty="0"/>
              <a:t>Singly-linked lists achieve this by starting from the beginning again and again.</a:t>
            </a:r>
          </a:p>
          <a:p>
            <a:r>
              <a:rPr lang="en-US" dirty="0"/>
              <a:t>Requires more memory than </a:t>
            </a:r>
            <a:r>
              <a:rPr lang="en-US" dirty="0" smtClean="0"/>
              <a:t>singly-linked lists.</a:t>
            </a:r>
            <a:endParaRPr lang="en-US" dirty="0"/>
          </a:p>
          <a:p>
            <a:r>
              <a:rPr lang="en-US" dirty="0"/>
              <a:t>Only used for special purposes.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List Data Type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Other less important (or easier) operations on a list include:</a:t>
            </a:r>
          </a:p>
          <a:p>
            <a:pPr lvl="1"/>
            <a:r>
              <a:rPr lang="en-US" dirty="0" smtClean="0"/>
              <a:t>keep count of number of items in list</a:t>
            </a:r>
          </a:p>
          <a:p>
            <a:pPr lvl="1"/>
            <a:r>
              <a:rPr lang="en-US" dirty="0" smtClean="0"/>
              <a:t>retrieve  data in an item in the list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value of </a:t>
            </a:r>
            <a:r>
              <a:rPr lang="en-US" dirty="0" smtClean="0"/>
              <a:t>the data in an </a:t>
            </a:r>
            <a:r>
              <a:rPr lang="en-US" dirty="0"/>
              <a:t>item in the list.</a:t>
            </a:r>
          </a:p>
          <a:p>
            <a:pPr lvl="1"/>
            <a:r>
              <a:rPr lang="en-US" dirty="0"/>
              <a:t>clear the list to make it empty.</a:t>
            </a:r>
          </a:p>
          <a:p>
            <a:pPr lvl="1"/>
            <a:r>
              <a:rPr lang="en-US" dirty="0"/>
              <a:t>determine whether the list is full.</a:t>
            </a:r>
          </a:p>
          <a:p>
            <a:pPr lvl="1"/>
            <a:r>
              <a:rPr lang="en-US" dirty="0"/>
              <a:t>determine whether the list is empty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a particular item the first one in the list?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a particular item the last one in the list?</a:t>
            </a:r>
          </a:p>
          <a:p>
            <a:pPr lvl="1"/>
            <a:r>
              <a:rPr lang="en-US" dirty="0" smtClean="0"/>
              <a:t>others …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Issues in </a:t>
            </a:r>
            <a:r>
              <a:rPr lang="en-US" dirty="0"/>
              <a:t>L</a:t>
            </a:r>
            <a:r>
              <a:rPr lang="en-US" dirty="0" smtClean="0"/>
              <a:t>inked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in C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Building Linked lists is really just a question of pointer manipulation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functionality do we want to provide for the users of the list?</a:t>
            </a:r>
          </a:p>
          <a:p>
            <a:pPr lvl="1"/>
            <a:r>
              <a:rPr lang="en-US" dirty="0" smtClean="0"/>
              <a:t>Traverse the list</a:t>
            </a:r>
          </a:p>
          <a:p>
            <a:pPr lvl="1"/>
            <a:r>
              <a:rPr lang="en-US" dirty="0" smtClean="0"/>
              <a:t>Insert something at a particular location</a:t>
            </a:r>
          </a:p>
          <a:p>
            <a:pPr lvl="1"/>
            <a:r>
              <a:rPr lang="en-US" dirty="0" smtClean="0"/>
              <a:t>Delete a particular element</a:t>
            </a:r>
          </a:p>
          <a:p>
            <a:pPr lvl="1"/>
            <a:r>
              <a:rPr lang="en-US" dirty="0" smtClean="0"/>
              <a:t>Print out the contents</a:t>
            </a:r>
          </a:p>
          <a:p>
            <a:pPr lvl="1"/>
            <a:r>
              <a:rPr lang="en-US" dirty="0" smtClean="0"/>
              <a:t>Return the contents of a particular element.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Code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discussing code, it is best to have an example application in mind</a:t>
            </a:r>
          </a:p>
          <a:p>
            <a:pPr lvl="1"/>
            <a:r>
              <a:rPr lang="en-US" dirty="0" smtClean="0"/>
              <a:t>Our example is for a list of tasks with priorities. </a:t>
            </a:r>
          </a:p>
          <a:p>
            <a:pPr lvl="1"/>
            <a:r>
              <a:rPr lang="en-US" dirty="0" smtClean="0"/>
              <a:t>Normally called a Priority Queue, which is much more complex than what we have in mind here</a:t>
            </a:r>
          </a:p>
          <a:p>
            <a:r>
              <a:rPr lang="en-US" dirty="0" smtClean="0"/>
              <a:t>We make a list of tasks to do with a corresponding priority</a:t>
            </a:r>
          </a:p>
          <a:p>
            <a:pPr lvl="1"/>
            <a:r>
              <a:rPr lang="en-US" dirty="0" smtClean="0"/>
              <a:t>Those with the highest priority at the front of the list</a:t>
            </a:r>
          </a:p>
          <a:p>
            <a:pPr lvl="1"/>
            <a:r>
              <a:rPr lang="en-US" dirty="0" smtClean="0"/>
              <a:t>But the tasks need not be executed as a queue.</a:t>
            </a:r>
          </a:p>
          <a:p>
            <a:pPr lvl="1"/>
            <a:r>
              <a:rPr lang="en-US" dirty="0" smtClean="0"/>
              <a:t>Tasks can be added and deleted arbitrarily, as they are created and completed.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build a structure data type that has three elements:</a:t>
            </a:r>
          </a:p>
          <a:p>
            <a:pPr lvl="1"/>
            <a:r>
              <a:rPr lang="en-US" dirty="0" smtClean="0"/>
              <a:t>A string label for the task</a:t>
            </a:r>
          </a:p>
          <a:p>
            <a:pPr lvl="1"/>
            <a:r>
              <a:rPr lang="en-US" dirty="0" smtClean="0"/>
              <a:t>A priority rating, integer, 0 to infinity</a:t>
            </a:r>
          </a:p>
          <a:p>
            <a:pPr lvl="1"/>
            <a:r>
              <a:rPr lang="en-US" dirty="0" smtClean="0"/>
              <a:t>A self-referencing pointer called “next” that points to the next element in the list.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node 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char label[20];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int priority;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 //defines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type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Node *Nodeptr;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Graphically speaking, each node in the linked list looks like this: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581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3581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3581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41148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41148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1148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0" y="4343400"/>
            <a:ext cx="1752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actually carve out an entry in memory, we need to allocate the memory</a:t>
            </a:r>
          </a:p>
          <a:p>
            <a:pPr lvl="1"/>
            <a:r>
              <a:rPr lang="en-US" dirty="0" smtClean="0"/>
              <a:t>We will do that when we need to insert something into the list</a:t>
            </a:r>
          </a:p>
          <a:p>
            <a:r>
              <a:rPr lang="en-US" dirty="0" smtClean="0"/>
              <a:t>We also need something to point to the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 smtClean="0"/>
              <a:t>” of the list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Nodeptr head=NULL;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give the user some means to interact with the list.  </a:t>
            </a:r>
          </a:p>
          <a:p>
            <a:r>
              <a:rPr lang="en-US" dirty="0" smtClean="0"/>
              <a:t>The user has a choice of inserting, deleting, printing the contents of the list, or accessing and returning the data contents of a particular entry in the list.</a:t>
            </a:r>
          </a:p>
          <a:p>
            <a:r>
              <a:rPr lang="en-US" dirty="0" smtClean="0"/>
              <a:t>We put all this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("what would you like to do?\n");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printf("1 - Insert something in the list\n");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printf("2 – Delete something from the list\n");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printf("3 - Print out its contents\n");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printf("4 - Return the element selected\n");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printf("5 - Nothing at all\n");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("Enter 1 through 5:");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("%d", &amp;choice);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switch …….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…..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switch(choice)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1: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insertsomething();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2: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3: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case 4: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default: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("OK, bye\n");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insertsomething();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servesomething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Nodeptr serve(Nodeptr;);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a List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676400"/>
            <a:ext cx="8491537" cy="4540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search()</a:t>
            </a:r>
            <a:r>
              <a:rPr lang="en-US" dirty="0" smtClean="0"/>
              <a:t> </a:t>
            </a:r>
            <a:r>
              <a:rPr lang="en-US" dirty="0"/>
              <a:t>function is </a:t>
            </a:r>
            <a:r>
              <a:rPr lang="en-US" dirty="0" smtClean="0"/>
              <a:t>one of the most important operations on a list. </a:t>
            </a:r>
            <a:endParaRPr lang="en-US" dirty="0"/>
          </a:p>
          <a:p>
            <a:pPr lvl="1"/>
            <a:r>
              <a:rPr lang="en-US" dirty="0" smtClean="0"/>
              <a:t>It involves a </a:t>
            </a:r>
            <a:r>
              <a:rPr lang="en-US" i="1" dirty="0" smtClean="0"/>
              <a:t>traversal</a:t>
            </a:r>
            <a:r>
              <a:rPr lang="en-US" dirty="0" smtClean="0"/>
              <a:t> of the list, item by item, to look for something and possibly do something with it.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because a list is typically a means </a:t>
            </a:r>
            <a:r>
              <a:rPr lang="en-US" dirty="0"/>
              <a:t>for permanent storage and retrieval of items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So, we often have to look for a particular item in the list.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easier </a:t>
            </a:r>
            <a:r>
              <a:rPr lang="en-US" dirty="0" smtClean="0"/>
              <a:t>if the list is ordered than if it is random</a:t>
            </a:r>
          </a:p>
          <a:p>
            <a:r>
              <a:rPr lang="en-US" dirty="0" smtClean="0"/>
              <a:t>Searching is one of the basic functions in computing.  Much more about this later in this course as well as in CS I.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insertsomething()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function serves to define what is to be inserted.</a:t>
            </a:r>
          </a:p>
          <a:p>
            <a:r>
              <a:rPr lang="en-US" dirty="0" smtClean="0"/>
              <a:t>In other words, create the list element that is to be inserted.</a:t>
            </a:r>
          </a:p>
          <a:p>
            <a:r>
              <a:rPr lang="en-US" dirty="0" smtClean="0"/>
              <a:t>So, we first ask:</a:t>
            </a:r>
          </a:p>
          <a:p>
            <a:pPr lvl="1"/>
            <a:r>
              <a:rPr lang="en-US" dirty="0" smtClean="0"/>
              <a:t>What is the name of the task</a:t>
            </a:r>
          </a:p>
          <a:p>
            <a:pPr lvl="1"/>
            <a:r>
              <a:rPr lang="en-US" dirty="0" smtClean="0"/>
              <a:t>What priority does it have</a:t>
            </a:r>
          </a:p>
          <a:p>
            <a:r>
              <a:rPr lang="en-US" dirty="0" smtClean="0"/>
              <a:t>We then create the physical list element by allocating memory dynamically</a:t>
            </a:r>
          </a:p>
          <a:p>
            <a:r>
              <a:rPr lang="en-US" dirty="0" smtClean="0"/>
              <a:t>We set its value and call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insert() </a:t>
            </a:r>
            <a:r>
              <a:rPr lang="en-US" dirty="0" smtClean="0"/>
              <a:t>to physically insert it in the list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insertsomething()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void insertsomething()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char string[20];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int value;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Nodeptr ptr;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printf("Enter the name of the task to be”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“entered - one word without spaces.\n");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scanf("%s", string);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printf("Enter the priority of this task as an”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“integer greater than zero.\n");  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scanf("%d", &amp;value);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printf("OK, got it, thanks.\n");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insertsomething() </a:t>
            </a:r>
            <a:r>
              <a:rPr lang="en-US" dirty="0" smtClean="0">
                <a:latin typeface="+mn-lt"/>
                <a:cs typeface="Courier New" pitchFamily="49" charset="0"/>
              </a:rPr>
              <a:t>– cont.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ptr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(Node));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check for the NULL pointer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leave to you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label,string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-&gt;priority=value;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-&gt;next=NULL;     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    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Graphically speaking: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191000" y="5562600"/>
            <a:ext cx="1066800" cy="533400"/>
            <a:chOff x="672" y="3456"/>
            <a:chExt cx="672" cy="3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3552825"/>
            <a:ext cx="1066800" cy="533400"/>
            <a:chOff x="672" y="3456"/>
            <a:chExt cx="672" cy="3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00350" y="3552825"/>
            <a:ext cx="1066800" cy="533400"/>
            <a:chOff x="672" y="3456"/>
            <a:chExt cx="672" cy="33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305050" y="3848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38481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00450" y="3848100"/>
            <a:ext cx="180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19850" y="38481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675756" y="2376140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18" name="AutoShape 19"/>
          <p:cNvCxnSpPr>
            <a:cxnSpLocks noChangeShapeType="1"/>
            <a:stCxn id="17" idx="2"/>
            <a:endCxn id="11" idx="0"/>
          </p:cNvCxnSpPr>
          <p:nvPr/>
        </p:nvCxnSpPr>
        <p:spPr bwMode="auto">
          <a:xfrm rot="5400000">
            <a:off x="2709540" y="3195315"/>
            <a:ext cx="71502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149350" y="2392732"/>
            <a:ext cx="10550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current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20" name="AutoShape 22"/>
          <p:cNvCxnSpPr>
            <a:cxnSpLocks noChangeShapeType="1"/>
            <a:stCxn id="19" idx="2"/>
            <a:endCxn id="8" idx="0"/>
          </p:cNvCxnSpPr>
          <p:nvPr/>
        </p:nvCxnSpPr>
        <p:spPr bwMode="auto">
          <a:xfrm rot="16200000" flipH="1">
            <a:off x="5327685" y="3203610"/>
            <a:ext cx="698428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755775" y="5603875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22" name="AutoShape 25"/>
          <p:cNvCxnSpPr>
            <a:cxnSpLocks noChangeShapeType="1"/>
            <a:stCxn id="21" idx="3"/>
            <a:endCxn id="5" idx="1"/>
          </p:cNvCxnSpPr>
          <p:nvPr/>
        </p:nvCxnSpPr>
        <p:spPr bwMode="auto">
          <a:xfrm flipV="1">
            <a:off x="3051322" y="5829300"/>
            <a:ext cx="1139678" cy="54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419600" y="3714750"/>
            <a:ext cx="285750" cy="285750"/>
            <a:chOff x="420" y="3780"/>
            <a:chExt cx="180" cy="18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20" y="3780"/>
              <a:ext cx="18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20" y="3792"/>
              <a:ext cx="18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" name="AutoShape 29"/>
          <p:cNvCxnSpPr>
            <a:cxnSpLocks noChangeShapeType="1"/>
            <a:stCxn id="15" idx="0"/>
            <a:endCxn id="5" idx="0"/>
          </p:cNvCxnSpPr>
          <p:nvPr/>
        </p:nvCxnSpPr>
        <p:spPr bwMode="auto">
          <a:xfrm rot="5400000" flipV="1">
            <a:off x="3181350" y="4267200"/>
            <a:ext cx="1695450" cy="857250"/>
          </a:xfrm>
          <a:prstGeom prst="bentConnector5">
            <a:avLst>
              <a:gd name="adj1" fmla="val 50468"/>
              <a:gd name="adj2" fmla="val -2412"/>
              <a:gd name="adj3" fmla="val 5056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4991100" y="58102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5905500" y="476250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32"/>
          <p:cNvCxnSpPr>
            <a:cxnSpLocks noChangeShapeType="1"/>
            <a:stCxn id="28" idx="1"/>
            <a:endCxn id="8" idx="2"/>
          </p:cNvCxnSpPr>
          <p:nvPr/>
        </p:nvCxnSpPr>
        <p:spPr bwMode="auto">
          <a:xfrm rot="5400000" flipH="1">
            <a:off x="5462587" y="4319588"/>
            <a:ext cx="657225" cy="228600"/>
          </a:xfrm>
          <a:prstGeom prst="bentConnector3">
            <a:avLst>
              <a:gd name="adj1" fmla="val 514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3562362" y="4033886"/>
            <a:ext cx="1581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868777" y="4423043"/>
            <a:ext cx="21002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charset="0"/>
              </a:rPr>
              <a:t>newnode</a:t>
            </a:r>
            <a:r>
              <a:rPr lang="en-US" sz="2400" dirty="0" smtClean="0">
                <a:latin typeface="Times New Roman" charset="0"/>
              </a:rPr>
              <a:t>-</a:t>
            </a:r>
            <a:r>
              <a:rPr lang="en-US" sz="2400" dirty="0">
                <a:latin typeface="Times New Roman" charset="0"/>
              </a:rPr>
              <a:t>&gt;next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238250" y="35433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258050" y="35433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04850" y="3848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324850" y="3848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4800" y="38862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we need to figure out where to place the new entry.</a:t>
            </a:r>
          </a:p>
          <a:p>
            <a:pPr lvl="1"/>
            <a:r>
              <a:rPr lang="en-US" dirty="0" smtClean="0"/>
              <a:t>We want to put it in its right location w/r/t the priority</a:t>
            </a:r>
          </a:p>
          <a:p>
            <a:r>
              <a:rPr lang="en-US" dirty="0" smtClean="0"/>
              <a:t>Three situations we can face:</a:t>
            </a:r>
          </a:p>
          <a:p>
            <a:pPr lvl="1"/>
            <a:r>
              <a:rPr lang="en-US" dirty="0" smtClean="0"/>
              <a:t>The list is empty, </a:t>
            </a:r>
          </a:p>
          <a:p>
            <a:pPr lvl="2"/>
            <a:r>
              <a:rPr lang="en-US" dirty="0" smtClean="0"/>
              <a:t>so we put it at the head of the list – easy!</a:t>
            </a:r>
          </a:p>
          <a:p>
            <a:pPr lvl="1"/>
            <a:r>
              <a:rPr lang="en-US" dirty="0" smtClean="0"/>
              <a:t>The priority of the new task is greater than the one at the head of the list</a:t>
            </a:r>
          </a:p>
          <a:p>
            <a:pPr lvl="2"/>
            <a:r>
              <a:rPr lang="en-US" dirty="0" smtClean="0"/>
              <a:t>So we put it as the new head of the list – easy!</a:t>
            </a:r>
          </a:p>
          <a:p>
            <a:pPr lvl="1"/>
            <a:r>
              <a:rPr lang="en-US" dirty="0" smtClean="0"/>
              <a:t>Else it belongs somewhere else – not so easy!</a:t>
            </a:r>
          </a:p>
          <a:p>
            <a:pPr lvl="2"/>
            <a:r>
              <a:rPr lang="en-US" dirty="0" smtClean="0"/>
              <a:t>We have to find where to put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we have to  look for for the proper location</a:t>
            </a:r>
          </a:p>
          <a:p>
            <a:r>
              <a:rPr lang="en-US" dirty="0" smtClean="0"/>
              <a:t>Compare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-&gt;priority </a:t>
            </a:r>
            <a:r>
              <a:rPr lang="en-US" dirty="0" smtClean="0"/>
              <a:t>with the priority of each node that we “visit”.</a:t>
            </a:r>
          </a:p>
          <a:p>
            <a:r>
              <a:rPr lang="en-US" dirty="0" smtClean="0"/>
              <a:t>We said earlier that the higher the priority the earlier in the list - highest priority first</a:t>
            </a:r>
          </a:p>
          <a:p>
            <a:pPr lvl="1"/>
            <a:r>
              <a:rPr lang="en-US" dirty="0" smtClean="0"/>
              <a:t>So, it is in descending order</a:t>
            </a:r>
          </a:p>
          <a:p>
            <a:pPr lvl="1"/>
            <a:r>
              <a:rPr lang="en-US" dirty="0" smtClean="0"/>
              <a:t>Therefore,  if we use the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comparison criterion, we want to define the element to insert </a:t>
            </a:r>
            <a:r>
              <a:rPr lang="en-US" b="1" u="sng" dirty="0" smtClean="0"/>
              <a:t>before</a:t>
            </a:r>
          </a:p>
          <a:p>
            <a:pPr lvl="1"/>
            <a:r>
              <a:rPr lang="en-US" dirty="0" smtClean="0"/>
              <a:t>Why?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insert(Nodeptr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Nodeptr current = head, prior = head; // head is a global variable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 if (head==NULL)   // list is empty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head=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else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-&gt;priority &gt;= current-&gt;priority) // put as new head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{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-&gt;next = head;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head=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}    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else 		// look for it elsewhere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  {   current=prior-&gt;next;  // moves the current pointer one ahead of the prior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while (current != NULL)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-&gt;priority &gt;= current-&gt;priority)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-&gt;next=current;            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prior-&gt;next=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}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else    // move on to the next node to check it.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{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prior=current;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  current=current-&gt;next;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} } 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printout the contents of the list.</a:t>
            </a:r>
          </a:p>
          <a:p>
            <a:r>
              <a:rPr lang="en-US" dirty="0" smtClean="0"/>
              <a:t>Easy!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printitout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int n=1;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Nodeptr ptr=head;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(head==NULL)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("List is empty\n");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while (ptr != NULL)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values for node no. %d are:\n", n);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printf("The name of the task is: %s \n",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			label);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priority is: %d\n",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-&gt;priority);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("\n\n");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n++;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the program needs to know what to delete.  </a:t>
            </a:r>
          </a:p>
          <a:p>
            <a:r>
              <a:rPr lang="en-US" dirty="0" smtClean="0"/>
              <a:t>We’ll assume that we need to name the task to be deleted.</a:t>
            </a:r>
          </a:p>
          <a:p>
            <a:pPr lvl="1"/>
            <a:r>
              <a:rPr lang="en-US" dirty="0" smtClean="0"/>
              <a:t>We do that in the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dirty="0" smtClean="0"/>
              <a:t>Once we know what we need to delete, we look for it</a:t>
            </a:r>
          </a:p>
          <a:p>
            <a:pPr lvl="1"/>
            <a:r>
              <a:rPr lang="en-US" dirty="0" smtClean="0"/>
              <a:t>Once found, then we take it out.</a:t>
            </a:r>
          </a:p>
          <a:p>
            <a:r>
              <a:rPr lang="en-US" dirty="0" smtClean="0"/>
              <a:t>We do it all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as part of </a:t>
            </a:r>
            <a:r>
              <a:rPr lang="en-US" dirty="0" smtClean="0"/>
              <a:t>many other </a:t>
            </a:r>
            <a:r>
              <a:rPr lang="en-US" dirty="0"/>
              <a:t>operations.</a:t>
            </a:r>
          </a:p>
          <a:p>
            <a:r>
              <a:rPr lang="en-US" dirty="0"/>
              <a:t>In concept, it “visits” each element in the list, one by one, in sequence, from start to end to “do” something to each element.</a:t>
            </a:r>
          </a:p>
          <a:p>
            <a:r>
              <a:rPr lang="en-US" dirty="0"/>
              <a:t>The most common thing </a:t>
            </a:r>
            <a:r>
              <a:rPr lang="en-US" dirty="0" smtClean="0"/>
              <a:t>a traversal does is </a:t>
            </a:r>
            <a:r>
              <a:rPr lang="en-US" dirty="0"/>
              <a:t>to </a:t>
            </a:r>
            <a:r>
              <a:rPr lang="en-US" dirty="0" smtClean="0"/>
              <a:t>look for </a:t>
            </a:r>
            <a:r>
              <a:rPr lang="en-US" dirty="0"/>
              <a:t>for a particular element in the list, so that it can be </a:t>
            </a:r>
            <a:r>
              <a:rPr lang="en-US" dirty="0" smtClean="0"/>
              <a:t>“processed”: deleted</a:t>
            </a:r>
            <a:r>
              <a:rPr lang="en-US" dirty="0"/>
              <a:t>, </a:t>
            </a:r>
            <a:r>
              <a:rPr lang="en-US" dirty="0" smtClean="0"/>
              <a:t>modified, retrieved</a:t>
            </a:r>
            <a:r>
              <a:rPr lang="en-US" dirty="0"/>
              <a:t>, </a:t>
            </a:r>
            <a:r>
              <a:rPr lang="en-US" dirty="0" smtClean="0"/>
              <a:t>have </a:t>
            </a:r>
            <a:r>
              <a:rPr lang="en-US" dirty="0"/>
              <a:t>something </a:t>
            </a:r>
            <a:r>
              <a:rPr lang="en-US" dirty="0" smtClean="0"/>
              <a:t>inserted </a:t>
            </a:r>
            <a:r>
              <a:rPr lang="en-US" dirty="0"/>
              <a:t>before or </a:t>
            </a:r>
            <a:r>
              <a:rPr lang="en-US" dirty="0" smtClean="0"/>
              <a:t>after, or merely </a:t>
            </a:r>
            <a:r>
              <a:rPr lang="en-US" dirty="0" smtClean="0"/>
              <a:t>print </a:t>
            </a:r>
            <a:r>
              <a:rPr lang="en-US" dirty="0" smtClean="0"/>
              <a:t>its contents.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again, three things to do</a:t>
            </a:r>
          </a:p>
          <a:p>
            <a:r>
              <a:rPr lang="en-US" dirty="0" smtClean="0"/>
              <a:t>If list is empty, </a:t>
            </a:r>
          </a:p>
          <a:p>
            <a:pPr lvl="1"/>
            <a:r>
              <a:rPr lang="en-US" dirty="0" smtClean="0"/>
              <a:t>Nothing to delete</a:t>
            </a:r>
          </a:p>
          <a:p>
            <a:r>
              <a:rPr lang="en-US" dirty="0" smtClean="0"/>
              <a:t>If head is to be deleted</a:t>
            </a:r>
          </a:p>
          <a:p>
            <a:pPr lvl="1"/>
            <a:r>
              <a:rPr lang="en-US" dirty="0" smtClean="0"/>
              <a:t>Make the next node the new head</a:t>
            </a:r>
          </a:p>
          <a:p>
            <a:r>
              <a:rPr lang="en-US" dirty="0" smtClean="0"/>
              <a:t>Otherwise, look down the list for the right node to delete</a:t>
            </a:r>
          </a:p>
          <a:p>
            <a:pPr lvl="1"/>
            <a:r>
              <a:rPr lang="en-US" dirty="0" smtClean="0"/>
              <a:t>Delete it when found</a:t>
            </a:r>
          </a:p>
          <a:p>
            <a:r>
              <a:rPr lang="en-US" dirty="0" smtClean="0"/>
              <a:t>Remember to free up the memory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Nodeptr current=head, prior=head, ptr=NULL;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char * string;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("What task do you want to delete?\n");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("%s", string);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	if (head == NULL)            // list is empty - nothing to delete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("The list is empty\n");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	else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(head-&gt;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label,string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)==0) {    // it’s the head!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ptr=head;   // temporary ptr to free up the memory             		head=head-&gt;next;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free(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	else    {        // look down the list for the task to be deleted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current=prior-&gt;next;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	while (current != NULL) { //we look for the task           				if((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(current-&gt;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label,string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)==0)) { //found it!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prior-&gt;next=current-&gt;next;   // snip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free(post);     }      // free up memory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	else    {            // keep looking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prior=current;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	current=current-&gt;next; } } } 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Graphically speaking: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3857625"/>
            <a:ext cx="1066800" cy="533400"/>
            <a:chOff x="672" y="3456"/>
            <a:chExt cx="672" cy="3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81400" y="3886200"/>
            <a:ext cx="1066800" cy="533400"/>
            <a:chOff x="672" y="3456"/>
            <a:chExt cx="672" cy="33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305050" y="4152900"/>
            <a:ext cx="127635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41529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67200" y="4114800"/>
            <a:ext cx="11430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19850" y="41529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581400" y="2514601"/>
            <a:ext cx="526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ptr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18" name="AutoShape 19"/>
          <p:cNvCxnSpPr>
            <a:cxnSpLocks noChangeShapeType="1"/>
          </p:cNvCxnSpPr>
          <p:nvPr/>
        </p:nvCxnSpPr>
        <p:spPr bwMode="auto">
          <a:xfrm>
            <a:off x="4114800" y="2819400"/>
            <a:ext cx="1097280" cy="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238250" y="38481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7258050" y="38481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324850" y="41529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1000" y="4572000"/>
            <a:ext cx="76495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457200" y="251460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731520" y="3078480"/>
            <a:ext cx="822960" cy="609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251460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5400000">
            <a:off x="1524000" y="3124200"/>
            <a:ext cx="838200" cy="5334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40" idx="0"/>
            <a:endCxn id="33" idx="1"/>
          </p:cNvCxnSpPr>
          <p:nvPr/>
        </p:nvCxnSpPr>
        <p:spPr>
          <a:xfrm rot="5400000" flipH="1" flipV="1">
            <a:off x="772263" y="4106014"/>
            <a:ext cx="457200" cy="47477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340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914400"/>
          </a:xfrm>
        </p:spPr>
        <p:txBody>
          <a:bodyPr/>
          <a:lstStyle/>
          <a:p>
            <a:r>
              <a:rPr lang="en-US" dirty="0" smtClean="0"/>
              <a:t>Graphically speaking: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410200" y="3857625"/>
            <a:ext cx="1066800" cy="533400"/>
            <a:chOff x="672" y="3456"/>
            <a:chExt cx="672" cy="3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581400" y="3886200"/>
            <a:ext cx="1066800" cy="533400"/>
            <a:chOff x="672" y="3456"/>
            <a:chExt cx="672" cy="33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41529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419600" y="4114800"/>
            <a:ext cx="9906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19850" y="4152900"/>
            <a:ext cx="8191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375747" y="2514601"/>
            <a:ext cx="52610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ptr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18" name="AutoShape 19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5183424" y="3427176"/>
            <a:ext cx="914399" cy="364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876800" y="3962400"/>
            <a:ext cx="285750" cy="285750"/>
            <a:chOff x="420" y="3780"/>
            <a:chExt cx="180" cy="180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20" y="3780"/>
              <a:ext cx="180" cy="1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20" y="3792"/>
              <a:ext cx="18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238250" y="3848100"/>
            <a:ext cx="1066800" cy="533400"/>
            <a:chOff x="672" y="3456"/>
            <a:chExt cx="672" cy="336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258050" y="3848100"/>
            <a:ext cx="1066800" cy="533400"/>
            <a:chOff x="672" y="3456"/>
            <a:chExt cx="672" cy="336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672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08" y="3456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04850" y="41529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324850" y="41529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8600" y="41910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2819400" y="2590801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prior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2927351" y="3244849"/>
            <a:ext cx="882649" cy="488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19600" y="4191000"/>
            <a:ext cx="2057400" cy="1600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77000" y="4343400"/>
            <a:ext cx="83820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057400" y="4191000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3917952" y="2590800"/>
            <a:ext cx="1145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current</a:t>
            </a:r>
            <a:endParaRPr lang="en-US" sz="2400" dirty="0">
              <a:latin typeface="Times New Roman" charset="0"/>
            </a:endParaRPr>
          </a:p>
        </p:txBody>
      </p:sp>
      <p:cxnSp>
        <p:nvCxnSpPr>
          <p:cNvPr id="35" name="AutoShape 19"/>
          <p:cNvCxnSpPr>
            <a:cxnSpLocks noChangeShapeType="1"/>
          </p:cNvCxnSpPr>
          <p:nvPr/>
        </p:nvCxnSpPr>
        <p:spPr bwMode="auto">
          <a:xfrm rot="16200000" flipH="1">
            <a:off x="4572000" y="3047999"/>
            <a:ext cx="838200" cy="838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Now that we know what a lost is, at least conceptually, how do we build one?</a:t>
            </a:r>
          </a:p>
          <a:p>
            <a:r>
              <a:rPr lang="en-US" dirty="0" smtClean="0"/>
              <a:t>There are two main ways.</a:t>
            </a:r>
          </a:p>
          <a:p>
            <a:pPr lvl="1"/>
            <a:r>
              <a:rPr lang="en-US" dirty="0" smtClean="0"/>
              <a:t>Using an array to hold the items in the list</a:t>
            </a:r>
          </a:p>
          <a:p>
            <a:pPr lvl="1"/>
            <a:r>
              <a:rPr lang="en-US" dirty="0" smtClean="0"/>
              <a:t>Using dynamically-allocated memory blocks to hold the items in the list.</a:t>
            </a:r>
          </a:p>
          <a:p>
            <a:r>
              <a:rPr lang="en-US" dirty="0" smtClean="0"/>
              <a:t>Each has its own advantages and </a:t>
            </a:r>
          </a:p>
          <a:p>
            <a:pPr lvl="1"/>
            <a:r>
              <a:rPr lang="en-US" dirty="0" smtClean="0"/>
              <a:t>We discuss these next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Lists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 can implement a list as an array. This is the most natural first reaction.</a:t>
            </a:r>
          </a:p>
          <a:p>
            <a:pPr lvl="1"/>
            <a:r>
              <a:rPr lang="en-US" dirty="0" smtClean="0"/>
              <a:t>We call this a </a:t>
            </a:r>
            <a:r>
              <a:rPr lang="en-US" i="1" dirty="0" smtClean="0"/>
              <a:t>contiguous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Contiguous lists have some advantages</a:t>
            </a:r>
          </a:p>
          <a:p>
            <a:pPr lvl="1"/>
            <a:r>
              <a:rPr lang="en-US" dirty="0" smtClean="0"/>
              <a:t>Have a pre-defined structure in most languages where random cells can be easily accessed</a:t>
            </a:r>
          </a:p>
          <a:p>
            <a:pPr lvl="1"/>
            <a:r>
              <a:rPr lang="en-US" dirty="0" smtClean="0"/>
              <a:t>It is easily declared and defined</a:t>
            </a:r>
          </a:p>
          <a:p>
            <a:pPr lvl="1"/>
            <a:r>
              <a:rPr lang="en-US" dirty="0" smtClean="0"/>
              <a:t>No pointers are necessary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However, there are some difficulties with array-based lists.:</a:t>
            </a:r>
          </a:p>
          <a:p>
            <a:pPr lvl="1"/>
            <a:r>
              <a:rPr lang="en-US" dirty="0" smtClean="0"/>
              <a:t>If an item is to be inserted at the beginning of the list, room must be made for it.  All the items must be shifted over by one </a:t>
            </a:r>
          </a:p>
          <a:p>
            <a:pPr lvl="2"/>
            <a:r>
              <a:rPr lang="en-US" dirty="0" smtClean="0"/>
              <a:t>inefficient.</a:t>
            </a:r>
          </a:p>
          <a:p>
            <a:pPr lvl="1"/>
            <a:r>
              <a:rPr lang="en-US" dirty="0" smtClean="0"/>
              <a:t>If we delete an item, a “hole” will be left </a:t>
            </a:r>
          </a:p>
          <a:p>
            <a:pPr lvl="2"/>
            <a:r>
              <a:rPr lang="en-US" dirty="0" smtClean="0"/>
              <a:t>wasteful of memory.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the array has to be declared at compile time.  </a:t>
            </a:r>
            <a:endParaRPr lang="en-US" dirty="0" smtClean="0"/>
          </a:p>
          <a:p>
            <a:pPr lvl="2"/>
            <a:r>
              <a:rPr lang="en-US" dirty="0" smtClean="0"/>
              <a:t>Thus</a:t>
            </a:r>
            <a:r>
              <a:rPr lang="en-US" dirty="0"/>
              <a:t>, we </a:t>
            </a:r>
            <a:r>
              <a:rPr lang="en-US" dirty="0" smtClean="0"/>
              <a:t>set </a:t>
            </a:r>
            <a:r>
              <a:rPr lang="en-US" dirty="0"/>
              <a:t>aside slightly more memory than we would normally </a:t>
            </a:r>
            <a:r>
              <a:rPr lang="en-US" dirty="0" smtClean="0"/>
              <a:t>expect to need</a:t>
            </a:r>
          </a:p>
          <a:p>
            <a:pPr lvl="2"/>
            <a:r>
              <a:rPr lang="en-US" dirty="0" smtClean="0"/>
              <a:t>Wastes </a:t>
            </a:r>
            <a:r>
              <a:rPr lang="en-US" dirty="0"/>
              <a:t>memory when the array is not fully populated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Can crash the program or overwrite old data if insufficient memory is allocated</a:t>
            </a:r>
            <a:endParaRPr lang="en-US" dirty="0"/>
          </a:p>
          <a:p>
            <a:pPr lvl="1"/>
            <a:r>
              <a:rPr lang="en-US" dirty="0"/>
              <a:t>Finding a string of contiguous memory large enough to handle a long list of large records may sometimes be difficult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Nevertheless, arrays can provide a good way to implement lists (contiguous lists)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3406</Words>
  <Application>Microsoft Office PowerPoint</Application>
  <PresentationFormat>On-screen Show (4:3)</PresentationFormat>
  <Paragraphs>565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COP 3223C</vt:lpstr>
      <vt:lpstr>Lists</vt:lpstr>
      <vt:lpstr>The List Data Type</vt:lpstr>
      <vt:lpstr>The List Data Type</vt:lpstr>
      <vt:lpstr>Operations on a List</vt:lpstr>
      <vt:lpstr>List Traversal</vt:lpstr>
      <vt:lpstr>Types of Lists</vt:lpstr>
      <vt:lpstr>Contiguous Lists</vt:lpstr>
      <vt:lpstr>Contiguous Lists</vt:lpstr>
      <vt:lpstr>Linked Lists</vt:lpstr>
      <vt:lpstr>Linked lists</vt:lpstr>
      <vt:lpstr>Linked List Implementation</vt:lpstr>
      <vt:lpstr>Linked List Implementation</vt:lpstr>
      <vt:lpstr>Linked List Implementation</vt:lpstr>
      <vt:lpstr>Linked Lists</vt:lpstr>
      <vt:lpstr>Linked Lists</vt:lpstr>
      <vt:lpstr>Linked Lists</vt:lpstr>
      <vt:lpstr>Linked Lists</vt:lpstr>
      <vt:lpstr>Self-Referencing Structures</vt:lpstr>
      <vt:lpstr>Linked List Traversal</vt:lpstr>
      <vt:lpstr>Operations on Linked Lists</vt:lpstr>
      <vt:lpstr>Linked List Operations - Create</vt:lpstr>
      <vt:lpstr>Linked List Operations - Create</vt:lpstr>
      <vt:lpstr>Linked List Operations - Insert</vt:lpstr>
      <vt:lpstr>Linked Lists – Insertion Into an empty list</vt:lpstr>
      <vt:lpstr>Linked Lists - Insertion</vt:lpstr>
      <vt:lpstr>Linked Lists – Insertion in Middle</vt:lpstr>
      <vt:lpstr>Linked Lists – Insertion at End</vt:lpstr>
      <vt:lpstr>Linked Lists - Deletions</vt:lpstr>
      <vt:lpstr>Linked Lists - Deletion</vt:lpstr>
      <vt:lpstr>Linked Lists – Deletion from Front</vt:lpstr>
      <vt:lpstr>Linked Lists – Deletion from Front</vt:lpstr>
      <vt:lpstr>Linked Lists – Deletion from Middle</vt:lpstr>
      <vt:lpstr>Linked Lists – Deletion from End</vt:lpstr>
      <vt:lpstr>Linked Lists – Insertion and Deletion</vt:lpstr>
      <vt:lpstr>Insertion Operation Details</vt:lpstr>
      <vt:lpstr>Insertion Method</vt:lpstr>
      <vt:lpstr>Insertion Method</vt:lpstr>
      <vt:lpstr>Doubly-linked Lists</vt:lpstr>
      <vt:lpstr>Practical Issues in Linked Lists</vt:lpstr>
      <vt:lpstr>Linked List Code</vt:lpstr>
      <vt:lpstr>Linked List Code - Application</vt:lpstr>
      <vt:lpstr>List Entries</vt:lpstr>
      <vt:lpstr>List Entries</vt:lpstr>
      <vt:lpstr>List Entries</vt:lpstr>
      <vt:lpstr>Interface Function</vt:lpstr>
      <vt:lpstr>Interface Function</vt:lpstr>
      <vt:lpstr>Interface Function</vt:lpstr>
      <vt:lpstr>Prototypes</vt:lpstr>
      <vt:lpstr>insertsomething()</vt:lpstr>
      <vt:lpstr>insertsomething()</vt:lpstr>
      <vt:lpstr>insertsomething() – cont.</vt:lpstr>
      <vt:lpstr>insert()</vt:lpstr>
      <vt:lpstr>insert()</vt:lpstr>
      <vt:lpstr>insert()</vt:lpstr>
      <vt:lpstr>insert()</vt:lpstr>
      <vt:lpstr>printitout()</vt:lpstr>
      <vt:lpstr>printitout()</vt:lpstr>
      <vt:lpstr>deletesomething()</vt:lpstr>
      <vt:lpstr>deletesomething()</vt:lpstr>
      <vt:lpstr>deletesomething()</vt:lpstr>
      <vt:lpstr>deletesomething()</vt:lpstr>
      <vt:lpstr>deletesomething()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3223H</dc:title>
  <dc:creator>Avelino</dc:creator>
  <cp:lastModifiedBy>Avelino</cp:lastModifiedBy>
  <cp:revision>107</cp:revision>
  <dcterms:created xsi:type="dcterms:W3CDTF">2011-10-11T22:42:45Z</dcterms:created>
  <dcterms:modified xsi:type="dcterms:W3CDTF">2016-11-13T21:03:27Z</dcterms:modified>
</cp:coreProperties>
</file>