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5" r:id="rId1"/>
  </p:sldMasterIdLst>
  <p:notesMasterIdLst>
    <p:notesMasterId r:id="rId73"/>
  </p:notesMasterIdLst>
  <p:handoutMasterIdLst>
    <p:handoutMasterId r:id="rId74"/>
  </p:handoutMasterIdLst>
  <p:sldIdLst>
    <p:sldId id="256" r:id="rId2"/>
    <p:sldId id="351" r:id="rId3"/>
    <p:sldId id="352" r:id="rId4"/>
    <p:sldId id="354" r:id="rId5"/>
    <p:sldId id="380" r:id="rId6"/>
    <p:sldId id="383" r:id="rId7"/>
    <p:sldId id="373" r:id="rId8"/>
    <p:sldId id="374" r:id="rId9"/>
    <p:sldId id="375" r:id="rId10"/>
    <p:sldId id="382" r:id="rId11"/>
    <p:sldId id="381" r:id="rId12"/>
    <p:sldId id="358" r:id="rId13"/>
    <p:sldId id="301" r:id="rId14"/>
    <p:sldId id="262" r:id="rId15"/>
    <p:sldId id="310" r:id="rId16"/>
    <p:sldId id="366" r:id="rId17"/>
    <p:sldId id="326" r:id="rId18"/>
    <p:sldId id="266" r:id="rId19"/>
    <p:sldId id="347" r:id="rId20"/>
    <p:sldId id="359" r:id="rId21"/>
    <p:sldId id="360" r:id="rId22"/>
    <p:sldId id="371" r:id="rId23"/>
    <p:sldId id="361" r:id="rId24"/>
    <p:sldId id="362" r:id="rId25"/>
    <p:sldId id="349" r:id="rId26"/>
    <p:sldId id="259" r:id="rId27"/>
    <p:sldId id="344" r:id="rId28"/>
    <p:sldId id="345" r:id="rId29"/>
    <p:sldId id="346" r:id="rId30"/>
    <p:sldId id="348" r:id="rId31"/>
    <p:sldId id="363" r:id="rId32"/>
    <p:sldId id="260" r:id="rId33"/>
    <p:sldId id="364" r:id="rId34"/>
    <p:sldId id="261" r:id="rId35"/>
    <p:sldId id="384" r:id="rId36"/>
    <p:sldId id="385" r:id="rId37"/>
    <p:sldId id="386" r:id="rId38"/>
    <p:sldId id="372" r:id="rId39"/>
    <p:sldId id="291" r:id="rId40"/>
    <p:sldId id="292" r:id="rId41"/>
    <p:sldId id="328" r:id="rId42"/>
    <p:sldId id="303" r:id="rId43"/>
    <p:sldId id="309" r:id="rId44"/>
    <p:sldId id="263" r:id="rId45"/>
    <p:sldId id="267" r:id="rId46"/>
    <p:sldId id="304" r:id="rId47"/>
    <p:sldId id="305" r:id="rId48"/>
    <p:sldId id="306" r:id="rId49"/>
    <p:sldId id="307" r:id="rId50"/>
    <p:sldId id="269" r:id="rId51"/>
    <p:sldId id="270" r:id="rId52"/>
    <p:sldId id="268" r:id="rId53"/>
    <p:sldId id="297" r:id="rId54"/>
    <p:sldId id="298" r:id="rId55"/>
    <p:sldId id="325" r:id="rId56"/>
    <p:sldId id="321" r:id="rId57"/>
    <p:sldId id="322" r:id="rId58"/>
    <p:sldId id="323" r:id="rId59"/>
    <p:sldId id="324" r:id="rId60"/>
    <p:sldId id="367" r:id="rId61"/>
    <p:sldId id="368" r:id="rId62"/>
    <p:sldId id="264" r:id="rId63"/>
    <p:sldId id="369" r:id="rId64"/>
    <p:sldId id="272" r:id="rId65"/>
    <p:sldId id="327" r:id="rId66"/>
    <p:sldId id="277" r:id="rId67"/>
    <p:sldId id="278" r:id="rId68"/>
    <p:sldId id="280" r:id="rId69"/>
    <p:sldId id="281" r:id="rId70"/>
    <p:sldId id="282" r:id="rId71"/>
    <p:sldId id="283" r:id="rId72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A45100"/>
    <a:srgbClr val="894400"/>
    <a:srgbClr val="4D4D4D"/>
    <a:srgbClr val="FFFFFF"/>
    <a:srgbClr val="996600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2" autoAdjust="0"/>
    <p:restoredTop sz="86949" autoAdjust="0"/>
  </p:normalViewPr>
  <p:slideViewPr>
    <p:cSldViewPr>
      <p:cViewPr varScale="1">
        <p:scale>
          <a:sx n="53" d="100"/>
          <a:sy n="53" d="100"/>
        </p:scale>
        <p:origin x="7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7B3F7F-98B8-4819-A567-407891205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7C7D38D-5B2D-4634-B281-B2DE50BF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EF4B8-D9C8-4C75-BD98-7D960B19695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51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53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4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6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3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093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7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2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4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79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90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738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8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2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4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56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1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7588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0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8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24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6581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5949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5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8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9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4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5664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8158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6586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250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8826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08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78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8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17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63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66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52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3731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5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629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30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85722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1802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5683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91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0710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15385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4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UCF logo- tag horizontal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19200"/>
            <a:ext cx="7772400" cy="39624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COP 3223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Slide Set #2 – C Basics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Variables, Constants,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 variables require more memory space than others. 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Rather than allocating a block of memory large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 accommodate the largest of variables, C makes a programmer declare the type of variable a symbol is to represent.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Makes C very memory efficient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 is therefore said to be a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heavily typed language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C, it is important that variables be defined prior to their use in the code.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is called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declaring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 variable – more about this later.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variable must also be specified when it is declared.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most common simple variable types (among many others) are: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Characters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(non-numeric characters)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(real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Double precision 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(High precision real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Integers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(natural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also complex data structures such as 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Arrays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(collection of similar variables)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Strings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(sequence of characters)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Structures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(collection of dissimilar variables)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Unions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(collection of dissimilar variables sharing the same addresses)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permit more sophisticated ways to store and manipulate data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Don’t worry about these now. We’ll discuss these in due time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Now we focus on the simple variable types.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Those most often used simple variable types are: 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(for integer)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char (for character)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float (for floating point decimal number)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double (for double precision floating point)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variables require different amount of memory to hold their values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the type of variable being declared determines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how much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memory is to be set aside for it to hold the appropriate value.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Analogy of a garage in a house: golf cart vs. smart car vs. regular car vs. Hummer vs. dump truck.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order to use a variable, you must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declare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variables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ahead of time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declaration is a statement that tells the compiler that the programmer wants to have a variable of a particular type with a particular name.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please allocate memory (a location) of the appropriate size for this variable, and map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its address to the name of the variable the programmer just gave you so she doesn’t have to bother knowing its address.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example,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Suppose that I want to keep track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the number of miles travelled during a road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trip.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want to define a variable that stores this as an integer value.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At the beginning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write a C statement that declares a variable named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as follows: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num_miles;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When it comes upon this statement, the compiler will then allocate memory space somewhere in memory and maps it to an integer type variable named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where the program can store the number of miles travelled in integer form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number can be assigned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written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),  retrieved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as well as updated later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Its value can be accessed by simply referring to it as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a computation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are therefore declared through a C statement that indicates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 of variable it is to be and the name we wish to give it.  For example,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name;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Several variables of the same type can be placed in the same line of code.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n;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can also be initialized when being declared.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var1 = 30, n=10, x, 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Initialization is optional, but highly recommended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Variables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in C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variables must be declared before being used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Usually at the top of the function (for now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function, but later also in user-defined functions).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Else, a compilation error will result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different from many other languages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LISP and Python, for example, do not require declaring and typing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First … Bits, Bytes and Words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bit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one binary element:     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 string of eight consecutive bits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word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 string of 16 consecutive bits (two back-to-back bytes).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90800" y="3200400"/>
            <a:ext cx="3037615" cy="492443"/>
            <a:chOff x="2590800" y="3200400"/>
            <a:chExt cx="3037615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3352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6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4000" y="5105400"/>
            <a:ext cx="6085615" cy="492443"/>
            <a:chOff x="1524000" y="5105400"/>
            <a:chExt cx="6085615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28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102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84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 Basics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programs, at their very core, are about giving the computer (the processor) instructions on how to manipulate data.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Before we discuss the more complex issues in programming, we need to know how data are stored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its most fundamental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way: </a:t>
            </a:r>
          </a:p>
          <a:p>
            <a:pPr lvl="1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also need to know about some basic manipulations to be done to the data: </a:t>
            </a:r>
          </a:p>
          <a:p>
            <a:pPr lvl="1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Binary arithmetic (base 2) represents numbers as a string of 0’s and 1’s.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be converted to base 10 numbers (decimal).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value of the low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(1)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vale of the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value of the 3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(4)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… the value of the 8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(128)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numbers are then added together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Therefore, to convert the following 8-bit string  (byte) into decimal: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(0x1) + (1x2) + (1x4) + (0x8) + (1x16) + (0x32) +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(1x64) + (1x128)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 0 + 2 + 4 + 0 + 16 + 0 + 64 + 128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 214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2667000"/>
            <a:ext cx="3037615" cy="492443"/>
            <a:chOff x="2590800" y="3200400"/>
            <a:chExt cx="3037615" cy="492443"/>
          </a:xfrm>
        </p:grpSpPr>
        <p:sp>
          <p:nvSpPr>
            <p:cNvPr id="5" name="TextBox 4"/>
            <p:cNvSpPr txBox="1"/>
            <p:nvPr/>
          </p:nvSpPr>
          <p:spPr>
            <a:xfrm>
              <a:off x="3352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So, what would be the value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all bits were to be 1s in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 (the maximum value)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 + 2 + 4 + 8 + 16 + 32 + 64 + 128 = 255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So, a byte can hold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(decimal)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between 0 and 255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26670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1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about a word (16 bits)?</a:t>
            </a:r>
          </a:p>
          <a:p>
            <a:endParaRPr lang="en-US" dirty="0" smtClean="0">
              <a:solidFill>
                <a:srgbClr val="6633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Well, the low byte (first 8 bits) would hold 255, right, so we can just add that to the high byte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255 + (1x256) + (1x512) + (1x1024) + (1x2048) + (1x4096) + 1x8,192) + (1x16,384) + 1x 32,768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So, a word can hold a number from 0 to as high as 65,535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3400" y="2438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Converting decimal to binary is a bit more complex.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Done by dividing by 2 and using the carry as the binary value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needed here, so we will pass on this.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So, we move on to how to represent the different types of simple variables 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Typically used to count whole things, such as iterations in loops, elements of an array and in some special functions.</a:t>
            </a: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Not good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 doing math in most applications.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 integer variable is identified by the keyword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prior to the name of the variable being defined.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Integer variables have been traditionally represented by one byte (8 bits) for 0-255, or one word (16 bits), 0 to 65,535.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the cheap availability of memory, most integer variables are now at least 16 bits, more likely 32 bits.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Then there are also 64-bit integer variables that can be declared.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a 32-bit representation,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can store an integer in the range of -2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-1 (about - 2 billion to +2 billion)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most applications, this limitation won't be a problem.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Unsigned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There exist two types of binary integers: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signed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Unsigned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integers are easy – they use all 8 or 16 bits in the byte or word to represent the number.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a byte, the total range is 0 to 255 (00000000 to 11111111).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a word, the total range is 0 to 65,535 (0000000000000000 to 1111111111111111).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Integers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Signed integers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slightly more complicated, as they can only use 7 or 15 of the bits to represent the number. 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 is used to indicate the sign.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high bit of 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positive number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high bit of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negative number  -   counter intuitive, but more efficient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 allows bit-level manipulation. This is one application where bit manipulation can be useful for reversing the sign of a signed integer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numbers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range of a signed integer in a byte is therefore, -128 to127, remembering that the high bit does not count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Note that the sum is 255!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range of a signed integer in a word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32,768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32,767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Note that the sum is 65,535!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declaration defaults to signed.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need to say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signed int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An unsigned int has to be expressly identified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unsigned 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Variables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Take the mathematical equation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+ 10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 the surface, the equation above is non-computable, as x has no intrinsic numerical value.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if x could hold a numerical value, say 5, then the equation can be computed and results in 15.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algebra, we use symbols – typically non-numeric characters – to stand in for numerical values that are either unknown or changeable.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refer to these as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There is no standard to the size of an integer variable. It all depends on the processor and operating system used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However, some </a:t>
            </a:r>
            <a:r>
              <a:rPr lang="en-US" sz="3000" u="sng" dirty="0" smtClean="0">
                <a:solidFill>
                  <a:schemeClr val="tx2">
                    <a:lumMod val="75000"/>
                  </a:schemeClr>
                </a:solidFill>
              </a:rPr>
              <a:t>typical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values: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short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16 bits:  -32,768 to  +32,767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unsigned short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16 bits:  0 to  +65,535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unsigned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32 bits:  0 to  +4,294,967,295 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   32 bits:  -2,147,483,648 to  +2,147,483,647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int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32 bits: -2,147,483,648 to  +2,147,483,647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There is also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with 64 bits in size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 of these are counter-intuitive, but it doesn’t really matter. It is what it is.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Won’t be on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Characters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Characters are an odd thing.  They are actually integers mapped into characters through a table called the American Standard Code for Information Interchange Table (ASCII).</a:t>
            </a:r>
          </a:p>
          <a:p>
            <a:pPr lvl="1"/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The ASCII table can be found 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In the ASCII table, a 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 takes up 1 byte (8 bits)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 can be treated as signed integers ranging from -128 to 127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Only some represent printable characters(32 through 126 are normal characters)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There is an extended ASCII table for more symbols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stores a “non-computable” integer value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is stored internally as an integer number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When a variable is defined as a character, the processor will not interpret the value found on the variable as an integer, but will instead look up its character equivalent in the ASCII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tab;e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Note that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will NOT store multiple characters – just one. 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Multiple characters make up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and we'll deal with strings later.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Character literals must be enclosed in single quotes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‘d’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Real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Real numbers are used in arithmetic computations.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represent the decimal point as the separator between wholes and fractions in a real number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Two numbers separated by a decimal point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are what we traditionally think of numbers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called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because the decimal point changes location as the calculations dictate.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Real number variables are identified by the keywords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double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both store real numbers (a number with a decimal point)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difference between the two is mainly the level of precision obtainable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accurate to about 6 or 7 digits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accurate to about 13 digits and can store much larger numbers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Scope of Variables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scope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of a variable means the extent of the validity of a variable with regards to parts of the program.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other words, in what parts of the program are these variables valid?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can have several different “scopes”. However, for now, the main ones are: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Local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variables are the most common of variables.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variables are only recognized within the block of code in which they are defined.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system “forgets” the variable once the block of code in where they are defined exits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important to know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the memory that had been allocated to that variable automatically returns to the “free memory stack” for use by the program later when needed.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Global 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are valid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everywhere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the program (not completely true, but at least for now assume it is).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should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 defined outside of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specific block of code.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Typically at the beginning of the source code file.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general, local variables are strongly preferred over global variables.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are less dangerous because of the reduced risk of another part of the program changing it unintentionally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there are situations that do call for global variables, so they are useful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the first part of this course,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always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use local variables (under penalty of loss of credit)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Last Word 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are many other variable types besides these simple four types just presented.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 allows the programmer to define his/her own variable type …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just variable but also variable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will see how to do that later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Constants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33680"/>
            <a:ext cx="8001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Sometime you want to use values that have special meaning that won't change throughout the program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... yet be relatively easy to change through the program source code.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these cases we can define constants using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re-processor directive. For example,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you write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PI 3.1415926535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everywhere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appears, the preprocessor will replace it with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prior to compilation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 smtClean="0">
              <a:cs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Computers cannot deal with abstract concepts such as the algebraic variables.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must be much more concrete than that.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in computers, therefore, are locations in memory used to store and retrieve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(data) that a program can manipulate.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memory is said to be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allocated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a variable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mapping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between the memory location (called its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and the name of the variable is created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Setting and changing the values of variables is the most fundamental element of programming.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80010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a common mistake is to use the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assignment operator (=)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set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preprocessor directive values: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MY_CONST = 50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preprocessor would replace occurrences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MY_CONST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literally with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50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Which, of course, is meaningless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do 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operator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course, one can also use variables and set their value to a fixed number that won’t be changed purposely throughout the program.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that would be more expensive than using the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preprocessor directive.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Takes more memory.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Overhead involved in indexing the variable and retrieving it from memory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Operators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“Operators“ perform basic functions on data.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has several primitive operators that are already defined in the language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first to discuss is the assignment = operator.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assigns a value to a variable by using the = symbol. For example, the variable sum acquires the value of the sum on its right hand side (37).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17 + 2 + 6 + 12;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Others that come to mind are the mathematical operators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+, -. *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there are many others.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Assignment </a:t>
            </a:r>
            <a:r>
              <a:rPr lang="en-US" dirty="0" smtClean="0">
                <a:solidFill>
                  <a:srgbClr val="C00000"/>
                </a:solidFill>
              </a:rPr>
              <a:t>Operator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the most important and most extensively used operator in C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forgive the repetition.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assignment operator: “=“  assigns a value to a variable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the assignment operator = does not imply equality!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Another operator (==) is used to test for equality of two values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Assignment Operator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an example, if one writes</a:t>
            </a:r>
          </a:p>
          <a:p>
            <a:pPr marL="533400" indent="-533400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num_miles = 20;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Then the variable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will take on (be assigned) the value of 20</a:t>
            </a:r>
          </a:p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result of arithmetic expressions can also be stored into variables</a:t>
            </a: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num_miles = 20*10</a:t>
            </a:r>
          </a:p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So can the values returned by a function call (later)</a:t>
            </a:r>
          </a:p>
          <a:p>
            <a:pPr marL="533400" indent="-533400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924800" cy="4191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has many mathematical operators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+ is addition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- is subtraction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* is multiplication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/ is division (since most keyboards don't have a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÷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key)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() are parentheses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Simple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+ b + c + 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Where the 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a, b, c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already have assigned values.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Note: spaces between characters is NOT required, but recommended for ease of reading.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a+b+c+d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the same thing – C ignores the spaces.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Subtraction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Equally simple: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– b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Where a and b are variables with values already assigned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Or, given the meaninglessness of spaces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a-b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Equally simple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* b * c * 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        and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a*b*c*d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Note that the addition, subtraction and multiplication operators apply identically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, 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variable types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Not so for division …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Floating Point Division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is floating point division and integer division.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Floating point division is also simple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/ b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are expected to be floating point variables, but that is not totally necessary.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Same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a/b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The result is a floating point value assignable to a variable of the corresponding type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Computer Memory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very brief discussion about computer memory is now warranted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memory is just a very, very long string of 0s and 1’s.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0 or 1 in that string is called 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bit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the simplest element in computation.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8 consecutive bits make 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16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consecutive bits make 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word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 (More later)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byte is the smallest addressable size of memory.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byte has an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a way to locate it within that  long string.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Called “addressable memory” because we can pinpoint a particular location in the long string of bits, and store/retrieve values in them.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Think of a hotel room in a very large high-rise hotel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36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 Division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Then there is integer division. Not so simple.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two of them: division and mod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Division on integers doesn't work like one might expect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Integer division returns the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whole numbers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truncates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everything after the decimal place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floating point math, 11.0/4.0 would be 2.75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integer math, 11/4 is 2, because everything after the decimal place gets chopped off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mod (%) operator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 is the second type of integer division.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Implemented by the % operator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returns only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the remainder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a division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elementary school division, 11 divided by 4 is 2 with a remainder of 3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Thus 11%4 is 3 (the value of the remainder)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 is actually a very useful operator because the result will never be greater than the denominator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see more about this later this semester.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 Precedence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operators have precedence rules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Anything within parentheses () is always evaluated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* and / have equal precedence and are evaluated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+ and - have equal precedence and are evaluated left to right, but have lower precedence than * and /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3 - 4 * 5 + 6 is equal to 3 - 20 + 6 which is equal to -17 + 6 which is equal to -11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Tip: ALWAYS use parenthesis … ALWAYS!!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Boolean value is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C, 0 is false and any non-zero number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three Boolean operators that take Boolean values as operands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AND: &amp;&amp; – True if and only if all arguments are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OR: || – True if at least one argument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NOT: ! – Inverts the truth value of its only argument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result of Boolean operators are frequently expressed with truth tables</a:t>
            </a:r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2"/>
          </p:nvPr>
        </p:nvGraphicFramePr>
        <p:xfrm>
          <a:off x="4648200" y="1981200"/>
          <a:ext cx="3810000" cy="1828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&amp;&amp;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42" name="Group 30"/>
          <p:cNvGraphicFramePr>
            <a:graphicFrameLocks noGrp="1"/>
          </p:cNvGraphicFramePr>
          <p:nvPr>
            <p:ph sz="quarter" idx="3"/>
          </p:nvPr>
        </p:nvGraphicFramePr>
        <p:xfrm>
          <a:off x="4648200" y="4114800"/>
          <a:ext cx="3810000" cy="1981201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||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68" name="Group 56"/>
          <p:cNvGraphicFramePr>
            <a:graphicFrameLocks noGrp="1"/>
          </p:cNvGraphicFramePr>
          <p:nvPr/>
        </p:nvGraphicFramePr>
        <p:xfrm>
          <a:off x="1371600" y="4191000"/>
          <a:ext cx="1905000" cy="10972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!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234166"/>
              </p:ext>
            </p:extLst>
          </p:nvPr>
        </p:nvGraphicFramePr>
        <p:xfrm>
          <a:off x="4800600" y="2209800"/>
          <a:ext cx="3810000" cy="1828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&amp;&amp;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Boolean Operators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is the equality operator.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Do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confuse with the assignment operator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   &lt;=   &gt;   &gt;=   These are self explanatory.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!=  This is the inequality operator.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Increment/Decrement </a:t>
            </a:r>
            <a:r>
              <a:rPr lang="en-US" dirty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unary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operators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increment and decrement the value of an integer variable by 1.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are the operators.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Placed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variable, they are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pre-increment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pre-decrement: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value is incremented or decremented before it is used in the expression in which it appears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--a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Where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is an integer variable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Placed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variable,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they are known as 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post-increment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post-decrement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a++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value of the variable is incremented or decremented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 is used in the expression in which it appears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now see our second small C program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main()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int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c++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c);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5 5 6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Another Example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main() 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int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++c);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5 6 6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are several issues to be discussed with relation to variables: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Legal names for the variable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of the variable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Declaring the variable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of the variable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now continue to discuss these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I/O Operators - Printing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Printing to screen is the most basic output function in C (in any programming language, actually).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we saw in the first lab,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our operator that we most commonly use to print to screen.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argument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printf(),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within its parentheses), is composed of two general parts: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enclosed in quotation marks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which follows the closing quotation marks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we wish to print out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literals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(just as stated), we merely put the desired string inside the quote marks.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what you did for “Hello World!” in Lab #1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simply printed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did use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instruct it to go to the next line immediately upon encountering this symbol.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an escape character that tells it not to print the subsequent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but that it has special meaning.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More about escape characters later.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also be used to print the values of variables, even to actually compute an equation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inside the quote marks indicates that you want to print out a variable to the screen.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character immediately following it (e.g.,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specifies the type of variable it is to print to screen.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name of the variable to be printed is stated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closing quotation mark and a comma. 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example, </a:t>
            </a:r>
          </a:p>
          <a:p>
            <a:pPr lvl="1" algn="ctr"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printf("Number of miles: %d", num_miles);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will print out the contents of an integer variable</a:t>
            </a:r>
          </a:p>
          <a:p>
            <a:pPr algn="ctr">
              <a:buFontTx/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Number of miles: 20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Multiple variables can be printed from the same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call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”, var1, var2);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corresponds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and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corresponds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However, they must be of the correct type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are printed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using the following type specifiers: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char: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float: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%f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double: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%lf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print multiple variables on the same line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("x = %d, y = %lf\n", x, y);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Would print something along the lines of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x = 5, y = 2.400000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Reading from the Keyboard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also provides a basic operator to read from keyboard entries by a user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operator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does this.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similar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many ways,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it does not accept literals, as it does not print out anything.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pauses execution to await an entry from the keyboard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Once entered, the value needs to be stored somewhere … like in a variable.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You’ll need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 your first or second HW assignment,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Example: Read an integer  value from the keyboard and store it in the pre-defined variable x</a:t>
            </a:r>
          </a:p>
          <a:p>
            <a:pPr marL="457200" lvl="1" indent="0" algn="ctr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("%d", &amp;x);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"%d"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is the </a:t>
            </a:r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format string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tells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what type of data it should be reading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before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means that we're telling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location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That way,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knows where to put the integer that it read.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 is one of the oddities of C (there are many!).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format specification 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works the same way as the format specification 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%lf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%c - char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many others, but they aren't used commonly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Elementary Strings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Strings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are collections of characters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string literal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enclosed in quotation marks, like so: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"This is a string literal"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can be read from the user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printed to the screen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discuss strings more extensively later when you are ready to understand them better.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we discuss them here briefly and rather superficially because we will need to use them soon.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Strings (cont.)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declare a variable that can hold a string: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char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[128];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the name of the string variable. It is selected by the programmer.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Don’t worry too much about the brackets. We will see that when we get to arrays later this semester.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128 is the maximum size of the string (including the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null terminator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 special character which indicates the end of the string)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Names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Variables are labels that map to specific locations in memory where a particular value is to be stored.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Liberates the programmer from having to keep track of cryptic memory addresses</a:t>
            </a:r>
            <a:endParaRPr lang="en-US" sz="28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But there are certain rules one MUST follow when choosing names for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variables (</a:t>
            </a:r>
            <a:r>
              <a:rPr lang="en-US" sz="3200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identifiers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Only use letters, numbers, and underscore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	characters (_)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The first character must be either a letter or an underscore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Must not be a </a:t>
            </a:r>
            <a:r>
              <a:rPr lang="en-US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keyword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What are keywords?</a:t>
            </a:r>
            <a:endParaRPr lang="en-US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read a string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use the format specifier %s like so: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("%s",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Notice that there is no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before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are the only thing you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without needing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is weird that way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Say we enter “Hello” as the value of the string set to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Don’t worry yet as to how to do that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print strings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use the format specifier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like so: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printf(“The string is %s\n",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result printed will be: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The string is Hello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will be covered in much more depth later in the course when we learn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about arrays and pointers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just to allow to use them in an elementary fashion for 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Keywords (Reserved Words)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 has 37 words that are reserved  because they have special 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meaning. These are called  </a:t>
            </a:r>
            <a:r>
              <a:rPr lang="en-US" sz="2600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keywords</a:t>
            </a:r>
            <a:endParaRPr lang="en-US" sz="26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auto, double, int,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break, else, long, switch, case,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register,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char, extern, return, union, const, float, short, unsigned, continue, for, signed, void, default,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sizeof, volatile, do, if, while, static, _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Boolinline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_Complex, restrict, _Imaginary </a:t>
            </a:r>
          </a:p>
          <a:p>
            <a:r>
              <a:rPr lang="en-US" sz="2600" b="0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NEVER, EVER 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use keywords as names for variables or functions. It thoroughly confuses the compiler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If you are lucky, you will get a compilation error</a:t>
            </a:r>
          </a:p>
          <a:p>
            <a:pPr lvl="1"/>
            <a:r>
              <a:rPr lang="en-US" sz="2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If you are not, you’ll get a runtime error</a:t>
            </a:r>
            <a:endParaRPr lang="en-US" sz="2200" b="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Identifier Rules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Variable names (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Identifiers) are case-sensitive, meaning that </a:t>
            </a:r>
            <a:r>
              <a:rPr lang="en-US" sz="32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and </a:t>
            </a:r>
            <a:r>
              <a:rPr lang="en-US" sz="32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are not the same variable</a:t>
            </a: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It is customary (but not required) to use lower case characters for variable names.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Upper case variable names are </a:t>
            </a:r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by convention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reserved for constant s (values that never change).</a:t>
            </a:r>
            <a:r>
              <a:rPr lang="en-US" sz="28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However, the compiler won’t care either way</a:t>
            </a:r>
            <a:endParaRPr lang="en-US" sz="28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The compiler won’t care either, but you should use meaningful variable names so that people can understand your code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For example,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for average value, etc.</a:t>
            </a:r>
            <a:endParaRPr lang="en-US" sz="28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4700</Words>
  <Application>Microsoft Office PowerPoint</Application>
  <PresentationFormat>On-screen Show (4:3)</PresentationFormat>
  <Paragraphs>636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Courier New</vt:lpstr>
      <vt:lpstr>Times New Roman</vt:lpstr>
      <vt:lpstr>Wingdings</vt:lpstr>
      <vt:lpstr>Office Theme</vt:lpstr>
      <vt:lpstr> COP 3223  Slide Set #2 – C Basics   Variables, Constants, Operators</vt:lpstr>
      <vt:lpstr>C Basics</vt:lpstr>
      <vt:lpstr>Variables</vt:lpstr>
      <vt:lpstr>Variables</vt:lpstr>
      <vt:lpstr>Computer Memory</vt:lpstr>
      <vt:lpstr>Variables</vt:lpstr>
      <vt:lpstr>Variable Names</vt:lpstr>
      <vt:lpstr>Keywords (Reserved Words)</vt:lpstr>
      <vt:lpstr>Variable Identifier Rules</vt:lpstr>
      <vt:lpstr>Variable Types</vt:lpstr>
      <vt:lpstr>Variable Types</vt:lpstr>
      <vt:lpstr>Variable Types</vt:lpstr>
      <vt:lpstr>Variable Types</vt:lpstr>
      <vt:lpstr>Declaring Variables</vt:lpstr>
      <vt:lpstr>Declaring Variables</vt:lpstr>
      <vt:lpstr>Declaring Variables</vt:lpstr>
      <vt:lpstr>Declaring Variables</vt:lpstr>
      <vt:lpstr>Using Variables</vt:lpstr>
      <vt:lpstr>First … Bits, Bytes and Words</vt:lpstr>
      <vt:lpstr>Binary Arithmetic</vt:lpstr>
      <vt:lpstr>Binary Arithmetic</vt:lpstr>
      <vt:lpstr>Binary Arithmetic</vt:lpstr>
      <vt:lpstr>Binary Arithmetic</vt:lpstr>
      <vt:lpstr>Binary Arithmetic</vt:lpstr>
      <vt:lpstr>Integers</vt:lpstr>
      <vt:lpstr>int</vt:lpstr>
      <vt:lpstr>Unsigned int</vt:lpstr>
      <vt:lpstr>Signed Integers</vt:lpstr>
      <vt:lpstr>Signed numbers (cont.)</vt:lpstr>
      <vt:lpstr>int</vt:lpstr>
      <vt:lpstr>Characters</vt:lpstr>
      <vt:lpstr>char</vt:lpstr>
      <vt:lpstr>Real Numbers</vt:lpstr>
      <vt:lpstr>float and double</vt:lpstr>
      <vt:lpstr>Scope of Variables</vt:lpstr>
      <vt:lpstr>Local Variables</vt:lpstr>
      <vt:lpstr>Global Variables</vt:lpstr>
      <vt:lpstr>Last Word on Variables</vt:lpstr>
      <vt:lpstr>Constants</vt:lpstr>
      <vt:lpstr>Constants (cont.)</vt:lpstr>
      <vt:lpstr>Constants (cont.)</vt:lpstr>
      <vt:lpstr>Operators</vt:lpstr>
      <vt:lpstr>The Assignment Operator</vt:lpstr>
      <vt:lpstr>The Assignment Operator</vt:lpstr>
      <vt:lpstr>Arithmetic Operators</vt:lpstr>
      <vt:lpstr>Addition</vt:lpstr>
      <vt:lpstr>Subtraction</vt:lpstr>
      <vt:lpstr>Multiplication</vt:lpstr>
      <vt:lpstr>Floating Point Division</vt:lpstr>
      <vt:lpstr>Integer Division</vt:lpstr>
      <vt:lpstr>The mod (%) operator</vt:lpstr>
      <vt:lpstr>Arithmetic Operator Precedence</vt:lpstr>
      <vt:lpstr>Boolean Operators</vt:lpstr>
      <vt:lpstr>Boolean operators</vt:lpstr>
      <vt:lpstr>Other Boolean Operators</vt:lpstr>
      <vt:lpstr>The Increment/Decrement Operators</vt:lpstr>
      <vt:lpstr>The Inc/Decrement Operators</vt:lpstr>
      <vt:lpstr>The Inc/Decrement Operators</vt:lpstr>
      <vt:lpstr>The Inc/Decrement Operators</vt:lpstr>
      <vt:lpstr>I/O Operators - Printing to Screen</vt:lpstr>
      <vt:lpstr>printf()</vt:lpstr>
      <vt:lpstr>printf()</vt:lpstr>
      <vt:lpstr>printf()</vt:lpstr>
      <vt:lpstr>printf()</vt:lpstr>
      <vt:lpstr>I/O Operators - Reading from the Keyboard</vt:lpstr>
      <vt:lpstr>scanf() </vt:lpstr>
      <vt:lpstr>scanf() </vt:lpstr>
      <vt:lpstr>Elementary Strings</vt:lpstr>
      <vt:lpstr>Strings (cont.)</vt:lpstr>
      <vt:lpstr>Strings (cont.)</vt:lpstr>
      <vt:lpstr>Strings (cont.)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Juan Alzate</cp:lastModifiedBy>
  <cp:revision>237</cp:revision>
  <cp:lastPrinted>1601-01-01T00:00:00Z</cp:lastPrinted>
  <dcterms:created xsi:type="dcterms:W3CDTF">2002-07-12T16:50:49Z</dcterms:created>
  <dcterms:modified xsi:type="dcterms:W3CDTF">2016-09-02T19:36:16Z</dcterms:modified>
</cp:coreProperties>
</file>