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9"/>
  </p:notesMasterIdLst>
  <p:handoutMasterIdLst>
    <p:handoutMasterId r:id="rId70"/>
  </p:handoutMasterIdLst>
  <p:sldIdLst>
    <p:sldId id="256" r:id="rId2"/>
    <p:sldId id="311" r:id="rId3"/>
    <p:sldId id="310" r:id="rId4"/>
    <p:sldId id="363" r:id="rId5"/>
    <p:sldId id="378" r:id="rId6"/>
    <p:sldId id="375" r:id="rId7"/>
    <p:sldId id="360" r:id="rId8"/>
    <p:sldId id="379" r:id="rId9"/>
    <p:sldId id="367" r:id="rId10"/>
    <p:sldId id="313" r:id="rId11"/>
    <p:sldId id="358" r:id="rId12"/>
    <p:sldId id="314" r:id="rId13"/>
    <p:sldId id="385" r:id="rId14"/>
    <p:sldId id="315" r:id="rId15"/>
    <p:sldId id="380" r:id="rId16"/>
    <p:sldId id="316" r:id="rId17"/>
    <p:sldId id="317" r:id="rId18"/>
    <p:sldId id="318" r:id="rId19"/>
    <p:sldId id="368" r:id="rId20"/>
    <p:sldId id="386" r:id="rId21"/>
    <p:sldId id="319" r:id="rId22"/>
    <p:sldId id="349" r:id="rId23"/>
    <p:sldId id="381" r:id="rId24"/>
    <p:sldId id="370" r:id="rId25"/>
    <p:sldId id="371" r:id="rId26"/>
    <p:sldId id="350" r:id="rId27"/>
    <p:sldId id="320" r:id="rId28"/>
    <p:sldId id="343" r:id="rId29"/>
    <p:sldId id="369" r:id="rId30"/>
    <p:sldId id="345" r:id="rId31"/>
    <p:sldId id="346" r:id="rId32"/>
    <p:sldId id="364" r:id="rId33"/>
    <p:sldId id="348" r:id="rId34"/>
    <p:sldId id="365" r:id="rId35"/>
    <p:sldId id="366" r:id="rId36"/>
    <p:sldId id="382" r:id="rId37"/>
    <p:sldId id="374" r:id="rId38"/>
    <p:sldId id="327" r:id="rId39"/>
    <p:sldId id="344" r:id="rId40"/>
    <p:sldId id="372" r:id="rId41"/>
    <p:sldId id="373" r:id="rId42"/>
    <p:sldId id="328" r:id="rId43"/>
    <p:sldId id="329" r:id="rId44"/>
    <p:sldId id="383" r:id="rId45"/>
    <p:sldId id="330" r:id="rId46"/>
    <p:sldId id="384" r:id="rId47"/>
    <p:sldId id="351" r:id="rId48"/>
    <p:sldId id="331" r:id="rId49"/>
    <p:sldId id="377" r:id="rId50"/>
    <p:sldId id="332" r:id="rId51"/>
    <p:sldId id="333" r:id="rId52"/>
    <p:sldId id="362" r:id="rId53"/>
    <p:sldId id="376" r:id="rId54"/>
    <p:sldId id="334" r:id="rId55"/>
    <p:sldId id="335" r:id="rId56"/>
    <p:sldId id="336" r:id="rId57"/>
    <p:sldId id="337" r:id="rId58"/>
    <p:sldId id="338" r:id="rId59"/>
    <p:sldId id="354" r:id="rId60"/>
    <p:sldId id="339" r:id="rId61"/>
    <p:sldId id="355" r:id="rId62"/>
    <p:sldId id="340" r:id="rId63"/>
    <p:sldId id="361" r:id="rId64"/>
    <p:sldId id="341" r:id="rId65"/>
    <p:sldId id="342" r:id="rId66"/>
    <p:sldId id="356" r:id="rId67"/>
    <p:sldId id="357" r:id="rId68"/>
  </p:sldIdLst>
  <p:sldSz cx="9144000" cy="6858000" type="screen4x3"/>
  <p:notesSz cx="6858000" cy="9296400"/>
  <p:defaultTextStyle>
    <a:defPPr>
      <a:defRPr lang="en-US"/>
    </a:defPPr>
    <a:lvl1pPr algn="ctr" rtl="0" eaLnBrk="0" fontAlgn="base" hangingPunct="0">
      <a:spcBef>
        <a:spcPct val="0"/>
      </a:spcBef>
      <a:spcAft>
        <a:spcPct val="0"/>
      </a:spcAft>
      <a:defRPr sz="2600" kern="1200">
        <a:solidFill>
          <a:schemeClr val="tx1"/>
        </a:solidFill>
        <a:latin typeface="Arial" charset="0"/>
        <a:ea typeface="+mn-ea"/>
        <a:cs typeface="+mn-cs"/>
      </a:defRPr>
    </a:lvl1pPr>
    <a:lvl2pPr marL="457200" algn="ctr" rtl="0" eaLnBrk="0" fontAlgn="base" hangingPunct="0">
      <a:spcBef>
        <a:spcPct val="0"/>
      </a:spcBef>
      <a:spcAft>
        <a:spcPct val="0"/>
      </a:spcAft>
      <a:defRPr sz="2600" kern="1200">
        <a:solidFill>
          <a:schemeClr val="tx1"/>
        </a:solidFill>
        <a:latin typeface="Arial" charset="0"/>
        <a:ea typeface="+mn-ea"/>
        <a:cs typeface="+mn-cs"/>
      </a:defRPr>
    </a:lvl2pPr>
    <a:lvl3pPr marL="914400" algn="ctr" rtl="0" eaLnBrk="0" fontAlgn="base" hangingPunct="0">
      <a:spcBef>
        <a:spcPct val="0"/>
      </a:spcBef>
      <a:spcAft>
        <a:spcPct val="0"/>
      </a:spcAft>
      <a:defRPr sz="2600" kern="1200">
        <a:solidFill>
          <a:schemeClr val="tx1"/>
        </a:solidFill>
        <a:latin typeface="Arial" charset="0"/>
        <a:ea typeface="+mn-ea"/>
        <a:cs typeface="+mn-cs"/>
      </a:defRPr>
    </a:lvl3pPr>
    <a:lvl4pPr marL="1371600" algn="ctr" rtl="0" eaLnBrk="0" fontAlgn="base" hangingPunct="0">
      <a:spcBef>
        <a:spcPct val="0"/>
      </a:spcBef>
      <a:spcAft>
        <a:spcPct val="0"/>
      </a:spcAft>
      <a:defRPr sz="2600" kern="1200">
        <a:solidFill>
          <a:schemeClr val="tx1"/>
        </a:solidFill>
        <a:latin typeface="Arial" charset="0"/>
        <a:ea typeface="+mn-ea"/>
        <a:cs typeface="+mn-cs"/>
      </a:defRPr>
    </a:lvl4pPr>
    <a:lvl5pPr marL="1828800" algn="ctr" rtl="0" eaLnBrk="0" fontAlgn="base" hangingPunct="0">
      <a:spcBef>
        <a:spcPct val="0"/>
      </a:spcBef>
      <a:spcAft>
        <a:spcPct val="0"/>
      </a:spcAft>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FFFFFF"/>
    <a:srgbClr val="996600"/>
    <a:srgbClr val="FF9900"/>
    <a:srgbClr val="663300"/>
    <a:srgbClr val="894400"/>
    <a:srgbClr val="A451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7" autoAdjust="0"/>
    <p:restoredTop sz="86949" autoAdjust="0"/>
  </p:normalViewPr>
  <p:slideViewPr>
    <p:cSldViewPr>
      <p:cViewPr varScale="1">
        <p:scale>
          <a:sx n="53" d="100"/>
          <a:sy n="53" d="100"/>
        </p:scale>
        <p:origin x="72"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14"/>
    </p:cViewPr>
  </p:sorterViewPr>
  <p:notesViewPr>
    <p:cSldViewPr>
      <p:cViewPr varScale="1">
        <p:scale>
          <a:sx n="50" d="100"/>
          <a:sy n="50" d="100"/>
        </p:scale>
        <p:origin x="-1968" y="-10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defRPr sz="1200" dirty="0" smtClean="0">
                <a:latin typeface="Times New Roman" pitchFamily="18" charset="0"/>
              </a:defRPr>
            </a:lvl1pPr>
          </a:lstStyle>
          <a:p>
            <a:pPr>
              <a:defRPr/>
            </a:pPr>
            <a:endParaRPr lang="en-US"/>
          </a:p>
        </p:txBody>
      </p:sp>
      <p:sp>
        <p:nvSpPr>
          <p:cNvPr id="47107"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dirty="0" smtClean="0">
                <a:latin typeface="Times New Roman" pitchFamily="18" charset="0"/>
              </a:defRPr>
            </a:lvl1pPr>
          </a:lstStyle>
          <a:p>
            <a:pPr>
              <a:defRPr/>
            </a:pPr>
            <a:endParaRPr lang="en-US"/>
          </a:p>
        </p:txBody>
      </p:sp>
      <p:sp>
        <p:nvSpPr>
          <p:cNvPr id="47108"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defRPr sz="1200" dirty="0" smtClean="0">
                <a:latin typeface="Times New Roman" pitchFamily="18" charset="0"/>
              </a:defRPr>
            </a:lvl1pPr>
          </a:lstStyle>
          <a:p>
            <a:pPr>
              <a:defRPr/>
            </a:pPr>
            <a:endParaRPr lang="en-US"/>
          </a:p>
        </p:txBody>
      </p:sp>
      <p:sp>
        <p:nvSpPr>
          <p:cNvPr id="47109"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smtClean="0">
                <a:latin typeface="Times New Roman" pitchFamily="18" charset="0"/>
              </a:defRPr>
            </a:lvl1pPr>
          </a:lstStyle>
          <a:p>
            <a:pPr>
              <a:defRPr/>
            </a:pPr>
            <a:fld id="{5DBBC51C-C5F3-4A57-AFBA-9D819E69CAB8}" type="slidenum">
              <a:rPr lang="en-US"/>
              <a:pPr>
                <a:defRPr/>
              </a:pPr>
              <a:t>‹#›</a:t>
            </a:fld>
            <a:endParaRPr lang="en-US"/>
          </a:p>
        </p:txBody>
      </p:sp>
    </p:spTree>
    <p:extLst>
      <p:ext uri="{BB962C8B-B14F-4D97-AF65-F5344CB8AC3E}">
        <p14:creationId xmlns:p14="http://schemas.microsoft.com/office/powerpoint/2010/main" val="2113661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1095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124" name="Rectangle 4"/>
          <p:cNvSpPr>
            <a:spLocks noGrp="1" noRot="1" noChangeAspect="1" noChangeArrowheads="1" noTextEdit="1"/>
          </p:cNvSpPr>
          <p:nvPr>
            <p:ph type="sldImg" idx="2"/>
          </p:nvPr>
        </p:nvSpPr>
        <p:spPr bwMode="auto">
          <a:xfrm>
            <a:off x="1092200" y="685800"/>
            <a:ext cx="4673600" cy="35052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914400" y="4419600"/>
            <a:ext cx="5029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9574" name="Rectangle 6"/>
          <p:cNvSpPr>
            <a:spLocks noGrp="1" noChangeArrowheads="1"/>
          </p:cNvSpPr>
          <p:nvPr>
            <p:ph type="ftr" sz="quarter" idx="4"/>
          </p:nvPr>
        </p:nvSpPr>
        <p:spPr bwMode="auto">
          <a:xfrm>
            <a:off x="0" y="8839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109575" name="Rectangle 7"/>
          <p:cNvSpPr>
            <a:spLocks noGrp="1" noChangeArrowheads="1"/>
          </p:cNvSpPr>
          <p:nvPr>
            <p:ph type="sldNum" sz="quarter" idx="5"/>
          </p:nvPr>
        </p:nvSpPr>
        <p:spPr bwMode="auto">
          <a:xfrm>
            <a:off x="3886200" y="8839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380A8E5-14B1-4D0C-9464-E719BE4E16A7}" type="slidenum">
              <a:rPr lang="en-US"/>
              <a:pPr>
                <a:defRPr/>
              </a:pPr>
              <a:t>‹#›</a:t>
            </a:fld>
            <a:endParaRPr lang="en-US"/>
          </a:p>
        </p:txBody>
      </p:sp>
    </p:spTree>
    <p:extLst>
      <p:ext uri="{BB962C8B-B14F-4D97-AF65-F5344CB8AC3E}">
        <p14:creationId xmlns:p14="http://schemas.microsoft.com/office/powerpoint/2010/main" val="34575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smtClean="0"/>
          </a:p>
        </p:txBody>
      </p:sp>
      <p:sp>
        <p:nvSpPr>
          <p:cNvPr id="6148" name="Slide Number Placeholder 3"/>
          <p:cNvSpPr>
            <a:spLocks noGrp="1"/>
          </p:cNvSpPr>
          <p:nvPr>
            <p:ph type="sldNum" sz="quarter" idx="5"/>
          </p:nvPr>
        </p:nvSpPr>
        <p:spPr>
          <a:noFill/>
        </p:spPr>
        <p:txBody>
          <a:bodyPr/>
          <a:lstStyle/>
          <a:p>
            <a:fld id="{E8EE4B20-43B6-420C-8837-6351E4F3454E}" type="slidenum">
              <a:rPr lang="en-US"/>
              <a:pPr/>
              <a:t>1</a:t>
            </a:fld>
            <a:endParaRPr lang="en-US"/>
          </a:p>
        </p:txBody>
      </p:sp>
    </p:spTree>
    <p:extLst>
      <p:ext uri="{BB962C8B-B14F-4D97-AF65-F5344CB8AC3E}">
        <p14:creationId xmlns:p14="http://schemas.microsoft.com/office/powerpoint/2010/main" val="1099845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17</a:t>
            </a:fld>
            <a:endParaRPr lang="en-US"/>
          </a:p>
        </p:txBody>
      </p:sp>
    </p:spTree>
    <p:extLst>
      <p:ext uri="{BB962C8B-B14F-4D97-AF65-F5344CB8AC3E}">
        <p14:creationId xmlns:p14="http://schemas.microsoft.com/office/powerpoint/2010/main" val="2904827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18</a:t>
            </a:fld>
            <a:endParaRPr lang="en-US"/>
          </a:p>
        </p:txBody>
      </p:sp>
    </p:spTree>
    <p:extLst>
      <p:ext uri="{BB962C8B-B14F-4D97-AF65-F5344CB8AC3E}">
        <p14:creationId xmlns:p14="http://schemas.microsoft.com/office/powerpoint/2010/main" val="3643716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21</a:t>
            </a:fld>
            <a:endParaRPr lang="en-US"/>
          </a:p>
        </p:txBody>
      </p:sp>
    </p:spTree>
    <p:extLst>
      <p:ext uri="{BB962C8B-B14F-4D97-AF65-F5344CB8AC3E}">
        <p14:creationId xmlns:p14="http://schemas.microsoft.com/office/powerpoint/2010/main" val="23822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03176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00881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27</a:t>
            </a:fld>
            <a:endParaRPr lang="en-US"/>
          </a:p>
        </p:txBody>
      </p:sp>
    </p:spTree>
    <p:extLst>
      <p:ext uri="{BB962C8B-B14F-4D97-AF65-F5344CB8AC3E}">
        <p14:creationId xmlns:p14="http://schemas.microsoft.com/office/powerpoint/2010/main" val="226852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28</a:t>
            </a:fld>
            <a:endParaRPr lang="en-US"/>
          </a:p>
        </p:txBody>
      </p:sp>
    </p:spTree>
    <p:extLst>
      <p:ext uri="{BB962C8B-B14F-4D97-AF65-F5344CB8AC3E}">
        <p14:creationId xmlns:p14="http://schemas.microsoft.com/office/powerpoint/2010/main" val="3221152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70090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4578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8966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2</a:t>
            </a:fld>
            <a:endParaRPr lang="en-US"/>
          </a:p>
        </p:txBody>
      </p:sp>
    </p:spTree>
    <p:extLst>
      <p:ext uri="{BB962C8B-B14F-4D97-AF65-F5344CB8AC3E}">
        <p14:creationId xmlns:p14="http://schemas.microsoft.com/office/powerpoint/2010/main" val="1522331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38</a:t>
            </a:fld>
            <a:endParaRPr lang="en-US"/>
          </a:p>
        </p:txBody>
      </p:sp>
    </p:spTree>
    <p:extLst>
      <p:ext uri="{BB962C8B-B14F-4D97-AF65-F5344CB8AC3E}">
        <p14:creationId xmlns:p14="http://schemas.microsoft.com/office/powerpoint/2010/main" val="1029647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380A8E5-14B1-4D0C-9464-E719BE4E16A7}" type="slidenum">
              <a:rPr lang="en-US" smtClean="0"/>
              <a:pPr>
                <a:defRPr/>
              </a:pPr>
              <a:t>39</a:t>
            </a:fld>
            <a:endParaRPr lang="en-US"/>
          </a:p>
        </p:txBody>
      </p:sp>
    </p:spTree>
    <p:extLst>
      <p:ext uri="{BB962C8B-B14F-4D97-AF65-F5344CB8AC3E}">
        <p14:creationId xmlns:p14="http://schemas.microsoft.com/office/powerpoint/2010/main" val="2981958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41</a:t>
            </a:fld>
            <a:endParaRPr lang="en-US"/>
          </a:p>
        </p:txBody>
      </p:sp>
    </p:spTree>
    <p:extLst>
      <p:ext uri="{BB962C8B-B14F-4D97-AF65-F5344CB8AC3E}">
        <p14:creationId xmlns:p14="http://schemas.microsoft.com/office/powerpoint/2010/main" val="4059881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42</a:t>
            </a:fld>
            <a:endParaRPr lang="en-US"/>
          </a:p>
        </p:txBody>
      </p:sp>
    </p:spTree>
    <p:extLst>
      <p:ext uri="{BB962C8B-B14F-4D97-AF65-F5344CB8AC3E}">
        <p14:creationId xmlns:p14="http://schemas.microsoft.com/office/powerpoint/2010/main" val="2623952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43</a:t>
            </a:fld>
            <a:endParaRPr lang="en-US"/>
          </a:p>
        </p:txBody>
      </p:sp>
    </p:spTree>
    <p:extLst>
      <p:ext uri="{BB962C8B-B14F-4D97-AF65-F5344CB8AC3E}">
        <p14:creationId xmlns:p14="http://schemas.microsoft.com/office/powerpoint/2010/main" val="445514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45</a:t>
            </a:fld>
            <a:endParaRPr lang="en-US"/>
          </a:p>
        </p:txBody>
      </p:sp>
    </p:spTree>
    <p:extLst>
      <p:ext uri="{BB962C8B-B14F-4D97-AF65-F5344CB8AC3E}">
        <p14:creationId xmlns:p14="http://schemas.microsoft.com/office/powerpoint/2010/main" val="3878739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49922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48</a:t>
            </a:fld>
            <a:endParaRPr lang="en-US"/>
          </a:p>
        </p:txBody>
      </p:sp>
    </p:spTree>
    <p:extLst>
      <p:ext uri="{BB962C8B-B14F-4D97-AF65-F5344CB8AC3E}">
        <p14:creationId xmlns:p14="http://schemas.microsoft.com/office/powerpoint/2010/main" val="2504718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50</a:t>
            </a:fld>
            <a:endParaRPr lang="en-US"/>
          </a:p>
        </p:txBody>
      </p:sp>
    </p:spTree>
    <p:extLst>
      <p:ext uri="{BB962C8B-B14F-4D97-AF65-F5344CB8AC3E}">
        <p14:creationId xmlns:p14="http://schemas.microsoft.com/office/powerpoint/2010/main" val="719202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51</a:t>
            </a:fld>
            <a:endParaRPr lang="en-US"/>
          </a:p>
        </p:txBody>
      </p:sp>
    </p:spTree>
    <p:extLst>
      <p:ext uri="{BB962C8B-B14F-4D97-AF65-F5344CB8AC3E}">
        <p14:creationId xmlns:p14="http://schemas.microsoft.com/office/powerpoint/2010/main" val="41307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3</a:t>
            </a:fld>
            <a:endParaRPr lang="en-US"/>
          </a:p>
        </p:txBody>
      </p:sp>
    </p:spTree>
    <p:extLst>
      <p:ext uri="{BB962C8B-B14F-4D97-AF65-F5344CB8AC3E}">
        <p14:creationId xmlns:p14="http://schemas.microsoft.com/office/powerpoint/2010/main" val="3005326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41423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54</a:t>
            </a:fld>
            <a:endParaRPr lang="en-US"/>
          </a:p>
        </p:txBody>
      </p:sp>
    </p:spTree>
    <p:extLst>
      <p:ext uri="{BB962C8B-B14F-4D97-AF65-F5344CB8AC3E}">
        <p14:creationId xmlns:p14="http://schemas.microsoft.com/office/powerpoint/2010/main" val="2948946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55</a:t>
            </a:fld>
            <a:endParaRPr lang="en-US"/>
          </a:p>
        </p:txBody>
      </p:sp>
    </p:spTree>
    <p:extLst>
      <p:ext uri="{BB962C8B-B14F-4D97-AF65-F5344CB8AC3E}">
        <p14:creationId xmlns:p14="http://schemas.microsoft.com/office/powerpoint/2010/main" val="505633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56</a:t>
            </a:fld>
            <a:endParaRPr lang="en-US"/>
          </a:p>
        </p:txBody>
      </p:sp>
    </p:spTree>
    <p:extLst>
      <p:ext uri="{BB962C8B-B14F-4D97-AF65-F5344CB8AC3E}">
        <p14:creationId xmlns:p14="http://schemas.microsoft.com/office/powerpoint/2010/main" val="3749786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57</a:t>
            </a:fld>
            <a:endParaRPr lang="en-US"/>
          </a:p>
        </p:txBody>
      </p:sp>
    </p:spTree>
    <p:extLst>
      <p:ext uri="{BB962C8B-B14F-4D97-AF65-F5344CB8AC3E}">
        <p14:creationId xmlns:p14="http://schemas.microsoft.com/office/powerpoint/2010/main" val="2717465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58</a:t>
            </a:fld>
            <a:endParaRPr lang="en-US"/>
          </a:p>
        </p:txBody>
      </p:sp>
    </p:spTree>
    <p:extLst>
      <p:ext uri="{BB962C8B-B14F-4D97-AF65-F5344CB8AC3E}">
        <p14:creationId xmlns:p14="http://schemas.microsoft.com/office/powerpoint/2010/main" val="2044643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56761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60</a:t>
            </a:fld>
            <a:endParaRPr lang="en-US"/>
          </a:p>
        </p:txBody>
      </p:sp>
    </p:spTree>
    <p:extLst>
      <p:ext uri="{BB962C8B-B14F-4D97-AF65-F5344CB8AC3E}">
        <p14:creationId xmlns:p14="http://schemas.microsoft.com/office/powerpoint/2010/main" val="4076769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86368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62</a:t>
            </a:fld>
            <a:endParaRPr lang="en-US"/>
          </a:p>
        </p:txBody>
      </p:sp>
    </p:spTree>
    <p:extLst>
      <p:ext uri="{BB962C8B-B14F-4D97-AF65-F5344CB8AC3E}">
        <p14:creationId xmlns:p14="http://schemas.microsoft.com/office/powerpoint/2010/main" val="486559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380A8E5-14B1-4D0C-9464-E719BE4E16A7}" type="slidenum">
              <a:rPr lang="en-US" smtClean="0"/>
              <a:pPr>
                <a:defRPr/>
              </a:pPr>
              <a:t>7</a:t>
            </a:fld>
            <a:endParaRPr lang="en-US"/>
          </a:p>
        </p:txBody>
      </p:sp>
    </p:spTree>
    <p:extLst>
      <p:ext uri="{BB962C8B-B14F-4D97-AF65-F5344CB8AC3E}">
        <p14:creationId xmlns:p14="http://schemas.microsoft.com/office/powerpoint/2010/main" val="286887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45091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64</a:t>
            </a:fld>
            <a:endParaRPr lang="en-US"/>
          </a:p>
        </p:txBody>
      </p:sp>
    </p:spTree>
    <p:extLst>
      <p:ext uri="{BB962C8B-B14F-4D97-AF65-F5344CB8AC3E}">
        <p14:creationId xmlns:p14="http://schemas.microsoft.com/office/powerpoint/2010/main" val="1143718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65</a:t>
            </a:fld>
            <a:endParaRPr lang="en-US"/>
          </a:p>
        </p:txBody>
      </p:sp>
    </p:spTree>
    <p:extLst>
      <p:ext uri="{BB962C8B-B14F-4D97-AF65-F5344CB8AC3E}">
        <p14:creationId xmlns:p14="http://schemas.microsoft.com/office/powerpoint/2010/main" val="26024954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9376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8815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10</a:t>
            </a:fld>
            <a:endParaRPr lang="en-US"/>
          </a:p>
        </p:txBody>
      </p:sp>
    </p:spTree>
    <p:extLst>
      <p:ext uri="{BB962C8B-B14F-4D97-AF65-F5344CB8AC3E}">
        <p14:creationId xmlns:p14="http://schemas.microsoft.com/office/powerpoint/2010/main" val="1604340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9829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12</a:t>
            </a:fld>
            <a:endParaRPr lang="en-US"/>
          </a:p>
        </p:txBody>
      </p:sp>
    </p:spTree>
    <p:extLst>
      <p:ext uri="{BB962C8B-B14F-4D97-AF65-F5344CB8AC3E}">
        <p14:creationId xmlns:p14="http://schemas.microsoft.com/office/powerpoint/2010/main" val="354596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14</a:t>
            </a:fld>
            <a:endParaRPr lang="en-US"/>
          </a:p>
        </p:txBody>
      </p:sp>
    </p:spTree>
    <p:extLst>
      <p:ext uri="{BB962C8B-B14F-4D97-AF65-F5344CB8AC3E}">
        <p14:creationId xmlns:p14="http://schemas.microsoft.com/office/powerpoint/2010/main" val="1838936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9EFC1-B1AD-4DF6-A2B6-B47F8DA39094}" type="slidenum">
              <a:rPr lang="en-US" smtClean="0"/>
              <a:pPr/>
              <a:t>16</a:t>
            </a:fld>
            <a:endParaRPr lang="en-US"/>
          </a:p>
        </p:txBody>
      </p:sp>
    </p:spTree>
    <p:extLst>
      <p:ext uri="{BB962C8B-B14F-4D97-AF65-F5344CB8AC3E}">
        <p14:creationId xmlns:p14="http://schemas.microsoft.com/office/powerpoint/2010/main" val="1820690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rc 2052"/>
          <p:cNvSpPr>
            <a:spLocks/>
          </p:cNvSpPr>
          <p:nvPr/>
        </p:nvSpPr>
        <p:spPr bwMode="auto">
          <a:xfrm flipH="1" flipV="1">
            <a:off x="685800" y="19050"/>
            <a:ext cx="8404225" cy="6838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cap="rnd">
            <a:solidFill>
              <a:schemeClr val="folHlink"/>
            </a:solidFill>
            <a:round/>
            <a:headEnd/>
            <a:tailEnd/>
          </a:ln>
          <a:effectLst/>
        </p:spPr>
        <p:txBody>
          <a:bodyPr wrap="none" anchor="ctr"/>
          <a:lstStyle/>
          <a:p>
            <a:pPr>
              <a:defRPr/>
            </a:pPr>
            <a:endParaRPr lang="en-US"/>
          </a:p>
        </p:txBody>
      </p:sp>
      <p:sp>
        <p:nvSpPr>
          <p:cNvPr id="3" name="Arc 2053"/>
          <p:cNvSpPr>
            <a:spLocks/>
          </p:cNvSpPr>
          <p:nvPr/>
        </p:nvSpPr>
        <p:spPr bwMode="auto">
          <a:xfrm>
            <a:off x="0" y="0"/>
            <a:ext cx="8404225" cy="68389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cap="rnd">
            <a:solidFill>
              <a:srgbClr val="FEF9CA"/>
            </a:solidFill>
            <a:round/>
            <a:headEnd/>
            <a:tailEnd/>
          </a:ln>
          <a:effectLst/>
        </p:spPr>
        <p:txBody>
          <a:bodyPr wrap="none" anchor="ctr"/>
          <a:lstStyle/>
          <a:p>
            <a:pPr>
              <a:defRPr/>
            </a:pPr>
            <a:endParaRPr lang="en-US"/>
          </a:p>
        </p:txBody>
      </p:sp>
      <p:sp>
        <p:nvSpPr>
          <p:cNvPr id="4" name="Freeform 2058"/>
          <p:cNvSpPr>
            <a:spLocks/>
          </p:cNvSpPr>
          <p:nvPr/>
        </p:nvSpPr>
        <p:spPr bwMode="auto">
          <a:xfrm>
            <a:off x="52388" y="-182563"/>
            <a:ext cx="9539287" cy="4562476"/>
          </a:xfrm>
          <a:custGeom>
            <a:avLst/>
            <a:gdLst/>
            <a:ahLst/>
            <a:cxnLst>
              <a:cxn ang="0">
                <a:pos x="0" y="0"/>
              </a:cxn>
              <a:cxn ang="0">
                <a:pos x="5715" y="0"/>
              </a:cxn>
              <a:cxn ang="0">
                <a:pos x="5698" y="2759"/>
              </a:cxn>
              <a:cxn ang="0">
                <a:pos x="3543" y="1143"/>
              </a:cxn>
              <a:cxn ang="0">
                <a:pos x="2906" y="718"/>
              </a:cxn>
              <a:cxn ang="0">
                <a:pos x="2335" y="457"/>
              </a:cxn>
              <a:cxn ang="0">
                <a:pos x="1486" y="163"/>
              </a:cxn>
              <a:cxn ang="0">
                <a:pos x="800" y="49"/>
              </a:cxn>
            </a:cxnLst>
            <a:rect l="0" t="0" r="r" b="b"/>
            <a:pathLst>
              <a:path w="5715" h="2759">
                <a:moveTo>
                  <a:pt x="0" y="0"/>
                </a:moveTo>
                <a:lnTo>
                  <a:pt x="5715" y="0"/>
                </a:lnTo>
                <a:lnTo>
                  <a:pt x="5698" y="2759"/>
                </a:lnTo>
                <a:lnTo>
                  <a:pt x="3543" y="1143"/>
                </a:lnTo>
                <a:lnTo>
                  <a:pt x="2906" y="718"/>
                </a:lnTo>
                <a:lnTo>
                  <a:pt x="2335" y="457"/>
                </a:lnTo>
                <a:lnTo>
                  <a:pt x="1486" y="163"/>
                </a:lnTo>
                <a:lnTo>
                  <a:pt x="800" y="49"/>
                </a:lnTo>
              </a:path>
            </a:pathLst>
          </a:custGeom>
          <a:noFill/>
          <a:ln w="76200" cap="flat" cmpd="sng">
            <a:noFill/>
            <a:prstDash val="solid"/>
            <a:round/>
            <a:headEnd type="none" w="med" len="med"/>
            <a:tailEnd type="none" w="med" len="med"/>
          </a:ln>
          <a:effectLst/>
        </p:spPr>
        <p:txBody>
          <a:bodyPr wrap="none" anchor="ctr"/>
          <a:lstStyle/>
          <a:p>
            <a:pPr>
              <a:defRPr/>
            </a:pPr>
            <a:endParaRPr lang="en-US"/>
          </a:p>
        </p:txBody>
      </p:sp>
      <p:sp>
        <p:nvSpPr>
          <p:cNvPr id="5" name="Text Box 2061"/>
          <p:cNvSpPr txBox="1">
            <a:spLocks noChangeArrowheads="1"/>
          </p:cNvSpPr>
          <p:nvPr userDrawn="1"/>
        </p:nvSpPr>
        <p:spPr bwMode="auto">
          <a:xfrm>
            <a:off x="838200" y="0"/>
            <a:ext cx="8077200" cy="488950"/>
          </a:xfrm>
          <a:prstGeom prst="rect">
            <a:avLst/>
          </a:prstGeom>
          <a:noFill/>
          <a:ln w="9525">
            <a:noFill/>
            <a:miter lim="800000"/>
            <a:headEnd type="none" w="sm" len="sm"/>
            <a:tailEnd type="none" w="sm" len="sm"/>
          </a:ln>
          <a:effectLst/>
        </p:spPr>
        <p:txBody>
          <a:bodyPr>
            <a:spAutoFit/>
          </a:bodyPr>
          <a:lstStyle/>
          <a:p>
            <a:pPr>
              <a:spcBef>
                <a:spcPct val="50000"/>
              </a:spcBef>
              <a:defRPr/>
            </a:pPr>
            <a:endParaRPr lang="en-US" b="1"/>
          </a:p>
        </p:txBody>
      </p:sp>
      <p:sp>
        <p:nvSpPr>
          <p:cNvPr id="6" name="Text Box 2062"/>
          <p:cNvSpPr txBox="1">
            <a:spLocks noChangeArrowheads="1"/>
          </p:cNvSpPr>
          <p:nvPr userDrawn="1"/>
        </p:nvSpPr>
        <p:spPr bwMode="auto">
          <a:xfrm>
            <a:off x="0" y="4114800"/>
            <a:ext cx="3276600" cy="488950"/>
          </a:xfrm>
          <a:prstGeom prst="rect">
            <a:avLst/>
          </a:prstGeom>
          <a:noFill/>
          <a:ln w="9525">
            <a:noFill/>
            <a:miter lim="800000"/>
            <a:headEnd type="none" w="sm" len="sm"/>
            <a:tailEnd type="none" w="sm" len="sm"/>
          </a:ln>
          <a:effectLst/>
        </p:spPr>
        <p:txBody>
          <a:bodyPr>
            <a:spAutoFit/>
          </a:bodyPr>
          <a:lstStyle/>
          <a:p>
            <a:pPr>
              <a:spcBef>
                <a:spcPct val="50000"/>
              </a:spcBef>
              <a:defRPr/>
            </a:pPr>
            <a:endParaRPr lang="en-US">
              <a:solidFill>
                <a:schemeClr val="bg1"/>
              </a:solidFill>
            </a:endParaRPr>
          </a:p>
        </p:txBody>
      </p:sp>
      <p:sp>
        <p:nvSpPr>
          <p:cNvPr id="7" name="Freeform 2051"/>
          <p:cNvSpPr>
            <a:spLocks/>
          </p:cNvSpPr>
          <p:nvPr/>
        </p:nvSpPr>
        <p:spPr bwMode="auto">
          <a:xfrm>
            <a:off x="14288" y="-22225"/>
            <a:ext cx="9166225" cy="5511800"/>
          </a:xfrm>
          <a:custGeom>
            <a:avLst/>
            <a:gdLst/>
            <a:ahLst/>
            <a:cxnLst>
              <a:cxn ang="0">
                <a:pos x="1894" y="0"/>
              </a:cxn>
              <a:cxn ang="0">
                <a:pos x="5584" y="0"/>
              </a:cxn>
              <a:cxn ang="0">
                <a:pos x="5551" y="3330"/>
              </a:cxn>
              <a:cxn ang="0">
                <a:pos x="3951" y="1616"/>
              </a:cxn>
              <a:cxn ang="0">
                <a:pos x="3510" y="1240"/>
              </a:cxn>
              <a:cxn ang="0">
                <a:pos x="3037" y="914"/>
              </a:cxn>
              <a:cxn ang="0">
                <a:pos x="2661" y="685"/>
              </a:cxn>
              <a:cxn ang="0">
                <a:pos x="2122" y="457"/>
              </a:cxn>
              <a:cxn ang="0">
                <a:pos x="1551" y="245"/>
              </a:cxn>
              <a:cxn ang="0">
                <a:pos x="1143" y="147"/>
              </a:cxn>
              <a:cxn ang="0">
                <a:pos x="0" y="16"/>
              </a:cxn>
            </a:cxnLst>
            <a:rect l="0" t="0" r="r" b="b"/>
            <a:pathLst>
              <a:path w="5584" h="3330">
                <a:moveTo>
                  <a:pt x="1894" y="0"/>
                </a:moveTo>
                <a:lnTo>
                  <a:pt x="5584" y="0"/>
                </a:lnTo>
                <a:lnTo>
                  <a:pt x="5551" y="3330"/>
                </a:lnTo>
                <a:lnTo>
                  <a:pt x="3951" y="1616"/>
                </a:lnTo>
                <a:lnTo>
                  <a:pt x="3510" y="1240"/>
                </a:lnTo>
                <a:lnTo>
                  <a:pt x="3037" y="914"/>
                </a:lnTo>
                <a:lnTo>
                  <a:pt x="2661" y="685"/>
                </a:lnTo>
                <a:lnTo>
                  <a:pt x="2122" y="457"/>
                </a:lnTo>
                <a:lnTo>
                  <a:pt x="1551" y="245"/>
                </a:lnTo>
                <a:lnTo>
                  <a:pt x="1143" y="147"/>
                </a:lnTo>
                <a:lnTo>
                  <a:pt x="0" y="16"/>
                </a:lnTo>
              </a:path>
            </a:pathLst>
          </a:custGeom>
          <a:solidFill>
            <a:srgbClr val="FEFBDE"/>
          </a:solidFill>
          <a:ln w="9525" cap="flat" cmpd="sng">
            <a:noFill/>
            <a:prstDash val="solid"/>
            <a:round/>
            <a:headEnd type="none" w="med" len="med"/>
            <a:tailEnd type="none" w="med" len="med"/>
          </a:ln>
          <a:effectLst/>
        </p:spPr>
        <p:txBody>
          <a:bodyPr wrap="none" anchor="ctr"/>
          <a:lstStyle/>
          <a:p>
            <a:pPr>
              <a:defRPr/>
            </a:pPr>
            <a:endParaRPr lang="en-US"/>
          </a:p>
        </p:txBody>
      </p:sp>
      <p:sp>
        <p:nvSpPr>
          <p:cNvPr id="8" name="Freeform 2054"/>
          <p:cNvSpPr>
            <a:spLocks/>
          </p:cNvSpPr>
          <p:nvPr userDrawn="1"/>
        </p:nvSpPr>
        <p:spPr bwMode="auto">
          <a:xfrm>
            <a:off x="4510088" y="1193800"/>
            <a:ext cx="4651375" cy="5708650"/>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8900000" scaled="1"/>
          </a:gradFill>
          <a:ln w="12700" cap="rnd" cmpd="sng">
            <a:noFill/>
            <a:prstDash val="solid"/>
            <a:round/>
            <a:headEnd type="none" w="med" len="med"/>
            <a:tailEnd type="none" w="med" len="med"/>
          </a:ln>
          <a:effectLst/>
        </p:spPr>
        <p:txBody>
          <a:bodyPr/>
          <a:lstStyle/>
          <a:p>
            <a:pPr>
              <a:defRPr/>
            </a:pPr>
            <a:endParaRPr lang="en-US"/>
          </a:p>
        </p:txBody>
      </p:sp>
      <p:sp>
        <p:nvSpPr>
          <p:cNvPr id="9" name="Freeform 2055"/>
          <p:cNvSpPr>
            <a:spLocks/>
          </p:cNvSpPr>
          <p:nvPr/>
        </p:nvSpPr>
        <p:spPr bwMode="auto">
          <a:xfrm flipH="1" flipV="1">
            <a:off x="-11113" y="-22225"/>
            <a:ext cx="4125913" cy="5508625"/>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18900000" scaled="1"/>
          </a:gradFill>
          <a:ln w="12700" cap="rnd" cmpd="sng">
            <a:noFill/>
            <a:prstDash val="solid"/>
            <a:round/>
            <a:headEnd type="none" w="med" len="med"/>
            <a:tailEnd type="none" w="med" len="med"/>
          </a:ln>
          <a:effectLst/>
        </p:spPr>
        <p:txBody>
          <a:bodyPr/>
          <a:lstStyle/>
          <a:p>
            <a:pPr>
              <a:defRPr/>
            </a:pPr>
            <a:endParaRPr lang="en-US"/>
          </a:p>
        </p:txBody>
      </p:sp>
      <p:pic>
        <p:nvPicPr>
          <p:cNvPr id="10" name="Picture 5" descr="UCF logo- tag horizontal"/>
          <p:cNvPicPr>
            <a:picLocks noChangeAspect="1" noChangeArrowheads="1"/>
          </p:cNvPicPr>
          <p:nvPr userDrawn="1"/>
        </p:nvPicPr>
        <p:blipFill>
          <a:blip r:embed="rId2" cstate="print">
            <a:clrChange>
              <a:clrFrom>
                <a:srgbClr val="FDFDFD"/>
              </a:clrFrom>
              <a:clrTo>
                <a:srgbClr val="FDFDFD">
                  <a:alpha val="0"/>
                </a:srgbClr>
              </a:clrTo>
            </a:clrChange>
          </a:blip>
          <a:srcRect/>
          <a:stretch>
            <a:fillRect/>
          </a:stretch>
        </p:blipFill>
        <p:spPr bwMode="auto">
          <a:xfrm>
            <a:off x="1771650" y="123825"/>
            <a:ext cx="5581650" cy="914400"/>
          </a:xfrm>
          <a:prstGeom prst="rect">
            <a:avLst/>
          </a:prstGeom>
          <a:noFill/>
          <a:ln w="9525">
            <a:noFill/>
            <a:miter lim="800000"/>
            <a:headEnd/>
            <a:tailEnd/>
          </a:ln>
        </p:spPr>
      </p:pic>
      <p:pic>
        <p:nvPicPr>
          <p:cNvPr id="11" name="Picture 2074" descr="EECS wave Centered text (15 pt) copy"/>
          <p:cNvPicPr>
            <a:picLocks noChangeAspect="1" noChangeArrowheads="1"/>
          </p:cNvPicPr>
          <p:nvPr userDrawn="1"/>
        </p:nvPicPr>
        <p:blipFill>
          <a:blip r:embed="rId3" cstate="print">
            <a:clrChange>
              <a:clrFrom>
                <a:srgbClr val="FDFDFD"/>
              </a:clrFrom>
              <a:clrTo>
                <a:srgbClr val="FDFDFD">
                  <a:alpha val="0"/>
                </a:srgbClr>
              </a:clrTo>
            </a:clrChange>
          </a:blip>
          <a:srcRect/>
          <a:stretch>
            <a:fillRect/>
          </a:stretch>
        </p:blipFill>
        <p:spPr bwMode="auto">
          <a:xfrm>
            <a:off x="0" y="5260975"/>
            <a:ext cx="9317038" cy="1644650"/>
          </a:xfrm>
          <a:prstGeom prst="rect">
            <a:avLst/>
          </a:prstGeom>
          <a:noFill/>
          <a:ln w="9525">
            <a:noFill/>
            <a:miter lim="800000"/>
            <a:headEnd/>
            <a:tailEnd/>
          </a:ln>
        </p:spPr>
      </p:pic>
      <p:sp>
        <p:nvSpPr>
          <p:cNvPr id="12" name="Rectangle 2075"/>
          <p:cNvSpPr>
            <a:spLocks noChangeArrowheads="1"/>
          </p:cNvSpPr>
          <p:nvPr/>
        </p:nvSpPr>
        <p:spPr bwMode="auto">
          <a:xfrm>
            <a:off x="484188" y="1676400"/>
            <a:ext cx="8213725" cy="1193800"/>
          </a:xfrm>
          <a:prstGeom prst="rect">
            <a:avLst/>
          </a:prstGeom>
          <a:noFill/>
          <a:ln w="9525">
            <a:noFill/>
            <a:miter lim="800000"/>
            <a:headEnd/>
            <a:tailEnd/>
          </a:ln>
          <a:effectLst/>
        </p:spPr>
        <p:txBody>
          <a:bodyPr anchor="ctr"/>
          <a:lstStyle/>
          <a:p>
            <a:pPr>
              <a:buClr>
                <a:srgbClr val="E4B60B"/>
              </a:buClr>
              <a:buSzPct val="90000"/>
              <a:buFont typeface="Monotype Sorts" pitchFamily="2" charset="2"/>
              <a:buNone/>
              <a:defRPr/>
            </a:pPr>
            <a:endParaRPr lang="en-US" sz="3600">
              <a:solidFill>
                <a:schemeClr val="accent1"/>
              </a:solidFill>
              <a:latin typeface="Arial Black"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5275" y="317500"/>
            <a:ext cx="2052638" cy="577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4188" y="317500"/>
            <a:ext cx="6008687" cy="577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84188" y="317500"/>
            <a:ext cx="8213725" cy="1193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1442" name="Freeform 2"/>
          <p:cNvSpPr>
            <a:spLocks/>
          </p:cNvSpPr>
          <p:nvPr/>
        </p:nvSpPr>
        <p:spPr bwMode="auto">
          <a:xfrm>
            <a:off x="52388" y="-182563"/>
            <a:ext cx="9539287" cy="4562476"/>
          </a:xfrm>
          <a:custGeom>
            <a:avLst/>
            <a:gdLst/>
            <a:ahLst/>
            <a:cxnLst>
              <a:cxn ang="0">
                <a:pos x="0" y="0"/>
              </a:cxn>
              <a:cxn ang="0">
                <a:pos x="5715" y="0"/>
              </a:cxn>
              <a:cxn ang="0">
                <a:pos x="5698" y="2759"/>
              </a:cxn>
              <a:cxn ang="0">
                <a:pos x="3543" y="1143"/>
              </a:cxn>
              <a:cxn ang="0">
                <a:pos x="2906" y="718"/>
              </a:cxn>
              <a:cxn ang="0">
                <a:pos x="2335" y="457"/>
              </a:cxn>
              <a:cxn ang="0">
                <a:pos x="1486" y="163"/>
              </a:cxn>
              <a:cxn ang="0">
                <a:pos x="800" y="49"/>
              </a:cxn>
            </a:cxnLst>
            <a:rect l="0" t="0" r="r" b="b"/>
            <a:pathLst>
              <a:path w="5715" h="2759">
                <a:moveTo>
                  <a:pt x="0" y="0"/>
                </a:moveTo>
                <a:lnTo>
                  <a:pt x="5715" y="0"/>
                </a:lnTo>
                <a:lnTo>
                  <a:pt x="5698" y="2759"/>
                </a:lnTo>
                <a:lnTo>
                  <a:pt x="3543" y="1143"/>
                </a:lnTo>
                <a:lnTo>
                  <a:pt x="2906" y="718"/>
                </a:lnTo>
                <a:lnTo>
                  <a:pt x="2335" y="457"/>
                </a:lnTo>
                <a:lnTo>
                  <a:pt x="1486" y="163"/>
                </a:lnTo>
                <a:lnTo>
                  <a:pt x="800" y="49"/>
                </a:lnTo>
              </a:path>
            </a:pathLst>
          </a:custGeom>
          <a:noFill/>
          <a:ln w="76200" cap="flat" cmpd="sng">
            <a:noFill/>
            <a:prstDash val="solid"/>
            <a:round/>
            <a:headEnd type="none" w="med" len="med"/>
            <a:tailEnd type="none" w="med" len="med"/>
          </a:ln>
          <a:effectLst/>
        </p:spPr>
        <p:txBody>
          <a:bodyPr wrap="none" anchor="ctr"/>
          <a:lstStyle/>
          <a:p>
            <a:pPr>
              <a:defRPr/>
            </a:pPr>
            <a:endParaRPr lang="en-US"/>
          </a:p>
        </p:txBody>
      </p:sp>
      <p:sp>
        <p:nvSpPr>
          <p:cNvPr id="1027" name="Rectangle 3"/>
          <p:cNvSpPr>
            <a:spLocks noGrp="1" noChangeArrowheads="1"/>
          </p:cNvSpPr>
          <p:nvPr>
            <p:ph type="title"/>
          </p:nvPr>
        </p:nvSpPr>
        <p:spPr bwMode="auto">
          <a:xfrm>
            <a:off x="484188" y="317500"/>
            <a:ext cx="8213725" cy="1193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Slide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11" descr="EECS wave Centered text (15 pt)"/>
          <p:cNvPicPr>
            <a:picLocks noChangeAspect="1" noChangeArrowheads="1"/>
          </p:cNvPicPr>
          <p:nvPr userDrawn="1"/>
        </p:nvPicPr>
        <p:blipFill>
          <a:blip r:embed="rId14" cstate="print">
            <a:clrChange>
              <a:clrFrom>
                <a:srgbClr val="FDFDFD"/>
              </a:clrFrom>
              <a:clrTo>
                <a:srgbClr val="FDFDFD">
                  <a:alpha val="0"/>
                </a:srgbClr>
              </a:clrTo>
            </a:clrChange>
          </a:blip>
          <a:srcRect/>
          <a:stretch>
            <a:fillRect/>
          </a:stretch>
        </p:blipFill>
        <p:spPr bwMode="auto">
          <a:xfrm>
            <a:off x="5410200" y="6134100"/>
            <a:ext cx="3713163" cy="658813"/>
          </a:xfrm>
          <a:prstGeom prst="rect">
            <a:avLst/>
          </a:prstGeom>
          <a:noFill/>
          <a:ln w="9525">
            <a:noFill/>
            <a:miter lim="800000"/>
            <a:headEnd/>
            <a:tailEnd/>
          </a:ln>
        </p:spPr>
      </p:pic>
      <p:pic>
        <p:nvPicPr>
          <p:cNvPr id="1030" name="Picture 5" descr="UCF logo- tag horizontal"/>
          <p:cNvPicPr>
            <a:picLocks noChangeAspect="1" noChangeArrowheads="1"/>
          </p:cNvPicPr>
          <p:nvPr userDrawn="1"/>
        </p:nvPicPr>
        <p:blipFill>
          <a:blip r:embed="rId15" cstate="print">
            <a:clrChange>
              <a:clrFrom>
                <a:srgbClr val="FDFDFD"/>
              </a:clrFrom>
              <a:clrTo>
                <a:srgbClr val="FDFDFD">
                  <a:alpha val="0"/>
                </a:srgbClr>
              </a:clrTo>
            </a:clrChange>
          </a:blip>
          <a:srcRect/>
          <a:stretch>
            <a:fillRect/>
          </a:stretch>
        </p:blipFill>
        <p:spPr bwMode="auto">
          <a:xfrm>
            <a:off x="96838" y="6145213"/>
            <a:ext cx="3865562" cy="63500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buClr>
          <a:srgbClr val="E4B60B"/>
        </a:buClr>
        <a:buSzPct val="90000"/>
        <a:buFont typeface="Monotype Sorts" pitchFamily="2" charset="2"/>
        <a:defRPr sz="3600">
          <a:solidFill>
            <a:schemeClr val="tx1"/>
          </a:solidFill>
          <a:latin typeface="+mj-lt"/>
          <a:ea typeface="+mj-ea"/>
          <a:cs typeface="+mj-cs"/>
        </a:defRPr>
      </a:lvl1pPr>
      <a:lvl2pPr algn="ctr" rtl="0" eaLnBrk="0" fontAlgn="base" hangingPunct="0">
        <a:spcBef>
          <a:spcPct val="0"/>
        </a:spcBef>
        <a:spcAft>
          <a:spcPct val="0"/>
        </a:spcAft>
        <a:buClr>
          <a:srgbClr val="E4B60B"/>
        </a:buClr>
        <a:buSzPct val="90000"/>
        <a:buFont typeface="Monotype Sorts" pitchFamily="2" charset="2"/>
        <a:defRPr sz="3600">
          <a:solidFill>
            <a:schemeClr val="tx1"/>
          </a:solidFill>
          <a:latin typeface="Arial Black" pitchFamily="34" charset="0"/>
        </a:defRPr>
      </a:lvl2pPr>
      <a:lvl3pPr algn="ctr" rtl="0" eaLnBrk="0" fontAlgn="base" hangingPunct="0">
        <a:spcBef>
          <a:spcPct val="0"/>
        </a:spcBef>
        <a:spcAft>
          <a:spcPct val="0"/>
        </a:spcAft>
        <a:buClr>
          <a:srgbClr val="E4B60B"/>
        </a:buClr>
        <a:buSzPct val="90000"/>
        <a:buFont typeface="Monotype Sorts" pitchFamily="2" charset="2"/>
        <a:defRPr sz="3600">
          <a:solidFill>
            <a:schemeClr val="tx1"/>
          </a:solidFill>
          <a:latin typeface="Arial Black" pitchFamily="34" charset="0"/>
        </a:defRPr>
      </a:lvl3pPr>
      <a:lvl4pPr algn="ctr" rtl="0" eaLnBrk="0" fontAlgn="base" hangingPunct="0">
        <a:spcBef>
          <a:spcPct val="0"/>
        </a:spcBef>
        <a:spcAft>
          <a:spcPct val="0"/>
        </a:spcAft>
        <a:buClr>
          <a:srgbClr val="E4B60B"/>
        </a:buClr>
        <a:buSzPct val="90000"/>
        <a:buFont typeface="Monotype Sorts" pitchFamily="2" charset="2"/>
        <a:defRPr sz="3600">
          <a:solidFill>
            <a:schemeClr val="tx1"/>
          </a:solidFill>
          <a:latin typeface="Arial Black" pitchFamily="34" charset="0"/>
        </a:defRPr>
      </a:lvl4pPr>
      <a:lvl5pPr algn="ctr" rtl="0" eaLnBrk="0" fontAlgn="base" hangingPunct="0">
        <a:spcBef>
          <a:spcPct val="0"/>
        </a:spcBef>
        <a:spcAft>
          <a:spcPct val="0"/>
        </a:spcAft>
        <a:buClr>
          <a:srgbClr val="E4B60B"/>
        </a:buClr>
        <a:buSzPct val="90000"/>
        <a:buFont typeface="Monotype Sorts" pitchFamily="2" charset="2"/>
        <a:defRPr sz="3600">
          <a:solidFill>
            <a:schemeClr val="tx1"/>
          </a:solidFill>
          <a:latin typeface="Arial Black" pitchFamily="34" charset="0"/>
        </a:defRPr>
      </a:lvl5pPr>
      <a:lvl6pPr marL="457200" algn="ctr" rtl="0" eaLnBrk="0" fontAlgn="base" hangingPunct="0">
        <a:spcBef>
          <a:spcPct val="0"/>
        </a:spcBef>
        <a:spcAft>
          <a:spcPct val="0"/>
        </a:spcAft>
        <a:buClr>
          <a:srgbClr val="E4B60B"/>
        </a:buClr>
        <a:buSzPct val="90000"/>
        <a:buFont typeface="Monotype Sorts" pitchFamily="2" charset="2"/>
        <a:defRPr sz="3600">
          <a:solidFill>
            <a:schemeClr val="tx1"/>
          </a:solidFill>
          <a:latin typeface="Arial Black" pitchFamily="34" charset="0"/>
        </a:defRPr>
      </a:lvl6pPr>
      <a:lvl7pPr marL="914400" algn="ctr" rtl="0" eaLnBrk="0" fontAlgn="base" hangingPunct="0">
        <a:spcBef>
          <a:spcPct val="0"/>
        </a:spcBef>
        <a:spcAft>
          <a:spcPct val="0"/>
        </a:spcAft>
        <a:buClr>
          <a:srgbClr val="E4B60B"/>
        </a:buClr>
        <a:buSzPct val="90000"/>
        <a:buFont typeface="Monotype Sorts" pitchFamily="2" charset="2"/>
        <a:defRPr sz="3600">
          <a:solidFill>
            <a:schemeClr val="tx1"/>
          </a:solidFill>
          <a:latin typeface="Arial Black" pitchFamily="34" charset="0"/>
        </a:defRPr>
      </a:lvl7pPr>
      <a:lvl8pPr marL="1371600" algn="ctr" rtl="0" eaLnBrk="0" fontAlgn="base" hangingPunct="0">
        <a:spcBef>
          <a:spcPct val="0"/>
        </a:spcBef>
        <a:spcAft>
          <a:spcPct val="0"/>
        </a:spcAft>
        <a:buClr>
          <a:srgbClr val="E4B60B"/>
        </a:buClr>
        <a:buSzPct val="90000"/>
        <a:buFont typeface="Monotype Sorts" pitchFamily="2" charset="2"/>
        <a:defRPr sz="3600">
          <a:solidFill>
            <a:schemeClr val="tx1"/>
          </a:solidFill>
          <a:latin typeface="Arial Black" pitchFamily="34" charset="0"/>
        </a:defRPr>
      </a:lvl8pPr>
      <a:lvl9pPr marL="1828800" algn="ctr" rtl="0" eaLnBrk="0" fontAlgn="base" hangingPunct="0">
        <a:spcBef>
          <a:spcPct val="0"/>
        </a:spcBef>
        <a:spcAft>
          <a:spcPct val="0"/>
        </a:spcAft>
        <a:buClr>
          <a:srgbClr val="E4B60B"/>
        </a:buClr>
        <a:buSzPct val="90000"/>
        <a:buFont typeface="Monotype Sorts" pitchFamily="2" charset="2"/>
        <a:defRPr sz="3600">
          <a:solidFill>
            <a:schemeClr val="tx1"/>
          </a:solidFill>
          <a:latin typeface="Arial Black" pitchFamily="34" charset="0"/>
        </a:defRPr>
      </a:lvl9pPr>
    </p:titleStyle>
    <p:bodyStyle>
      <a:lvl1pPr marL="457200" indent="-457200" algn="l" rtl="0" eaLnBrk="0" fontAlgn="base" hangingPunct="0">
        <a:spcBef>
          <a:spcPct val="20000"/>
        </a:spcBef>
        <a:spcAft>
          <a:spcPct val="0"/>
        </a:spcAft>
        <a:buClr>
          <a:schemeClr val="tx1"/>
        </a:buClr>
        <a:buSzPct val="150000"/>
        <a:buChar char="•"/>
        <a:defRPr sz="2800" b="1">
          <a:solidFill>
            <a:srgbClr val="5F5F5F"/>
          </a:solidFill>
          <a:latin typeface="+mn-lt"/>
          <a:ea typeface="+mn-ea"/>
          <a:cs typeface="+mn-cs"/>
        </a:defRPr>
      </a:lvl1pPr>
      <a:lvl2pPr marL="1033463" indent="-461963" algn="l" rtl="0" eaLnBrk="0" fontAlgn="base" hangingPunct="0">
        <a:spcBef>
          <a:spcPct val="20000"/>
        </a:spcBef>
        <a:spcAft>
          <a:spcPct val="0"/>
        </a:spcAft>
        <a:buClr>
          <a:schemeClr val="tx1"/>
        </a:buClr>
        <a:buSzPct val="90000"/>
        <a:buChar char="-"/>
        <a:defRPr sz="2800" b="1">
          <a:solidFill>
            <a:srgbClr val="5F5F5F"/>
          </a:solidFill>
          <a:latin typeface="+mn-lt"/>
        </a:defRPr>
      </a:lvl2pPr>
      <a:lvl3pPr marL="1541463" indent="-342900" algn="l" rtl="0" eaLnBrk="0" fontAlgn="base" hangingPunct="0">
        <a:spcBef>
          <a:spcPct val="20000"/>
        </a:spcBef>
        <a:spcAft>
          <a:spcPct val="0"/>
        </a:spcAft>
        <a:buClr>
          <a:schemeClr val="tx1"/>
        </a:buClr>
        <a:buSzPct val="60000"/>
        <a:buFont typeface="Monotype Sorts" pitchFamily="2" charset="2"/>
        <a:buChar char="w"/>
        <a:defRPr sz="2800" b="1">
          <a:solidFill>
            <a:srgbClr val="5F5F5F"/>
          </a:solidFill>
          <a:latin typeface="+mn-lt"/>
        </a:defRPr>
      </a:lvl3pPr>
      <a:lvl4pPr marL="1884363" indent="-228600" algn="l" rtl="0" eaLnBrk="0" fontAlgn="base" hangingPunct="0">
        <a:spcBef>
          <a:spcPct val="20000"/>
        </a:spcBef>
        <a:spcAft>
          <a:spcPct val="0"/>
        </a:spcAft>
        <a:buClr>
          <a:schemeClr val="tx1"/>
        </a:buClr>
        <a:buSzPct val="90000"/>
        <a:buFont typeface="Wingdings" pitchFamily="2" charset="2"/>
        <a:buChar char="§"/>
        <a:defRPr sz="2800" b="1">
          <a:solidFill>
            <a:schemeClr val="tx1"/>
          </a:solidFill>
          <a:latin typeface="+mn-lt"/>
        </a:defRPr>
      </a:lvl4pPr>
      <a:lvl5pPr marL="2227263" indent="-228600" algn="l" rtl="0" eaLnBrk="0" fontAlgn="base" hangingPunct="0">
        <a:spcBef>
          <a:spcPct val="20000"/>
        </a:spcBef>
        <a:spcAft>
          <a:spcPct val="0"/>
        </a:spcAft>
        <a:buClr>
          <a:schemeClr val="tx1"/>
        </a:buClr>
        <a:buSzPct val="60000"/>
        <a:buFont typeface="Wingdings" pitchFamily="2" charset="2"/>
        <a:buChar char=""/>
        <a:defRPr sz="2800" b="1">
          <a:solidFill>
            <a:schemeClr val="tx1"/>
          </a:solidFill>
          <a:latin typeface="+mn-lt"/>
        </a:defRPr>
      </a:lvl5pPr>
      <a:lvl6pPr marL="2684463" indent="-228600" algn="l" rtl="0" eaLnBrk="0" fontAlgn="base" hangingPunct="0">
        <a:spcBef>
          <a:spcPct val="20000"/>
        </a:spcBef>
        <a:spcAft>
          <a:spcPct val="0"/>
        </a:spcAft>
        <a:buClr>
          <a:schemeClr val="tx1"/>
        </a:buClr>
        <a:buSzPct val="60000"/>
        <a:buFont typeface="Wingdings" pitchFamily="2" charset="2"/>
        <a:buChar char=""/>
        <a:defRPr sz="2800" b="1">
          <a:solidFill>
            <a:schemeClr val="tx1"/>
          </a:solidFill>
          <a:latin typeface="+mn-lt"/>
        </a:defRPr>
      </a:lvl6pPr>
      <a:lvl7pPr marL="3141663" indent="-228600" algn="l" rtl="0" eaLnBrk="0" fontAlgn="base" hangingPunct="0">
        <a:spcBef>
          <a:spcPct val="20000"/>
        </a:spcBef>
        <a:spcAft>
          <a:spcPct val="0"/>
        </a:spcAft>
        <a:buClr>
          <a:schemeClr val="tx1"/>
        </a:buClr>
        <a:buSzPct val="60000"/>
        <a:buFont typeface="Wingdings" pitchFamily="2" charset="2"/>
        <a:buChar char=""/>
        <a:defRPr sz="2800" b="1">
          <a:solidFill>
            <a:schemeClr val="tx1"/>
          </a:solidFill>
          <a:latin typeface="+mn-lt"/>
        </a:defRPr>
      </a:lvl7pPr>
      <a:lvl8pPr marL="3598863" indent="-228600" algn="l" rtl="0" eaLnBrk="0" fontAlgn="base" hangingPunct="0">
        <a:spcBef>
          <a:spcPct val="20000"/>
        </a:spcBef>
        <a:spcAft>
          <a:spcPct val="0"/>
        </a:spcAft>
        <a:buClr>
          <a:schemeClr val="tx1"/>
        </a:buClr>
        <a:buSzPct val="60000"/>
        <a:buFont typeface="Wingdings" pitchFamily="2" charset="2"/>
        <a:buChar char=""/>
        <a:defRPr sz="2800" b="1">
          <a:solidFill>
            <a:schemeClr val="tx1"/>
          </a:solidFill>
          <a:latin typeface="+mn-lt"/>
        </a:defRPr>
      </a:lvl8pPr>
      <a:lvl9pPr marL="4056063" indent="-228600" algn="l" rtl="0" eaLnBrk="0" fontAlgn="base" hangingPunct="0">
        <a:spcBef>
          <a:spcPct val="20000"/>
        </a:spcBef>
        <a:spcAft>
          <a:spcPct val="0"/>
        </a:spcAft>
        <a:buClr>
          <a:schemeClr val="tx1"/>
        </a:buClr>
        <a:buSzPct val="60000"/>
        <a:buFont typeface="Wingdings" pitchFamily="2" charset="2"/>
        <a:buChar char=""/>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381000" y="3733800"/>
            <a:ext cx="8229600" cy="1447800"/>
          </a:xfrm>
          <a:noFill/>
        </p:spPr>
        <p:txBody>
          <a:bodyPr/>
          <a:lstStyle/>
          <a:p>
            <a:pPr marL="0" indent="0" algn="ctr">
              <a:lnSpc>
                <a:spcPct val="80000"/>
              </a:lnSpc>
              <a:buFontTx/>
              <a:buNone/>
            </a:pPr>
            <a:r>
              <a:rPr lang="en-US" sz="3200" dirty="0" smtClean="0">
                <a:solidFill>
                  <a:schemeClr val="bg1"/>
                </a:solidFill>
              </a:rPr>
              <a:t>Slide Set #3</a:t>
            </a:r>
          </a:p>
          <a:p>
            <a:pPr marL="0" indent="0" algn="ctr">
              <a:lnSpc>
                <a:spcPct val="80000"/>
              </a:lnSpc>
              <a:buFontTx/>
              <a:buNone/>
            </a:pPr>
            <a:r>
              <a:rPr lang="en-US" sz="3200" dirty="0" smtClean="0">
                <a:solidFill>
                  <a:schemeClr val="bg1"/>
                </a:solidFill>
              </a:rPr>
              <a:t>Program Control Structures</a:t>
            </a:r>
          </a:p>
        </p:txBody>
      </p:sp>
      <p:sp>
        <p:nvSpPr>
          <p:cNvPr id="3075" name="Rectangle 7"/>
          <p:cNvSpPr>
            <a:spLocks noGrp="1" noChangeArrowheads="1"/>
          </p:cNvSpPr>
          <p:nvPr>
            <p:ph type="ctrTitle" idx="4294967295"/>
          </p:nvPr>
        </p:nvSpPr>
        <p:spPr>
          <a:xfrm>
            <a:off x="685800" y="1371600"/>
            <a:ext cx="7772400" cy="1470025"/>
          </a:xfrm>
          <a:noFill/>
        </p:spPr>
        <p:txBody>
          <a:bodyPr/>
          <a:lstStyle/>
          <a:p>
            <a:r>
              <a:rPr lang="en-US" dirty="0" smtClean="0"/>
              <a:t/>
            </a:r>
            <a:br>
              <a:rPr lang="en-US" dirty="0" smtClean="0"/>
            </a:br>
            <a:r>
              <a:rPr lang="en-US" dirty="0" smtClean="0"/>
              <a:t>COP 3223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4188" y="317500"/>
            <a:ext cx="8213725" cy="1054100"/>
          </a:xfrm>
        </p:spPr>
        <p:txBody>
          <a:bodyPr/>
          <a:lstStyle/>
          <a:p>
            <a:r>
              <a:rPr lang="en-US" dirty="0"/>
              <a:t>The </a:t>
            </a:r>
            <a:r>
              <a:rPr lang="en-US" dirty="0" smtClean="0"/>
              <a:t>Single Selection </a:t>
            </a:r>
            <a:r>
              <a:rPr lang="en-US" dirty="0"/>
              <a:t>Structure</a:t>
            </a:r>
          </a:p>
        </p:txBody>
      </p:sp>
      <p:sp>
        <p:nvSpPr>
          <p:cNvPr id="7171" name="Rectangle 3"/>
          <p:cNvSpPr>
            <a:spLocks noGrp="1" noChangeArrowheads="1"/>
          </p:cNvSpPr>
          <p:nvPr>
            <p:ph type="body" idx="1"/>
          </p:nvPr>
        </p:nvSpPr>
        <p:spPr>
          <a:xfrm>
            <a:off x="484188" y="1524000"/>
            <a:ext cx="7897812" cy="5065296"/>
          </a:xfrm>
        </p:spPr>
        <p:txBody>
          <a:bodyPr/>
          <a:lstStyle/>
          <a:p>
            <a:r>
              <a:rPr lang="en-US" i="1" dirty="0" smtClean="0"/>
              <a:t>Single Selection Structure - </a:t>
            </a:r>
            <a:r>
              <a:rPr lang="en-US" dirty="0" smtClean="0"/>
              <a:t>The </a:t>
            </a:r>
            <a:r>
              <a:rPr lang="en-US" dirty="0">
                <a:latin typeface="Courier New" pitchFamily="49" charset="0"/>
              </a:rPr>
              <a:t>if</a:t>
            </a:r>
            <a:r>
              <a:rPr lang="en-US" dirty="0"/>
              <a:t> structure: </a:t>
            </a:r>
            <a:r>
              <a:rPr lang="en-US" dirty="0" smtClean="0"/>
              <a:t>executes a statement (or block) of statements) only if </a:t>
            </a:r>
            <a:r>
              <a:rPr lang="en-US" dirty="0"/>
              <a:t>the </a:t>
            </a:r>
            <a:r>
              <a:rPr lang="en-US" dirty="0" smtClean="0"/>
              <a:t>stated condition </a:t>
            </a:r>
            <a:r>
              <a:rPr lang="en-US" dirty="0"/>
              <a:t>is </a:t>
            </a:r>
            <a:r>
              <a:rPr lang="en-US" dirty="0" smtClean="0"/>
              <a:t>true. If not true, then skips </a:t>
            </a:r>
            <a:r>
              <a:rPr lang="en-US" dirty="0"/>
              <a:t>that </a:t>
            </a:r>
            <a:r>
              <a:rPr lang="en-US" dirty="0" smtClean="0"/>
              <a:t>statement (or block of statements), and continues to the next statement.</a:t>
            </a:r>
          </a:p>
          <a:p>
            <a:pPr lvl="1"/>
            <a:r>
              <a:rPr lang="en-US" sz="2400" dirty="0" smtClean="0"/>
              <a:t>This is the simplest one</a:t>
            </a:r>
          </a:p>
          <a:p>
            <a:r>
              <a:rPr lang="en-US" dirty="0" smtClean="0"/>
              <a:t>It is used for simple conditionals where there is only one redirection if the condition is satisfied. </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dirty="0" smtClean="0"/>
              <a:t>Single Selection Structure</a:t>
            </a:r>
          </a:p>
        </p:txBody>
      </p:sp>
      <p:sp>
        <p:nvSpPr>
          <p:cNvPr id="184323" name="Rectangle 3"/>
          <p:cNvSpPr>
            <a:spLocks noGrp="1" noChangeArrowheads="1"/>
          </p:cNvSpPr>
          <p:nvPr>
            <p:ph type="body" idx="1"/>
          </p:nvPr>
        </p:nvSpPr>
        <p:spPr>
          <a:xfrm>
            <a:off x="685800" y="1600200"/>
            <a:ext cx="7772400" cy="4800600"/>
          </a:xfrm>
        </p:spPr>
        <p:txBody>
          <a:bodyPr/>
          <a:lstStyle/>
          <a:p>
            <a:pPr>
              <a:lnSpc>
                <a:spcPct val="80000"/>
              </a:lnSpc>
            </a:pPr>
            <a:r>
              <a:rPr lang="en-US" dirty="0" smtClean="0"/>
              <a:t>The general form is</a:t>
            </a:r>
            <a:r>
              <a:rPr lang="en-US" sz="2000" dirty="0" smtClean="0"/>
              <a:t>:</a:t>
            </a:r>
          </a:p>
          <a:p>
            <a:pPr>
              <a:buFontTx/>
              <a:buNone/>
            </a:pPr>
            <a:r>
              <a:rPr lang="en-US" sz="2400" dirty="0" smtClean="0">
                <a:latin typeface="Courier New" pitchFamily="49" charset="0"/>
              </a:rPr>
              <a:t>if ( &lt;condition&gt; )</a:t>
            </a:r>
          </a:p>
          <a:p>
            <a:pPr>
              <a:buFontTx/>
              <a:buNone/>
            </a:pPr>
            <a:r>
              <a:rPr lang="en-US" sz="2400" dirty="0" smtClean="0">
                <a:latin typeface="Courier New" pitchFamily="49" charset="0"/>
              </a:rPr>
              <a:t>  {</a:t>
            </a:r>
          </a:p>
          <a:p>
            <a:pPr>
              <a:buFontTx/>
              <a:buNone/>
            </a:pPr>
            <a:r>
              <a:rPr lang="en-US" sz="2400" dirty="0" smtClean="0">
                <a:latin typeface="Courier New" pitchFamily="49" charset="0"/>
              </a:rPr>
              <a:t>	  &lt;alternative code that is executed</a:t>
            </a:r>
          </a:p>
          <a:p>
            <a:pPr>
              <a:buFontTx/>
              <a:buNone/>
            </a:pPr>
            <a:r>
              <a:rPr lang="en-US" sz="2400" dirty="0">
                <a:latin typeface="Courier New" pitchFamily="49" charset="0"/>
              </a:rPr>
              <a:t>	</a:t>
            </a:r>
            <a:r>
              <a:rPr lang="en-US" sz="2400" dirty="0" smtClean="0">
                <a:latin typeface="Courier New" pitchFamily="49" charset="0"/>
              </a:rPr>
              <a:t>	   only if the condition is true&gt;</a:t>
            </a:r>
          </a:p>
          <a:p>
            <a:pPr>
              <a:buFontTx/>
              <a:buNone/>
            </a:pPr>
            <a:r>
              <a:rPr lang="en-US" sz="2400" dirty="0" smtClean="0">
                <a:latin typeface="Courier New" pitchFamily="49" charset="0"/>
              </a:rPr>
              <a:t>  }</a:t>
            </a:r>
          </a:p>
          <a:p>
            <a:pPr>
              <a:buFontTx/>
              <a:buNone/>
            </a:pPr>
            <a:r>
              <a:rPr lang="en-US" sz="2400" dirty="0" smtClean="0">
                <a:latin typeface="Courier New" pitchFamily="49" charset="0"/>
              </a:rPr>
              <a:t>&lt;next statement&gt;</a:t>
            </a:r>
          </a:p>
          <a:p>
            <a:r>
              <a:rPr lang="en-US" dirty="0" smtClean="0"/>
              <a:t>If the </a:t>
            </a:r>
            <a:r>
              <a:rPr lang="en-US" dirty="0">
                <a:latin typeface="Courier New" pitchFamily="49" charset="0"/>
              </a:rPr>
              <a:t>&lt;condition&gt;</a:t>
            </a:r>
            <a:r>
              <a:rPr lang="en-US" dirty="0" smtClean="0"/>
              <a:t> evaluates to true, the code onside the block will be executed. If not, then it will skip it all and go to the next statement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Single Selection Structure</a:t>
            </a:r>
          </a:p>
        </p:txBody>
      </p:sp>
      <p:sp>
        <p:nvSpPr>
          <p:cNvPr id="9219" name="Rectangle 3"/>
          <p:cNvSpPr>
            <a:spLocks noGrp="1" noChangeArrowheads="1"/>
          </p:cNvSpPr>
          <p:nvPr>
            <p:ph type="body" idx="1"/>
          </p:nvPr>
        </p:nvSpPr>
        <p:spPr>
          <a:xfrm>
            <a:off x="685800" y="1752600"/>
            <a:ext cx="7772400" cy="4724400"/>
          </a:xfrm>
        </p:spPr>
        <p:txBody>
          <a:bodyPr/>
          <a:lstStyle/>
          <a:p>
            <a:pPr>
              <a:buFontTx/>
              <a:buNone/>
            </a:pPr>
            <a:r>
              <a:rPr lang="en-US" dirty="0" smtClean="0"/>
              <a:t>More formally, it has </a:t>
            </a:r>
            <a:r>
              <a:rPr lang="en-US" dirty="0"/>
              <a:t>the following syntax:</a:t>
            </a:r>
          </a:p>
          <a:p>
            <a:pPr>
              <a:spcBef>
                <a:spcPct val="60000"/>
              </a:spcBef>
              <a:buFontTx/>
              <a:buNone/>
            </a:pPr>
            <a:r>
              <a:rPr lang="en-US" dirty="0">
                <a:latin typeface="Courier New" pitchFamily="49" charset="0"/>
              </a:rPr>
              <a:t>if (test)</a:t>
            </a:r>
          </a:p>
          <a:p>
            <a:pPr>
              <a:spcBef>
                <a:spcPct val="0"/>
              </a:spcBef>
              <a:buFontTx/>
              <a:buNone/>
            </a:pPr>
            <a:r>
              <a:rPr lang="en-US" dirty="0">
                <a:latin typeface="Courier New" pitchFamily="49" charset="0"/>
              </a:rPr>
              <a:t>		</a:t>
            </a:r>
            <a:r>
              <a:rPr lang="en-US" dirty="0" smtClean="0">
                <a:latin typeface="Courier New" pitchFamily="49" charset="0"/>
              </a:rPr>
              <a:t>&lt;alternative action&gt;;</a:t>
            </a:r>
            <a:endParaRPr lang="en-US" dirty="0">
              <a:latin typeface="Courier New" pitchFamily="49" charset="0"/>
            </a:endParaRPr>
          </a:p>
          <a:p>
            <a:pPr>
              <a:buFontTx/>
              <a:buNone/>
            </a:pPr>
            <a:r>
              <a:rPr lang="en-US" dirty="0"/>
              <a:t>If the action is more than one statement, then:</a:t>
            </a:r>
          </a:p>
          <a:p>
            <a:pPr>
              <a:spcBef>
                <a:spcPct val="60000"/>
              </a:spcBef>
              <a:buFontTx/>
              <a:buNone/>
            </a:pPr>
            <a:r>
              <a:rPr lang="en-US" dirty="0">
                <a:latin typeface="Courier New" pitchFamily="49" charset="0"/>
              </a:rPr>
              <a:t>if (test){</a:t>
            </a:r>
          </a:p>
          <a:p>
            <a:pPr>
              <a:spcBef>
                <a:spcPct val="0"/>
              </a:spcBef>
              <a:buFontTx/>
              <a:buNone/>
            </a:pPr>
            <a:r>
              <a:rPr lang="en-US" dirty="0">
                <a:latin typeface="Courier New" pitchFamily="49" charset="0"/>
              </a:rPr>
              <a:t>		</a:t>
            </a:r>
            <a:r>
              <a:rPr lang="en-US" dirty="0" smtClean="0">
                <a:latin typeface="Courier New" pitchFamily="49" charset="0"/>
              </a:rPr>
              <a:t>    &lt;alternative action1&gt;; </a:t>
            </a:r>
            <a:endParaRPr lang="en-US" dirty="0">
              <a:latin typeface="Courier New" pitchFamily="49" charset="0"/>
            </a:endParaRPr>
          </a:p>
          <a:p>
            <a:pPr>
              <a:spcBef>
                <a:spcPct val="0"/>
              </a:spcBef>
              <a:buFontTx/>
              <a:buNone/>
            </a:pPr>
            <a:r>
              <a:rPr lang="en-US" dirty="0">
                <a:latin typeface="Courier New" pitchFamily="49" charset="0"/>
              </a:rPr>
              <a:t>	      </a:t>
            </a:r>
            <a:r>
              <a:rPr lang="en-US" dirty="0" smtClean="0">
                <a:latin typeface="Courier New" pitchFamily="49" charset="0"/>
              </a:rPr>
              <a:t>&lt;alternative action2&gt;;  </a:t>
            </a:r>
          </a:p>
          <a:p>
            <a:pPr>
              <a:spcBef>
                <a:spcPct val="0"/>
              </a:spcBef>
              <a:buFontTx/>
              <a:buNone/>
            </a:pPr>
            <a:r>
              <a:rPr lang="en-US" dirty="0" smtClean="0">
                <a:latin typeface="Courier New" pitchFamily="49" charset="0"/>
              </a:rPr>
              <a:t>}</a:t>
            </a:r>
            <a:endParaRPr lang="en-US" dirty="0">
              <a:latin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Selection Structure</a:t>
            </a:r>
          </a:p>
        </p:txBody>
      </p:sp>
      <p:sp>
        <p:nvSpPr>
          <p:cNvPr id="3" name="Content Placeholder 2"/>
          <p:cNvSpPr>
            <a:spLocks noGrp="1"/>
          </p:cNvSpPr>
          <p:nvPr>
            <p:ph idx="1"/>
          </p:nvPr>
        </p:nvSpPr>
        <p:spPr>
          <a:xfrm>
            <a:off x="704850" y="1544430"/>
            <a:ext cx="7772400" cy="4780170"/>
          </a:xfrm>
        </p:spPr>
        <p:txBody>
          <a:bodyPr/>
          <a:lstStyle/>
          <a:p>
            <a:r>
              <a:rPr lang="en-US" dirty="0" smtClean="0"/>
              <a:t>If there is only one statement to be executed alternatively, then there is no need to enclose it in curly brackets {  }</a:t>
            </a:r>
          </a:p>
          <a:p>
            <a:r>
              <a:rPr lang="en-US" dirty="0" smtClean="0"/>
              <a:t>However, if there are more than one statement to be alternatively executed sequentially, one must place them in a block of code inside the {  }.</a:t>
            </a:r>
          </a:p>
          <a:p>
            <a:r>
              <a:rPr lang="en-US" dirty="0" smtClean="0"/>
              <a:t>Of course, even one statement can be placed inside the {  }, so it is not a bad habit to always use the {  } </a:t>
            </a:r>
            <a:endParaRPr lang="en-US" dirty="0"/>
          </a:p>
        </p:txBody>
      </p:sp>
    </p:spTree>
    <p:extLst>
      <p:ext uri="{BB962C8B-B14F-4D97-AF65-F5344CB8AC3E}">
        <p14:creationId xmlns:p14="http://schemas.microsoft.com/office/powerpoint/2010/main" val="243663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Single Selection </a:t>
            </a:r>
            <a:r>
              <a:rPr lang="en-US" dirty="0" smtClean="0"/>
              <a:t>Structure -</a:t>
            </a:r>
            <a:r>
              <a:rPr lang="en-US" dirty="0"/>
              <a:t>Example</a:t>
            </a:r>
          </a:p>
        </p:txBody>
      </p:sp>
      <p:sp>
        <p:nvSpPr>
          <p:cNvPr id="10243" name="Rectangle 3"/>
          <p:cNvSpPr>
            <a:spLocks noGrp="1" noChangeArrowheads="1"/>
          </p:cNvSpPr>
          <p:nvPr>
            <p:ph type="body" idx="1"/>
          </p:nvPr>
        </p:nvSpPr>
        <p:spPr>
          <a:xfrm>
            <a:off x="704850" y="1511300"/>
            <a:ext cx="7772400" cy="4813300"/>
          </a:xfrm>
        </p:spPr>
        <p:txBody>
          <a:bodyPr/>
          <a:lstStyle/>
          <a:p>
            <a:pPr>
              <a:buFontTx/>
              <a:buNone/>
            </a:pPr>
            <a:r>
              <a:rPr lang="en-US" dirty="0"/>
              <a:t>The following is an example of the if structure:</a:t>
            </a:r>
          </a:p>
          <a:p>
            <a:pPr>
              <a:buFontTx/>
              <a:buNone/>
            </a:pPr>
            <a:r>
              <a:rPr lang="en-US" dirty="0"/>
              <a:t>			</a:t>
            </a:r>
            <a:r>
              <a:rPr lang="en-US" dirty="0">
                <a:latin typeface="Courier New" pitchFamily="49" charset="0"/>
              </a:rPr>
              <a:t>if (grade &gt;= 60)</a:t>
            </a:r>
          </a:p>
          <a:p>
            <a:pPr>
              <a:buFontTx/>
              <a:buNone/>
            </a:pPr>
            <a:r>
              <a:rPr lang="en-US" dirty="0">
                <a:latin typeface="Courier New" pitchFamily="49" charset="0"/>
              </a:rPr>
              <a:t>				</a:t>
            </a:r>
            <a:r>
              <a:rPr lang="en-US" dirty="0" err="1">
                <a:latin typeface="Courier New" pitchFamily="49" charset="0"/>
              </a:rPr>
              <a:t>printf</a:t>
            </a:r>
            <a:r>
              <a:rPr lang="en-US" dirty="0">
                <a:latin typeface="Courier New" pitchFamily="49" charset="0"/>
              </a:rPr>
              <a:t>(“</a:t>
            </a:r>
            <a:r>
              <a:rPr lang="en-US" dirty="0" smtClean="0">
                <a:latin typeface="Courier New" pitchFamily="49" charset="0"/>
              </a:rPr>
              <a:t>Passed \n</a:t>
            </a:r>
            <a:r>
              <a:rPr lang="en-US" dirty="0">
                <a:latin typeface="Courier New" pitchFamily="49" charset="0"/>
              </a:rPr>
              <a:t>”);</a:t>
            </a:r>
          </a:p>
          <a:p>
            <a:pPr>
              <a:buFontTx/>
              <a:buNone/>
            </a:pPr>
            <a:r>
              <a:rPr lang="en-US" dirty="0">
                <a:latin typeface="Courier New" pitchFamily="49" charset="0"/>
              </a:rPr>
              <a:t>			&lt;next statement&gt;;</a:t>
            </a:r>
          </a:p>
          <a:p>
            <a:pPr>
              <a:buFontTx/>
              <a:buNone/>
            </a:pPr>
            <a:r>
              <a:rPr lang="en-US" dirty="0"/>
              <a:t>Note that nothing is printed if the grade &lt; 60, as it goes to the </a:t>
            </a:r>
            <a:r>
              <a:rPr lang="en-US" dirty="0">
                <a:latin typeface="Courier New" pitchFamily="49" charset="0"/>
              </a:rPr>
              <a:t>&lt;next statement</a:t>
            </a:r>
            <a:r>
              <a:rPr lang="en-US" dirty="0" smtClean="0">
                <a:latin typeface="Courier New" pitchFamily="49" charset="0"/>
              </a:rPr>
              <a:t>&gt;, </a:t>
            </a:r>
            <a:r>
              <a:rPr lang="en-US" dirty="0" smtClean="0">
                <a:latin typeface="Arial" panose="020B0604020202020204" pitchFamily="34" charset="0"/>
                <a:cs typeface="Arial" panose="020B0604020202020204" pitchFamily="34" charset="0"/>
              </a:rPr>
              <a:t>whatever that may be.</a:t>
            </a:r>
          </a:p>
          <a:p>
            <a:pPr>
              <a:buFontTx/>
              <a:buNone/>
            </a:pPr>
            <a:r>
              <a:rPr lang="en-US" dirty="0" smtClean="0">
                <a:latin typeface="Arial" panose="020B0604020202020204" pitchFamily="34" charset="0"/>
                <a:cs typeface="Arial" panose="020B0604020202020204" pitchFamily="34" charset="0"/>
              </a:rPr>
              <a:t>Note also that there is no ; after the test statement, nor after the brackets</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Double Selection Structure</a:t>
            </a:r>
            <a:endParaRPr lang="en-US" dirty="0"/>
          </a:p>
        </p:txBody>
      </p:sp>
      <p:sp>
        <p:nvSpPr>
          <p:cNvPr id="3" name="Content Placeholder 2"/>
          <p:cNvSpPr>
            <a:spLocks noGrp="1"/>
          </p:cNvSpPr>
          <p:nvPr>
            <p:ph idx="1"/>
          </p:nvPr>
        </p:nvSpPr>
        <p:spPr>
          <a:xfrm>
            <a:off x="609600" y="1531353"/>
            <a:ext cx="7772400" cy="4114800"/>
          </a:xfrm>
        </p:spPr>
        <p:txBody>
          <a:bodyPr/>
          <a:lstStyle/>
          <a:p>
            <a:r>
              <a:rPr lang="en-US" i="1" dirty="0" smtClean="0"/>
              <a:t>Double Selection Structure</a:t>
            </a:r>
            <a:r>
              <a:rPr lang="en-US" dirty="0" smtClean="0"/>
              <a:t>. The </a:t>
            </a:r>
            <a:r>
              <a:rPr lang="en-US" dirty="0">
                <a:latin typeface="Courier New" pitchFamily="49" charset="0"/>
              </a:rPr>
              <a:t>if/else</a:t>
            </a:r>
            <a:r>
              <a:rPr lang="en-US" dirty="0"/>
              <a:t> </a:t>
            </a:r>
            <a:r>
              <a:rPr lang="en-US" dirty="0" smtClean="0"/>
              <a:t>structure </a:t>
            </a:r>
            <a:r>
              <a:rPr lang="en-US" dirty="0"/>
              <a:t>executes a statement only if the condition is true; if not true,  then it executes a different statement. </a:t>
            </a:r>
          </a:p>
          <a:p>
            <a:r>
              <a:rPr lang="en-US" dirty="0" smtClean="0"/>
              <a:t>In this structure, the processor has an alternative set of code to execute if the condition test fails (evaluates to False)</a:t>
            </a:r>
          </a:p>
          <a:p>
            <a:r>
              <a:rPr lang="en-US" dirty="0" smtClean="0"/>
              <a:t>For example, if it rains tomorrow, we go to the movies instead of the beach</a:t>
            </a:r>
            <a:endParaRPr lang="en-US" dirty="0"/>
          </a:p>
        </p:txBody>
      </p:sp>
    </p:spTree>
    <p:extLst>
      <p:ext uri="{BB962C8B-B14F-4D97-AF65-F5344CB8AC3E}">
        <p14:creationId xmlns:p14="http://schemas.microsoft.com/office/powerpoint/2010/main" val="1434227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Double Selection Structure</a:t>
            </a:r>
            <a:endParaRPr lang="en-US" dirty="0"/>
          </a:p>
        </p:txBody>
      </p:sp>
      <p:sp>
        <p:nvSpPr>
          <p:cNvPr id="8195" name="Rectangle 3"/>
          <p:cNvSpPr>
            <a:spLocks noGrp="1" noChangeArrowheads="1"/>
          </p:cNvSpPr>
          <p:nvPr>
            <p:ph type="body" idx="1"/>
          </p:nvPr>
        </p:nvSpPr>
        <p:spPr>
          <a:xfrm>
            <a:off x="704850" y="1504266"/>
            <a:ext cx="7772400" cy="4820334"/>
          </a:xfrm>
        </p:spPr>
        <p:txBody>
          <a:bodyPr/>
          <a:lstStyle/>
          <a:p>
            <a:r>
              <a:rPr lang="en-US" dirty="0"/>
              <a:t>Allows the programmer to specify </a:t>
            </a:r>
            <a:r>
              <a:rPr lang="en-US" dirty="0" smtClean="0"/>
              <a:t> an alternative statement to execute </a:t>
            </a:r>
            <a:r>
              <a:rPr lang="en-US" dirty="0"/>
              <a:t>if the test </a:t>
            </a:r>
            <a:r>
              <a:rPr lang="en-US" dirty="0" smtClean="0"/>
              <a:t> fails (i.e., is </a:t>
            </a:r>
            <a:r>
              <a:rPr lang="en-US" dirty="0"/>
              <a:t>not </a:t>
            </a:r>
            <a:r>
              <a:rPr lang="en-US" dirty="0" smtClean="0"/>
              <a:t>true).  </a:t>
            </a:r>
            <a:r>
              <a:rPr lang="en-US" dirty="0"/>
              <a:t>The syntax is:</a:t>
            </a:r>
          </a:p>
          <a:p>
            <a:pPr>
              <a:spcBef>
                <a:spcPct val="50000"/>
              </a:spcBef>
              <a:buFontTx/>
              <a:buNone/>
            </a:pPr>
            <a:r>
              <a:rPr lang="en-US" dirty="0"/>
              <a:t>		</a:t>
            </a:r>
            <a:r>
              <a:rPr lang="en-US" dirty="0">
                <a:latin typeface="Courier New" pitchFamily="49" charset="0"/>
              </a:rPr>
              <a:t>if (test)</a:t>
            </a:r>
          </a:p>
          <a:p>
            <a:pPr>
              <a:spcBef>
                <a:spcPct val="0"/>
              </a:spcBef>
              <a:buFontTx/>
              <a:buNone/>
            </a:pPr>
            <a:r>
              <a:rPr lang="en-US" dirty="0">
                <a:latin typeface="Courier New" pitchFamily="49" charset="0"/>
              </a:rPr>
              <a:t>			</a:t>
            </a:r>
            <a:r>
              <a:rPr lang="en-US" dirty="0" smtClean="0">
                <a:latin typeface="Courier New" pitchFamily="49" charset="0"/>
              </a:rPr>
              <a:t>&lt;alternative statement1&gt;;</a:t>
            </a:r>
            <a:endParaRPr lang="en-US" dirty="0">
              <a:latin typeface="Courier New" pitchFamily="49" charset="0"/>
            </a:endParaRPr>
          </a:p>
          <a:p>
            <a:pPr>
              <a:spcBef>
                <a:spcPct val="0"/>
              </a:spcBef>
              <a:buFontTx/>
              <a:buNone/>
            </a:pPr>
            <a:r>
              <a:rPr lang="en-US" dirty="0">
                <a:latin typeface="Courier New" pitchFamily="49" charset="0"/>
              </a:rPr>
              <a:t>		else</a:t>
            </a:r>
          </a:p>
          <a:p>
            <a:pPr>
              <a:spcBef>
                <a:spcPct val="0"/>
              </a:spcBef>
              <a:buFontTx/>
              <a:buNone/>
            </a:pPr>
            <a:r>
              <a:rPr lang="en-US" dirty="0">
                <a:latin typeface="Courier New" pitchFamily="49" charset="0"/>
              </a:rPr>
              <a:t>			&lt;alternative </a:t>
            </a:r>
            <a:r>
              <a:rPr lang="en-US" dirty="0" smtClean="0">
                <a:latin typeface="Courier New" pitchFamily="49" charset="0"/>
              </a:rPr>
              <a:t>statement2&gt;;</a:t>
            </a:r>
          </a:p>
          <a:p>
            <a:pPr>
              <a:spcBef>
                <a:spcPct val="0"/>
              </a:spcBef>
              <a:buFontTx/>
              <a:buNone/>
            </a:pPr>
            <a:r>
              <a:rPr lang="en-US" dirty="0">
                <a:latin typeface="Courier New" pitchFamily="49" charset="0"/>
              </a:rPr>
              <a:t>	</a:t>
            </a:r>
            <a:endParaRPr lang="en-US" dirty="0" smtClean="0">
              <a:latin typeface="Courier New" pitchFamily="49" charset="0"/>
            </a:endParaRPr>
          </a:p>
          <a:p>
            <a:pPr>
              <a:spcBef>
                <a:spcPct val="0"/>
              </a:spcBef>
            </a:pPr>
            <a:r>
              <a:rPr lang="en-US" dirty="0" smtClean="0"/>
              <a:t>Note the location of the semicolons!!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Double Selection Structure</a:t>
            </a:r>
          </a:p>
        </p:txBody>
      </p:sp>
      <p:sp>
        <p:nvSpPr>
          <p:cNvPr id="11267" name="Rectangle 3"/>
          <p:cNvSpPr>
            <a:spLocks noGrp="1" noChangeArrowheads="1"/>
          </p:cNvSpPr>
          <p:nvPr>
            <p:ph type="body" idx="1"/>
          </p:nvPr>
        </p:nvSpPr>
        <p:spPr>
          <a:xfrm>
            <a:off x="609600" y="1537090"/>
            <a:ext cx="7772400" cy="5092309"/>
          </a:xfrm>
        </p:spPr>
        <p:txBody>
          <a:bodyPr/>
          <a:lstStyle/>
          <a:p>
            <a:pPr>
              <a:buFontTx/>
              <a:buNone/>
            </a:pPr>
            <a:r>
              <a:rPr lang="en-US" dirty="0"/>
              <a:t>If more than one statement comprises the action or alternative actions, then we can use a brace to group several statements.</a:t>
            </a:r>
          </a:p>
          <a:p>
            <a:pPr>
              <a:buFontTx/>
              <a:buNone/>
            </a:pPr>
            <a:r>
              <a:rPr lang="en-US" dirty="0">
                <a:latin typeface="Courier New" pitchFamily="49" charset="0"/>
              </a:rPr>
              <a:t>		if (test)  {</a:t>
            </a:r>
          </a:p>
          <a:p>
            <a:pPr>
              <a:spcBef>
                <a:spcPct val="0"/>
              </a:spcBef>
              <a:buFontTx/>
              <a:buNone/>
            </a:pPr>
            <a:r>
              <a:rPr lang="en-US" dirty="0">
                <a:latin typeface="Courier New" pitchFamily="49" charset="0"/>
              </a:rPr>
              <a:t>			</a:t>
            </a:r>
            <a:r>
              <a:rPr lang="en-US" dirty="0" smtClean="0">
                <a:latin typeface="Courier New" pitchFamily="49" charset="0"/>
              </a:rPr>
              <a:t>&lt;alternative statement1a&gt;;</a:t>
            </a:r>
            <a:endParaRPr lang="en-US" dirty="0">
              <a:latin typeface="Courier New" pitchFamily="49" charset="0"/>
            </a:endParaRPr>
          </a:p>
          <a:p>
            <a:pPr>
              <a:spcBef>
                <a:spcPct val="0"/>
              </a:spcBef>
              <a:buFontTx/>
              <a:buNone/>
            </a:pPr>
            <a:r>
              <a:rPr lang="en-US" dirty="0">
                <a:latin typeface="Courier New" pitchFamily="49" charset="0"/>
              </a:rPr>
              <a:t>			</a:t>
            </a:r>
            <a:r>
              <a:rPr lang="en-US" dirty="0" smtClean="0">
                <a:latin typeface="Courier New" pitchFamily="49" charset="0"/>
              </a:rPr>
              <a:t>&lt;alternative statement1b&gt;;   </a:t>
            </a:r>
            <a:r>
              <a:rPr lang="en-US" dirty="0">
                <a:latin typeface="Courier New" pitchFamily="49" charset="0"/>
              </a:rPr>
              <a:t>}</a:t>
            </a:r>
          </a:p>
          <a:p>
            <a:pPr>
              <a:spcBef>
                <a:spcPct val="0"/>
              </a:spcBef>
              <a:buFontTx/>
              <a:buNone/>
            </a:pPr>
            <a:r>
              <a:rPr lang="en-US" dirty="0">
                <a:latin typeface="Courier New" pitchFamily="49" charset="0"/>
              </a:rPr>
              <a:t>		else  {</a:t>
            </a:r>
          </a:p>
          <a:p>
            <a:pPr>
              <a:spcBef>
                <a:spcPct val="0"/>
              </a:spcBef>
              <a:buFontTx/>
              <a:buNone/>
            </a:pPr>
            <a:r>
              <a:rPr lang="en-US" dirty="0">
                <a:latin typeface="Courier New" pitchFamily="49" charset="0"/>
              </a:rPr>
              <a:t>			&lt;</a:t>
            </a:r>
            <a:r>
              <a:rPr lang="en-US" dirty="0" smtClean="0">
                <a:latin typeface="Courier New" pitchFamily="49" charset="0"/>
              </a:rPr>
              <a:t>alternative statement2a&gt;;</a:t>
            </a:r>
            <a:endParaRPr lang="en-US" dirty="0">
              <a:latin typeface="Courier New" pitchFamily="49" charset="0"/>
            </a:endParaRPr>
          </a:p>
          <a:p>
            <a:pPr>
              <a:spcBef>
                <a:spcPct val="0"/>
              </a:spcBef>
              <a:buFontTx/>
              <a:buNone/>
            </a:pPr>
            <a:r>
              <a:rPr lang="en-US" dirty="0">
                <a:latin typeface="Courier New" pitchFamily="49" charset="0"/>
              </a:rPr>
              <a:t>			&lt;</a:t>
            </a:r>
            <a:r>
              <a:rPr lang="en-US" dirty="0" smtClean="0">
                <a:latin typeface="Courier New" pitchFamily="49" charset="0"/>
              </a:rPr>
              <a:t>alternative Statement2b&gt;;  </a:t>
            </a:r>
          </a:p>
          <a:p>
            <a:pPr>
              <a:spcBef>
                <a:spcPct val="0"/>
              </a:spcBef>
              <a:buFontTx/>
              <a:buNone/>
            </a:pPr>
            <a:r>
              <a:rPr lang="en-US" dirty="0">
                <a:latin typeface="Courier New" pitchFamily="49" charset="0"/>
              </a:rPr>
              <a:t>	</a:t>
            </a:r>
            <a:r>
              <a:rPr lang="en-US" dirty="0" smtClean="0">
                <a:latin typeface="Courier New" pitchFamily="49" charset="0"/>
              </a:rPr>
              <a:t>}</a:t>
            </a:r>
          </a:p>
          <a:p>
            <a:pPr>
              <a:spcBef>
                <a:spcPct val="0"/>
              </a:spcBef>
              <a:buFontTx/>
              <a:buNone/>
            </a:pPr>
            <a:r>
              <a:rPr lang="en-US" dirty="0">
                <a:latin typeface="Courier New" pitchFamily="49" charset="0"/>
              </a:rPr>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Double Selection </a:t>
            </a:r>
            <a:r>
              <a:rPr lang="en-US" dirty="0" smtClean="0"/>
              <a:t>Structure - Example</a:t>
            </a:r>
            <a:endParaRPr lang="en-US" dirty="0"/>
          </a:p>
        </p:txBody>
      </p:sp>
      <p:sp>
        <p:nvSpPr>
          <p:cNvPr id="12291" name="Rectangle 3"/>
          <p:cNvSpPr>
            <a:spLocks noGrp="1" noChangeArrowheads="1"/>
          </p:cNvSpPr>
          <p:nvPr>
            <p:ph type="body" idx="1"/>
          </p:nvPr>
        </p:nvSpPr>
        <p:spPr>
          <a:xfrm>
            <a:off x="685800" y="1752600"/>
            <a:ext cx="7772400" cy="4343400"/>
          </a:xfrm>
        </p:spPr>
        <p:txBody>
          <a:bodyPr/>
          <a:lstStyle/>
          <a:p>
            <a:pPr>
              <a:buFontTx/>
              <a:buNone/>
            </a:pPr>
            <a:r>
              <a:rPr lang="en-US" dirty="0"/>
              <a:t>An example of the </a:t>
            </a:r>
            <a:r>
              <a:rPr lang="en-US" dirty="0">
                <a:latin typeface="Courier New" pitchFamily="49" charset="0"/>
              </a:rPr>
              <a:t>IF-ELSE </a:t>
            </a:r>
            <a:r>
              <a:rPr lang="en-US" dirty="0"/>
              <a:t>structure is as follows:</a:t>
            </a:r>
          </a:p>
          <a:p>
            <a:pPr>
              <a:spcBef>
                <a:spcPct val="50000"/>
              </a:spcBef>
              <a:buFontTx/>
              <a:buNone/>
            </a:pPr>
            <a:r>
              <a:rPr lang="en-US" dirty="0"/>
              <a:t>		</a:t>
            </a:r>
            <a:r>
              <a:rPr lang="en-US" dirty="0">
                <a:latin typeface="Courier New" pitchFamily="49" charset="0"/>
              </a:rPr>
              <a:t>if (grade &gt;= 60)</a:t>
            </a:r>
          </a:p>
          <a:p>
            <a:pPr>
              <a:buFontTx/>
              <a:buNone/>
            </a:pPr>
            <a:r>
              <a:rPr lang="en-US" dirty="0">
                <a:latin typeface="Courier New" pitchFamily="49" charset="0"/>
              </a:rPr>
              <a:t>			</a:t>
            </a:r>
            <a:r>
              <a:rPr lang="en-US" dirty="0" err="1">
                <a:latin typeface="Courier New" pitchFamily="49" charset="0"/>
              </a:rPr>
              <a:t>printf</a:t>
            </a:r>
            <a:r>
              <a:rPr lang="en-US" dirty="0">
                <a:latin typeface="Courier New" pitchFamily="49" charset="0"/>
              </a:rPr>
              <a:t>(“Passed\n”);</a:t>
            </a:r>
          </a:p>
          <a:p>
            <a:pPr>
              <a:buFontTx/>
              <a:buNone/>
            </a:pPr>
            <a:r>
              <a:rPr lang="en-US" dirty="0">
                <a:latin typeface="Courier New" pitchFamily="49" charset="0"/>
              </a:rPr>
              <a:t>		else</a:t>
            </a:r>
          </a:p>
          <a:p>
            <a:pPr>
              <a:buFontTx/>
              <a:buNone/>
            </a:pPr>
            <a:r>
              <a:rPr lang="en-US" dirty="0">
                <a:latin typeface="Courier New" pitchFamily="49" charset="0"/>
              </a:rPr>
              <a:t>			</a:t>
            </a:r>
            <a:r>
              <a:rPr lang="en-US" dirty="0" err="1">
                <a:latin typeface="Courier New" pitchFamily="49" charset="0"/>
              </a:rPr>
              <a:t>printf</a:t>
            </a:r>
            <a:r>
              <a:rPr lang="en-US" dirty="0">
                <a:latin typeface="Courier New" pitchFamily="49" charset="0"/>
              </a:rPr>
              <a:t>(“Failed\n”);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Selection </a:t>
            </a:r>
            <a:r>
              <a:rPr lang="en-US" dirty="0"/>
              <a:t>Structure</a:t>
            </a:r>
          </a:p>
        </p:txBody>
      </p:sp>
      <p:sp>
        <p:nvSpPr>
          <p:cNvPr id="3" name="Content Placeholder 2"/>
          <p:cNvSpPr>
            <a:spLocks noGrp="1"/>
          </p:cNvSpPr>
          <p:nvPr>
            <p:ph idx="1"/>
          </p:nvPr>
        </p:nvSpPr>
        <p:spPr>
          <a:xfrm>
            <a:off x="704850" y="1511300"/>
            <a:ext cx="7772400" cy="4114800"/>
          </a:xfrm>
        </p:spPr>
        <p:txBody>
          <a:bodyPr/>
          <a:lstStyle/>
          <a:p>
            <a:r>
              <a:rPr lang="en-US" dirty="0" smtClean="0"/>
              <a:t>M</a:t>
            </a:r>
            <a:r>
              <a:rPr lang="en-US" i="1" dirty="0" smtClean="0"/>
              <a:t>ultiple Selection Structure</a:t>
            </a:r>
            <a:r>
              <a:rPr lang="en-US" dirty="0" smtClean="0"/>
              <a:t>: The </a:t>
            </a:r>
            <a:r>
              <a:rPr lang="en-US" dirty="0" smtClean="0">
                <a:latin typeface="Courier New" panose="02070309020205020404" pitchFamily="49" charset="0"/>
                <a:cs typeface="Courier New" panose="02070309020205020404" pitchFamily="49" charset="0"/>
              </a:rPr>
              <a:t>if/</a:t>
            </a:r>
            <a:r>
              <a:rPr lang="en-US" dirty="0" err="1" smtClean="0">
                <a:latin typeface="Courier New" panose="02070309020205020404" pitchFamily="49" charset="0"/>
                <a:cs typeface="Courier New" panose="02070309020205020404" pitchFamily="49" charset="0"/>
              </a:rPr>
              <a:t>elseif</a:t>
            </a:r>
            <a:r>
              <a:rPr lang="en-US" dirty="0" smtClean="0">
                <a:latin typeface="Courier New" panose="02070309020205020404" pitchFamily="49" charset="0"/>
                <a:cs typeface="Courier New" panose="02070309020205020404" pitchFamily="49" charset="0"/>
              </a:rPr>
              <a:t>/…/else </a:t>
            </a:r>
            <a:r>
              <a:rPr lang="en-US" dirty="0" smtClean="0"/>
              <a:t>structure  introduces several conditions rather than just one. It executes a statement if the first condition is true; if not true, it evaluates a second (and third, and fourth …) condition, all different from each other. When the first of those is true, executes the corresponding statement and exits. If none, then it will execute the else (which could be nothing)</a:t>
            </a:r>
            <a:r>
              <a:rPr lang="en-US" dirty="0"/>
              <a:t>.</a:t>
            </a:r>
            <a:endParaRPr lang="en-US" dirty="0" smtClean="0"/>
          </a:p>
        </p:txBody>
      </p:sp>
    </p:spTree>
    <p:extLst>
      <p:ext uri="{BB962C8B-B14F-4D97-AF65-F5344CB8AC3E}">
        <p14:creationId xmlns:p14="http://schemas.microsoft.com/office/powerpoint/2010/main" val="76175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Basic Program Control Structure</a:t>
            </a:r>
          </a:p>
        </p:txBody>
      </p:sp>
      <p:sp>
        <p:nvSpPr>
          <p:cNvPr id="5123" name="Rectangle 3"/>
          <p:cNvSpPr>
            <a:spLocks noGrp="1" noChangeArrowheads="1"/>
          </p:cNvSpPr>
          <p:nvPr>
            <p:ph type="body" idx="1"/>
          </p:nvPr>
        </p:nvSpPr>
        <p:spPr>
          <a:xfrm>
            <a:off x="704850" y="1752600"/>
            <a:ext cx="7772400" cy="4114800"/>
          </a:xfrm>
        </p:spPr>
        <p:txBody>
          <a:bodyPr/>
          <a:lstStyle/>
          <a:p>
            <a:r>
              <a:rPr lang="en-US" dirty="0" smtClean="0"/>
              <a:t>The basic computational structures in all High Level Languages are:</a:t>
            </a:r>
            <a:endParaRPr lang="en-US" dirty="0"/>
          </a:p>
          <a:p>
            <a:pPr lvl="1"/>
            <a:r>
              <a:rPr lang="en-US" dirty="0"/>
              <a:t>The Sequential Structure</a:t>
            </a:r>
          </a:p>
          <a:p>
            <a:pPr lvl="1"/>
            <a:r>
              <a:rPr lang="en-US" dirty="0"/>
              <a:t>The Selection Structure</a:t>
            </a:r>
          </a:p>
          <a:p>
            <a:pPr lvl="1"/>
            <a:r>
              <a:rPr lang="en-US" dirty="0"/>
              <a:t>The Repetition Structure</a:t>
            </a:r>
          </a:p>
          <a:p>
            <a:r>
              <a:rPr lang="en-US" dirty="0" smtClean="0"/>
              <a:t>This is called </a:t>
            </a:r>
            <a:r>
              <a:rPr lang="en-US" i="1" dirty="0"/>
              <a:t>Structured </a:t>
            </a:r>
            <a:r>
              <a:rPr lang="en-US" i="1" dirty="0" smtClean="0"/>
              <a:t>Programming </a:t>
            </a:r>
            <a:r>
              <a:rPr lang="en-US" dirty="0" smtClean="0"/>
              <a:t>and will be basis of all programs you will write in this class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Selection Structure</a:t>
            </a:r>
          </a:p>
        </p:txBody>
      </p:sp>
      <p:sp>
        <p:nvSpPr>
          <p:cNvPr id="3" name="Content Placeholder 2"/>
          <p:cNvSpPr>
            <a:spLocks noGrp="1"/>
          </p:cNvSpPr>
          <p:nvPr>
            <p:ph idx="1"/>
          </p:nvPr>
        </p:nvSpPr>
        <p:spPr>
          <a:xfrm>
            <a:off x="704850" y="1531178"/>
            <a:ext cx="7772400" cy="4717222"/>
          </a:xfrm>
        </p:spPr>
        <p:txBody>
          <a:bodyPr/>
          <a:lstStyle/>
          <a:p>
            <a:r>
              <a:rPr lang="en-US" dirty="0" smtClean="0"/>
              <a:t>The format for a multiple selection structure is as follows:</a:t>
            </a:r>
          </a:p>
          <a:p>
            <a:pPr>
              <a:buFontTx/>
              <a:buNone/>
            </a:pPr>
            <a:r>
              <a:rPr lang="en-US" dirty="0">
                <a:latin typeface="Courier New" pitchFamily="49" charset="0"/>
              </a:rPr>
              <a:t>if </a:t>
            </a:r>
            <a:r>
              <a:rPr lang="en-US" dirty="0" smtClean="0">
                <a:latin typeface="Courier New" pitchFamily="49" charset="0"/>
              </a:rPr>
              <a:t>(&lt;condition1&gt;)</a:t>
            </a:r>
            <a:endParaRPr lang="en-US" dirty="0">
              <a:latin typeface="Courier New" pitchFamily="49" charset="0"/>
            </a:endParaRPr>
          </a:p>
          <a:p>
            <a:pPr>
              <a:spcBef>
                <a:spcPct val="0"/>
              </a:spcBef>
              <a:buFontTx/>
              <a:buNone/>
            </a:pPr>
            <a:r>
              <a:rPr lang="en-US" dirty="0"/>
              <a:t>		</a:t>
            </a:r>
            <a:r>
              <a:rPr lang="en-US" dirty="0" smtClean="0">
                <a:latin typeface="Courier New" pitchFamily="49" charset="0"/>
              </a:rPr>
              <a:t>&lt;alternative statement 1&gt;;</a:t>
            </a:r>
            <a:endParaRPr lang="en-US" dirty="0">
              <a:latin typeface="Courier New" pitchFamily="49" charset="0"/>
            </a:endParaRPr>
          </a:p>
          <a:p>
            <a:pPr>
              <a:spcBef>
                <a:spcPct val="0"/>
              </a:spcBef>
              <a:buFontTx/>
              <a:buNone/>
            </a:pPr>
            <a:r>
              <a:rPr lang="en-US" dirty="0" smtClean="0">
                <a:latin typeface="Courier New" pitchFamily="49" charset="0"/>
              </a:rPr>
              <a:t>else </a:t>
            </a:r>
            <a:r>
              <a:rPr lang="en-US" dirty="0">
                <a:latin typeface="Courier New" pitchFamily="49" charset="0"/>
              </a:rPr>
              <a:t>if </a:t>
            </a:r>
            <a:r>
              <a:rPr lang="en-US" dirty="0" smtClean="0">
                <a:latin typeface="Courier New" pitchFamily="49" charset="0"/>
              </a:rPr>
              <a:t>(&lt;condition2&gt;)</a:t>
            </a:r>
            <a:endParaRPr lang="en-US" dirty="0">
              <a:latin typeface="Courier New" pitchFamily="49" charset="0"/>
            </a:endParaRPr>
          </a:p>
          <a:p>
            <a:pPr>
              <a:spcBef>
                <a:spcPct val="0"/>
              </a:spcBef>
              <a:buFontTx/>
              <a:buNone/>
            </a:pPr>
            <a:r>
              <a:rPr lang="en-US" dirty="0">
                <a:latin typeface="Courier New" pitchFamily="49" charset="0"/>
              </a:rPr>
              <a:t>		</a:t>
            </a:r>
            <a:r>
              <a:rPr lang="en-US" dirty="0" smtClean="0">
                <a:latin typeface="Courier New" pitchFamily="49" charset="0"/>
              </a:rPr>
              <a:t>&lt;alternative statement 2&gt;;</a:t>
            </a:r>
            <a:endParaRPr lang="en-US" dirty="0">
              <a:latin typeface="Courier New" pitchFamily="49" charset="0"/>
            </a:endParaRPr>
          </a:p>
          <a:p>
            <a:pPr>
              <a:spcBef>
                <a:spcPct val="0"/>
              </a:spcBef>
              <a:buFontTx/>
              <a:buNone/>
            </a:pPr>
            <a:r>
              <a:rPr lang="en-US" dirty="0">
                <a:latin typeface="Courier New" pitchFamily="49" charset="0"/>
              </a:rPr>
              <a:t>e</a:t>
            </a:r>
            <a:r>
              <a:rPr lang="en-US" dirty="0" smtClean="0">
                <a:latin typeface="Courier New" pitchFamily="49" charset="0"/>
              </a:rPr>
              <a:t>lse if (&lt;condition3&gt;)</a:t>
            </a:r>
            <a:endParaRPr lang="en-US" dirty="0">
              <a:latin typeface="Courier New" pitchFamily="49" charset="0"/>
            </a:endParaRPr>
          </a:p>
          <a:p>
            <a:pPr>
              <a:spcBef>
                <a:spcPct val="0"/>
              </a:spcBef>
              <a:buFontTx/>
              <a:buNone/>
            </a:pPr>
            <a:r>
              <a:rPr lang="en-US" dirty="0">
                <a:latin typeface="Courier New" pitchFamily="49" charset="0"/>
              </a:rPr>
              <a:t>		</a:t>
            </a:r>
            <a:r>
              <a:rPr lang="en-US" dirty="0" smtClean="0">
                <a:latin typeface="Courier New" pitchFamily="49" charset="0"/>
              </a:rPr>
              <a:t>&lt;alternative statement 3&gt;;</a:t>
            </a:r>
          </a:p>
          <a:p>
            <a:pPr>
              <a:spcBef>
                <a:spcPct val="0"/>
              </a:spcBef>
              <a:buFontTx/>
              <a:buNone/>
            </a:pPr>
            <a:r>
              <a:rPr lang="en-US" dirty="0" smtClean="0">
                <a:latin typeface="Courier New" pitchFamily="49" charset="0"/>
              </a:rPr>
              <a:t>else</a:t>
            </a:r>
          </a:p>
          <a:p>
            <a:pPr>
              <a:spcBef>
                <a:spcPct val="0"/>
              </a:spcBef>
              <a:buFontTx/>
              <a:buNone/>
            </a:pPr>
            <a:r>
              <a:rPr lang="en-US" dirty="0">
                <a:latin typeface="Courier New" pitchFamily="49" charset="0"/>
              </a:rPr>
              <a:t>	</a:t>
            </a:r>
            <a:r>
              <a:rPr lang="en-US" dirty="0" smtClean="0">
                <a:latin typeface="Courier New" pitchFamily="49" charset="0"/>
              </a:rPr>
              <a:t>&lt;alternative statement 4&gt;;</a:t>
            </a:r>
            <a:endParaRPr lang="en-US" dirty="0">
              <a:latin typeface="Courier New" pitchFamily="49" charset="0"/>
            </a:endParaRPr>
          </a:p>
          <a:p>
            <a:pPr marL="0" indent="0">
              <a:buNone/>
            </a:pPr>
            <a:endParaRPr lang="en-US" dirty="0"/>
          </a:p>
        </p:txBody>
      </p:sp>
    </p:spTree>
    <p:extLst>
      <p:ext uri="{BB962C8B-B14F-4D97-AF65-F5344CB8AC3E}">
        <p14:creationId xmlns:p14="http://schemas.microsoft.com/office/powerpoint/2010/main" val="239111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Multiple </a:t>
            </a:r>
            <a:r>
              <a:rPr lang="en-US" dirty="0"/>
              <a:t>Selection </a:t>
            </a:r>
            <a:r>
              <a:rPr lang="en-US" dirty="0" smtClean="0"/>
              <a:t>Structure – Example</a:t>
            </a:r>
            <a:endParaRPr lang="en-US" dirty="0"/>
          </a:p>
        </p:txBody>
      </p:sp>
      <p:sp>
        <p:nvSpPr>
          <p:cNvPr id="13315" name="Rectangle 3"/>
          <p:cNvSpPr>
            <a:spLocks noGrp="1" noChangeArrowheads="1"/>
          </p:cNvSpPr>
          <p:nvPr>
            <p:ph type="body" idx="1"/>
          </p:nvPr>
        </p:nvSpPr>
        <p:spPr>
          <a:xfrm>
            <a:off x="666750" y="1511300"/>
            <a:ext cx="7848600" cy="4572000"/>
          </a:xfrm>
        </p:spPr>
        <p:txBody>
          <a:bodyPr/>
          <a:lstStyle/>
          <a:p>
            <a:r>
              <a:rPr lang="en-US" dirty="0"/>
              <a:t>IF-ELSE structures </a:t>
            </a:r>
            <a:r>
              <a:rPr lang="en-US" dirty="0" smtClean="0"/>
              <a:t>are really nested single selection structures, but you shouldn’t think of it as that.  </a:t>
            </a:r>
          </a:p>
          <a:p>
            <a:r>
              <a:rPr lang="en-US" dirty="0" smtClean="0"/>
              <a:t>The </a:t>
            </a:r>
            <a:r>
              <a:rPr lang="en-US" dirty="0"/>
              <a:t>syntax is:</a:t>
            </a:r>
          </a:p>
          <a:p>
            <a:pPr>
              <a:buFontTx/>
              <a:buNone/>
            </a:pPr>
            <a:r>
              <a:rPr lang="en-US" dirty="0"/>
              <a:t>		</a:t>
            </a:r>
            <a:r>
              <a:rPr lang="en-US" dirty="0">
                <a:latin typeface="Courier New" pitchFamily="49" charset="0"/>
              </a:rPr>
              <a:t>if (grade &gt;= 90)</a:t>
            </a:r>
          </a:p>
          <a:p>
            <a:pPr>
              <a:spcBef>
                <a:spcPct val="0"/>
              </a:spcBef>
              <a:buFontTx/>
              <a:buNone/>
            </a:pPr>
            <a:r>
              <a:rPr lang="en-US" dirty="0"/>
              <a:t>			</a:t>
            </a:r>
            <a:r>
              <a:rPr lang="en-US" dirty="0" err="1">
                <a:latin typeface="Courier New" pitchFamily="49" charset="0"/>
              </a:rPr>
              <a:t>printf</a:t>
            </a:r>
            <a:r>
              <a:rPr lang="en-US" dirty="0">
                <a:latin typeface="Courier New" pitchFamily="49" charset="0"/>
              </a:rPr>
              <a:t>(“A\n”);</a:t>
            </a:r>
          </a:p>
          <a:p>
            <a:pPr>
              <a:spcBef>
                <a:spcPct val="0"/>
              </a:spcBef>
              <a:buFontTx/>
              <a:buNone/>
            </a:pPr>
            <a:r>
              <a:rPr lang="en-US" dirty="0">
                <a:latin typeface="Courier New" pitchFamily="49" charset="0"/>
              </a:rPr>
              <a:t>		else if (grade &gt;= 80)</a:t>
            </a:r>
          </a:p>
          <a:p>
            <a:pPr>
              <a:spcBef>
                <a:spcPct val="0"/>
              </a:spcBef>
              <a:buFontTx/>
              <a:buNone/>
            </a:pPr>
            <a:r>
              <a:rPr lang="en-US" dirty="0">
                <a:latin typeface="Courier New" pitchFamily="49" charset="0"/>
              </a:rPr>
              <a:t>			</a:t>
            </a:r>
            <a:r>
              <a:rPr lang="en-US" dirty="0" err="1">
                <a:latin typeface="Courier New" pitchFamily="49" charset="0"/>
              </a:rPr>
              <a:t>printf</a:t>
            </a:r>
            <a:r>
              <a:rPr lang="en-US" dirty="0">
                <a:latin typeface="Courier New" pitchFamily="49" charset="0"/>
              </a:rPr>
              <a:t>(“B\n”);</a:t>
            </a:r>
          </a:p>
          <a:p>
            <a:pPr>
              <a:spcBef>
                <a:spcPct val="0"/>
              </a:spcBef>
              <a:buFontTx/>
              <a:buNone/>
            </a:pPr>
            <a:r>
              <a:rPr lang="en-US" dirty="0">
                <a:latin typeface="Courier New" pitchFamily="49" charset="0"/>
              </a:rPr>
              <a:t>		else</a:t>
            </a:r>
          </a:p>
          <a:p>
            <a:pPr>
              <a:spcBef>
                <a:spcPct val="0"/>
              </a:spcBef>
              <a:buFontTx/>
              <a:buNone/>
            </a:pPr>
            <a:r>
              <a:rPr lang="en-US" dirty="0">
                <a:latin typeface="Courier New" pitchFamily="49" charset="0"/>
              </a:rPr>
              <a:t>			</a:t>
            </a:r>
            <a:r>
              <a:rPr lang="en-US" dirty="0" err="1">
                <a:latin typeface="Courier New" pitchFamily="49" charset="0"/>
              </a:rPr>
              <a:t>printf</a:t>
            </a:r>
            <a:r>
              <a:rPr lang="en-US" dirty="0">
                <a:latin typeface="Courier New" pitchFamily="49" charset="0"/>
              </a:rPr>
              <a:t>(“Failed\n</a:t>
            </a:r>
            <a:r>
              <a:rPr lang="en-US" dirty="0" smtClean="0">
                <a:latin typeface="Courier New" pitchFamily="49"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Compound Conditionals</a:t>
            </a:r>
          </a:p>
        </p:txBody>
      </p:sp>
      <p:sp>
        <p:nvSpPr>
          <p:cNvPr id="200707" name="Rectangle 3"/>
          <p:cNvSpPr>
            <a:spLocks noGrp="1" noChangeArrowheads="1"/>
          </p:cNvSpPr>
          <p:nvPr>
            <p:ph type="body" idx="1"/>
          </p:nvPr>
        </p:nvSpPr>
        <p:spPr>
          <a:xfrm>
            <a:off x="304801" y="1511300"/>
            <a:ext cx="8534400" cy="4660900"/>
          </a:xfrm>
        </p:spPr>
        <p:txBody>
          <a:bodyPr/>
          <a:lstStyle/>
          <a:p>
            <a:r>
              <a:rPr lang="en-US" dirty="0" smtClean="0"/>
              <a:t>Conditional statements can be </a:t>
            </a:r>
            <a:r>
              <a:rPr lang="en-US" dirty="0" err="1" smtClean="0"/>
              <a:t>AND’d</a:t>
            </a:r>
            <a:r>
              <a:rPr lang="en-US" dirty="0" smtClean="0"/>
              <a:t> or </a:t>
            </a:r>
            <a:r>
              <a:rPr lang="en-US" dirty="0" err="1" smtClean="0"/>
              <a:t>OR’d</a:t>
            </a:r>
            <a:r>
              <a:rPr lang="en-US" dirty="0" smtClean="0"/>
              <a:t>.</a:t>
            </a:r>
          </a:p>
          <a:p>
            <a:r>
              <a:rPr lang="en-US" dirty="0" smtClean="0"/>
              <a:t>For example, </a:t>
            </a:r>
          </a:p>
          <a:p>
            <a:pPr marL="0" indent="0" algn="ctr">
              <a:buNone/>
            </a:pPr>
            <a:r>
              <a:rPr lang="en-US" sz="2400" dirty="0" smtClean="0">
                <a:latin typeface="Courier New" panose="02070309020205020404" pitchFamily="49" charset="0"/>
                <a:cs typeface="Courier New" panose="02070309020205020404" pitchFamily="49" charset="0"/>
              </a:rPr>
              <a:t>if ((a &lt; 5)</a:t>
            </a:r>
            <a:r>
              <a:rPr lang="en-US" sz="2400" dirty="0" smtClean="0"/>
              <a:t> &amp;&amp; (b &gt; 10) ) …..</a:t>
            </a:r>
          </a:p>
          <a:p>
            <a:r>
              <a:rPr lang="en-US" dirty="0" smtClean="0"/>
              <a:t>But interesting things happen when test condition are compounded</a:t>
            </a:r>
          </a:p>
          <a:p>
            <a:r>
              <a:rPr lang="en-US" dirty="0" smtClean="0"/>
              <a:t>These are called </a:t>
            </a:r>
            <a:r>
              <a:rPr lang="en-US" i="1" dirty="0" smtClean="0"/>
              <a:t>shortcuts</a:t>
            </a:r>
            <a:r>
              <a:rPr lang="en-US" dirty="0" smtClean="0"/>
              <a:t> because they can make the process more efficient</a:t>
            </a:r>
          </a:p>
          <a:p>
            <a:r>
              <a:rPr lang="en-US" dirty="0" smtClean="0"/>
              <a:t>They can also give the programmer a technique to make programming easier.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Short-Circuit Evaluation</a:t>
            </a:r>
          </a:p>
        </p:txBody>
      </p:sp>
      <p:sp>
        <p:nvSpPr>
          <p:cNvPr id="3" name="Content Placeholder 2"/>
          <p:cNvSpPr>
            <a:spLocks noGrp="1"/>
          </p:cNvSpPr>
          <p:nvPr>
            <p:ph idx="1"/>
          </p:nvPr>
        </p:nvSpPr>
        <p:spPr>
          <a:xfrm>
            <a:off x="685800" y="1511300"/>
            <a:ext cx="7772400" cy="4889500"/>
          </a:xfrm>
        </p:spPr>
        <p:txBody>
          <a:bodyPr/>
          <a:lstStyle/>
          <a:p>
            <a:r>
              <a:rPr lang="en-US" sz="2400" dirty="0"/>
              <a:t>The Boolean operators &amp;&amp; and || use what is called the </a:t>
            </a:r>
            <a:r>
              <a:rPr lang="en-US" sz="2400" u="sng" dirty="0"/>
              <a:t>Short-circuit Evaluation</a:t>
            </a:r>
          </a:p>
          <a:p>
            <a:r>
              <a:rPr lang="en-US" sz="2400" dirty="0"/>
              <a:t>This means that C </a:t>
            </a:r>
            <a:r>
              <a:rPr lang="en-US" sz="2400" dirty="0" smtClean="0"/>
              <a:t>evaluates </a:t>
            </a:r>
            <a:r>
              <a:rPr lang="en-US" sz="2400" dirty="0"/>
              <a:t>all individual expressions </a:t>
            </a:r>
            <a:r>
              <a:rPr lang="en-US" sz="2400" dirty="0" smtClean="0"/>
              <a:t>only if </a:t>
            </a:r>
            <a:r>
              <a:rPr lang="en-US" sz="2400" dirty="0"/>
              <a:t>it absolutely has to.  For example, </a:t>
            </a:r>
          </a:p>
          <a:p>
            <a:pPr lvl="1"/>
            <a:r>
              <a:rPr lang="en-US" sz="2400" dirty="0"/>
              <a:t>FALSE &amp;&amp; &lt;anything&gt; </a:t>
            </a:r>
            <a:r>
              <a:rPr lang="en-US" sz="2400" dirty="0">
                <a:sym typeface="Wingdings" panose="05000000000000000000" pitchFamily="2" charset="2"/>
              </a:rPr>
              <a:t> </a:t>
            </a:r>
            <a:r>
              <a:rPr lang="en-US" sz="2400" dirty="0"/>
              <a:t>false, </a:t>
            </a:r>
          </a:p>
          <a:p>
            <a:pPr lvl="1"/>
            <a:r>
              <a:rPr lang="en-US" sz="2400" dirty="0"/>
              <a:t>TRUE || &lt;anything&gt;</a:t>
            </a:r>
            <a:r>
              <a:rPr lang="en-US" sz="2400" dirty="0">
                <a:sym typeface="Wingdings" panose="05000000000000000000" pitchFamily="2" charset="2"/>
              </a:rPr>
              <a:t> </a:t>
            </a:r>
            <a:r>
              <a:rPr lang="en-US" sz="2400" dirty="0"/>
              <a:t>true</a:t>
            </a:r>
          </a:p>
          <a:p>
            <a:r>
              <a:rPr lang="en-US" sz="2400" dirty="0"/>
              <a:t>so C won't evaluate the rest of the expressions when unnecessary</a:t>
            </a:r>
          </a:p>
          <a:p>
            <a:r>
              <a:rPr lang="en-US" sz="2400" dirty="0" smtClean="0"/>
              <a:t>Thus, C </a:t>
            </a:r>
            <a:r>
              <a:rPr lang="en-US" sz="2400" dirty="0"/>
              <a:t>always evaluates the left-most side of &amp;&amp; and || first, and then continues only if essential</a:t>
            </a:r>
          </a:p>
          <a:p>
            <a:endParaRPr lang="en-US" dirty="0"/>
          </a:p>
        </p:txBody>
      </p:sp>
    </p:spTree>
    <p:extLst>
      <p:ext uri="{BB962C8B-B14F-4D97-AF65-F5344CB8AC3E}">
        <p14:creationId xmlns:p14="http://schemas.microsoft.com/office/powerpoint/2010/main" val="227336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Short-Circuit Evaluation</a:t>
            </a:r>
          </a:p>
        </p:txBody>
      </p:sp>
      <p:sp>
        <p:nvSpPr>
          <p:cNvPr id="3" name="Content Placeholder 2"/>
          <p:cNvSpPr>
            <a:spLocks noGrp="1"/>
          </p:cNvSpPr>
          <p:nvPr>
            <p:ph idx="1"/>
          </p:nvPr>
        </p:nvSpPr>
        <p:spPr>
          <a:xfrm>
            <a:off x="704849" y="1511300"/>
            <a:ext cx="7993063" cy="4800600"/>
          </a:xfrm>
        </p:spPr>
        <p:txBody>
          <a:bodyPr/>
          <a:lstStyle/>
          <a:p>
            <a:r>
              <a:rPr lang="en-US" dirty="0" smtClean="0"/>
              <a:t>For example:</a:t>
            </a:r>
          </a:p>
          <a:p>
            <a:r>
              <a:rPr lang="en-US" dirty="0" smtClean="0"/>
              <a:t>Let’s say </a:t>
            </a:r>
          </a:p>
          <a:p>
            <a:pPr marL="571500" lvl="1" indent="0">
              <a:buNone/>
            </a:pPr>
            <a:r>
              <a:rPr lang="en-US" dirty="0" smtClean="0">
                <a:latin typeface="Courier New" panose="02070309020205020404" pitchFamily="49" charset="0"/>
                <a:cs typeface="Courier New" panose="02070309020205020404" pitchFamily="49" charset="0"/>
              </a:rPr>
              <a:t>float a = 10.0;</a:t>
            </a:r>
          </a:p>
          <a:p>
            <a:pPr marL="571500" lvl="1" indent="0">
              <a:buNone/>
            </a:pPr>
            <a:r>
              <a:rPr lang="en-US" dirty="0" smtClean="0">
                <a:latin typeface="Courier New" panose="02070309020205020404" pitchFamily="49" charset="0"/>
                <a:cs typeface="Courier New" panose="02070309020205020404" pitchFamily="49" charset="0"/>
              </a:rPr>
              <a:t>float b = -10.0;</a:t>
            </a:r>
          </a:p>
          <a:p>
            <a:r>
              <a:rPr lang="en-US" dirty="0" smtClean="0">
                <a:latin typeface="Courier New" panose="02070309020205020404" pitchFamily="49" charset="0"/>
                <a:cs typeface="Courier New" panose="02070309020205020404" pitchFamily="49" charset="0"/>
              </a:rPr>
              <a:t>if ( (a == 10.0) || (b &gt; 0.0) )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(“whatever”);</a:t>
            </a:r>
          </a:p>
          <a:p>
            <a:r>
              <a:rPr lang="en-US" dirty="0" smtClean="0"/>
              <a:t>The program will never evaluate the </a:t>
            </a:r>
            <a:r>
              <a:rPr lang="en-US" dirty="0">
                <a:latin typeface="Courier New" panose="02070309020205020404" pitchFamily="49" charset="0"/>
                <a:cs typeface="Courier New" panose="02070309020205020404" pitchFamily="49" charset="0"/>
              </a:rPr>
              <a:t>(b&gt;0.0)</a:t>
            </a:r>
            <a:r>
              <a:rPr lang="en-US" dirty="0" smtClean="0"/>
              <a:t> expression because </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a==10.0</a:t>
            </a:r>
            <a:r>
              <a:rPr lang="en-US" dirty="0">
                <a:latin typeface="Courier New" panose="02070309020205020404" pitchFamily="49" charset="0"/>
                <a:cs typeface="Courier New" panose="02070309020205020404" pitchFamily="49" charset="0"/>
              </a:rPr>
              <a:t>) </a:t>
            </a:r>
            <a:r>
              <a:rPr lang="en-US" dirty="0" smtClean="0"/>
              <a:t>turns out to be true, making the compound expression true.</a:t>
            </a:r>
          </a:p>
          <a:p>
            <a:pPr marL="0" indent="0">
              <a:buNone/>
            </a:pPr>
            <a:endParaRPr lang="en-US" dirty="0"/>
          </a:p>
        </p:txBody>
      </p:sp>
    </p:spTree>
    <p:extLst>
      <p:ext uri="{BB962C8B-B14F-4D97-AF65-F5344CB8AC3E}">
        <p14:creationId xmlns:p14="http://schemas.microsoft.com/office/powerpoint/2010/main" val="540377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Short-Circuit Evaluation</a:t>
            </a:r>
          </a:p>
        </p:txBody>
      </p:sp>
      <p:sp>
        <p:nvSpPr>
          <p:cNvPr id="3" name="Content Placeholder 2"/>
          <p:cNvSpPr>
            <a:spLocks noGrp="1"/>
          </p:cNvSpPr>
          <p:nvPr>
            <p:ph idx="1"/>
          </p:nvPr>
        </p:nvSpPr>
        <p:spPr>
          <a:xfrm>
            <a:off x="704850" y="1511300"/>
            <a:ext cx="7772400" cy="4114800"/>
          </a:xfrm>
        </p:spPr>
        <p:txBody>
          <a:bodyPr/>
          <a:lstStyle/>
          <a:p>
            <a:r>
              <a:rPr lang="en-US" dirty="0" smtClean="0"/>
              <a:t>Likewise,:</a:t>
            </a:r>
          </a:p>
          <a:p>
            <a:pPr marL="571500" lvl="1" indent="0">
              <a:buNone/>
            </a:pPr>
            <a:r>
              <a:rPr lang="en-US" dirty="0" smtClean="0">
                <a:latin typeface="Courier New" panose="02070309020205020404" pitchFamily="49" charset="0"/>
                <a:cs typeface="Courier New" panose="02070309020205020404" pitchFamily="49" charset="0"/>
              </a:rPr>
              <a:t>float</a:t>
            </a:r>
            <a:r>
              <a:rPr lang="en-US" dirty="0" smtClean="0"/>
              <a:t> </a:t>
            </a:r>
            <a:r>
              <a:rPr lang="en-US" dirty="0">
                <a:latin typeface="Courier New" panose="02070309020205020404" pitchFamily="49" charset="0"/>
                <a:cs typeface="Courier New" panose="02070309020205020404" pitchFamily="49" charset="0"/>
              </a:rPr>
              <a:t>a = 10.0;</a:t>
            </a:r>
          </a:p>
          <a:p>
            <a:pPr marL="571500" lvl="1" indent="0">
              <a:buNone/>
            </a:pPr>
            <a:r>
              <a:rPr lang="en-US" dirty="0">
                <a:latin typeface="Courier New" panose="02070309020205020404" pitchFamily="49" charset="0"/>
                <a:cs typeface="Courier New" panose="02070309020205020404" pitchFamily="49" charset="0"/>
              </a:rPr>
              <a:t>float b  =  -10.0;</a:t>
            </a:r>
          </a:p>
          <a:p>
            <a:r>
              <a:rPr lang="en-US" dirty="0" smtClean="0">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 != 10.0) &amp;&amp; </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b &gt; 0.0)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(“whatever</a:t>
            </a:r>
            <a:r>
              <a:rPr lang="en-US" dirty="0" smtClean="0">
                <a:latin typeface="Courier New" panose="02070309020205020404" pitchFamily="49" charset="0"/>
                <a:cs typeface="Courier New" panose="02070309020205020404" pitchFamily="49" charset="0"/>
              </a:rPr>
              <a:t>”);</a:t>
            </a:r>
          </a:p>
          <a:p>
            <a:r>
              <a:rPr lang="en-US" dirty="0" smtClean="0"/>
              <a:t>The program will never evaluate the second expression because the first turns out to be false, making the entire expression false.</a:t>
            </a:r>
          </a:p>
          <a:p>
            <a:endParaRPr lang="en-US" dirty="0" smtClean="0"/>
          </a:p>
          <a:p>
            <a:endParaRPr lang="en-US" dirty="0"/>
          </a:p>
        </p:txBody>
      </p:sp>
    </p:spTree>
    <p:extLst>
      <p:ext uri="{BB962C8B-B14F-4D97-AF65-F5344CB8AC3E}">
        <p14:creationId xmlns:p14="http://schemas.microsoft.com/office/powerpoint/2010/main" val="3388382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dirty="0" smtClean="0"/>
              <a:t>Short-Circuit Evaluation</a:t>
            </a:r>
          </a:p>
        </p:txBody>
      </p:sp>
      <p:sp>
        <p:nvSpPr>
          <p:cNvPr id="202755" name="Rectangle 3"/>
          <p:cNvSpPr>
            <a:spLocks noGrp="1" noChangeArrowheads="1"/>
          </p:cNvSpPr>
          <p:nvPr>
            <p:ph type="body" idx="1"/>
          </p:nvPr>
        </p:nvSpPr>
        <p:spPr>
          <a:xfrm>
            <a:off x="704850" y="1371600"/>
            <a:ext cx="7772400" cy="5181600"/>
          </a:xfrm>
        </p:spPr>
        <p:txBody>
          <a:bodyPr/>
          <a:lstStyle/>
          <a:p>
            <a:pPr>
              <a:lnSpc>
                <a:spcPct val="90000"/>
              </a:lnSpc>
            </a:pPr>
            <a:r>
              <a:rPr lang="en-US" dirty="0" smtClean="0"/>
              <a:t>A practical application of short-circuit evaluation is that you can ask questions that might otherwise cause a program to crash. For example:</a:t>
            </a:r>
          </a:p>
          <a:p>
            <a:pPr marL="571500" lvl="1" indent="0">
              <a:lnSpc>
                <a:spcPct val="90000"/>
              </a:lnSpc>
              <a:buNone/>
            </a:pPr>
            <a:r>
              <a:rPr lang="en-US" dirty="0" err="1">
                <a:latin typeface="Courier New" panose="02070309020205020404" pitchFamily="49" charset="0"/>
                <a:cs typeface="Courier New" panose="02070309020205020404" pitchFamily="49" charset="0"/>
              </a:rPr>
              <a:t>i</a:t>
            </a:r>
            <a:r>
              <a:rPr lang="en-US" dirty="0" err="1" smtClean="0">
                <a:latin typeface="Courier New" panose="02070309020205020404" pitchFamily="49" charset="0"/>
                <a:cs typeface="Courier New" panose="02070309020205020404" pitchFamily="49" charset="0"/>
              </a:rPr>
              <a:t>nt</a:t>
            </a:r>
            <a:r>
              <a:rPr lang="en-US" dirty="0" smtClean="0">
                <a:latin typeface="Courier New" panose="02070309020205020404" pitchFamily="49" charset="0"/>
                <a:cs typeface="Courier New" panose="02070309020205020404" pitchFamily="49" charset="0"/>
              </a:rPr>
              <a:t> x;</a:t>
            </a:r>
          </a:p>
          <a:p>
            <a:pPr marL="571500" lvl="1" indent="0">
              <a:lnSpc>
                <a:spcPct val="90000"/>
              </a:lnSpc>
              <a:buNone/>
            </a:pPr>
            <a:r>
              <a:rPr lang="en-US" sz="2400" dirty="0">
                <a:latin typeface="Courier New" pitchFamily="49" charset="0"/>
              </a:rPr>
              <a:t>if (15/x) </a:t>
            </a:r>
          </a:p>
          <a:p>
            <a:pPr lvl="1">
              <a:lnSpc>
                <a:spcPct val="90000"/>
              </a:lnSpc>
            </a:pPr>
            <a:r>
              <a:rPr lang="en-US" sz="2400" dirty="0"/>
              <a:t>is not safe because if x </a:t>
            </a:r>
            <a:r>
              <a:rPr lang="en-US" sz="2400" dirty="0" smtClean="0"/>
              <a:t>equals </a:t>
            </a:r>
            <a:r>
              <a:rPr lang="en-US" sz="2400" dirty="0"/>
              <a:t>to 0, this will blow up and crash the program, </a:t>
            </a:r>
            <a:r>
              <a:rPr lang="en-US" sz="2400" dirty="0" smtClean="0"/>
              <a:t>as </a:t>
            </a:r>
            <a:r>
              <a:rPr lang="en-US" sz="2400" dirty="0"/>
              <a:t>one </a:t>
            </a:r>
            <a:r>
              <a:rPr lang="en-US" sz="2400" dirty="0" smtClean="0"/>
              <a:t>division </a:t>
            </a:r>
            <a:r>
              <a:rPr lang="en-US" sz="2400" dirty="0"/>
              <a:t>by </a:t>
            </a:r>
            <a:r>
              <a:rPr lang="en-US" sz="2400" dirty="0" smtClean="0"/>
              <a:t>0 is undefined.</a:t>
            </a:r>
            <a:endParaRPr lang="en-US" sz="2400" dirty="0">
              <a:latin typeface="Courier New" pitchFamily="49" charset="0"/>
            </a:endParaRPr>
          </a:p>
          <a:p>
            <a:pPr marL="571500" lvl="1" indent="0">
              <a:lnSpc>
                <a:spcPct val="90000"/>
              </a:lnSpc>
              <a:buNone/>
            </a:pPr>
            <a:r>
              <a:rPr lang="en-US" sz="2400" dirty="0" smtClean="0">
                <a:latin typeface="Courier New" pitchFamily="49" charset="0"/>
              </a:rPr>
              <a:t>if ( (x==0) || (15/x) ) </a:t>
            </a:r>
          </a:p>
          <a:p>
            <a:pPr lvl="1">
              <a:lnSpc>
                <a:spcPct val="90000"/>
              </a:lnSpc>
            </a:pPr>
            <a:r>
              <a:rPr lang="en-US" sz="2400" dirty="0" smtClean="0"/>
              <a:t>is safe, because if x is zero, then the || will come out true and it won't try to divide 15 by zero. If x is not 0, it will go ahead and do 15/x</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Simplified Conditional Structure</a:t>
            </a:r>
            <a:endParaRPr lang="en-US" dirty="0"/>
          </a:p>
        </p:txBody>
      </p:sp>
      <p:sp>
        <p:nvSpPr>
          <p:cNvPr id="41987" name="Rectangle 3"/>
          <p:cNvSpPr>
            <a:spLocks noGrp="1" noChangeArrowheads="1"/>
          </p:cNvSpPr>
          <p:nvPr>
            <p:ph type="body" idx="1"/>
          </p:nvPr>
        </p:nvSpPr>
        <p:spPr>
          <a:xfrm>
            <a:off x="609600" y="1523022"/>
            <a:ext cx="7772400" cy="5030177"/>
          </a:xfrm>
        </p:spPr>
        <p:txBody>
          <a:bodyPr/>
          <a:lstStyle/>
          <a:p>
            <a:r>
              <a:rPr lang="en-US" dirty="0" smtClean="0"/>
              <a:t>The Single and Double selection structures have </a:t>
            </a:r>
            <a:r>
              <a:rPr lang="en-US" dirty="0"/>
              <a:t>a </a:t>
            </a:r>
            <a:r>
              <a:rPr lang="en-US" dirty="0" smtClean="0"/>
              <a:t>simplified version.  </a:t>
            </a:r>
          </a:p>
          <a:p>
            <a:r>
              <a:rPr lang="en-US" dirty="0" smtClean="0"/>
              <a:t>Its </a:t>
            </a:r>
            <a:r>
              <a:rPr lang="en-US" dirty="0"/>
              <a:t>syntax is</a:t>
            </a:r>
            <a:r>
              <a:rPr lang="en-US" dirty="0" smtClean="0"/>
              <a:t>:</a:t>
            </a:r>
            <a:endParaRPr lang="en-US" sz="2400" dirty="0">
              <a:latin typeface="Courier New" pitchFamily="49" charset="0"/>
            </a:endParaRPr>
          </a:p>
          <a:p>
            <a:pPr>
              <a:lnSpc>
                <a:spcPct val="150000"/>
              </a:lnSpc>
              <a:buFontTx/>
              <a:buNone/>
            </a:pPr>
            <a:r>
              <a:rPr lang="en-US" sz="2400" dirty="0">
                <a:latin typeface="Courier New" pitchFamily="49" charset="0"/>
              </a:rPr>
              <a:t>&lt;control expression&gt; ? &lt;then </a:t>
            </a:r>
            <a:r>
              <a:rPr lang="en-US" sz="2400" dirty="0" smtClean="0">
                <a:latin typeface="Courier New" pitchFamily="49" charset="0"/>
              </a:rPr>
              <a:t>statement&gt;</a:t>
            </a:r>
            <a:endParaRPr lang="en-US" sz="2400" dirty="0">
              <a:latin typeface="Courier New" pitchFamily="49" charset="0"/>
            </a:endParaRPr>
          </a:p>
          <a:p>
            <a:pPr>
              <a:buFontTx/>
              <a:buNone/>
            </a:pPr>
            <a:r>
              <a:rPr lang="en-US" sz="2400" dirty="0">
                <a:latin typeface="Courier New" pitchFamily="49" charset="0"/>
              </a:rPr>
              <a:t>: &lt;else </a:t>
            </a:r>
            <a:r>
              <a:rPr lang="en-US" sz="2400" dirty="0" smtClean="0">
                <a:latin typeface="Courier New" pitchFamily="49" charset="0"/>
              </a:rPr>
              <a:t>statement&gt; </a:t>
            </a:r>
            <a:endParaRPr lang="en-US" sz="2400" dirty="0">
              <a:latin typeface="Courier New" pitchFamily="49" charset="0"/>
            </a:endParaRPr>
          </a:p>
          <a:p>
            <a:pPr>
              <a:lnSpc>
                <a:spcPct val="150000"/>
              </a:lnSpc>
              <a:spcBef>
                <a:spcPct val="0"/>
              </a:spcBef>
              <a:buFontTx/>
              <a:buNone/>
            </a:pPr>
            <a:r>
              <a:rPr lang="en-US" dirty="0" smtClean="0"/>
              <a:t>Example</a:t>
            </a:r>
            <a:r>
              <a:rPr lang="en-US" dirty="0"/>
              <a:t>:</a:t>
            </a:r>
          </a:p>
          <a:p>
            <a:pPr algn="ctr">
              <a:spcBef>
                <a:spcPct val="0"/>
              </a:spcBef>
              <a:buFontTx/>
              <a:buNone/>
            </a:pPr>
            <a:r>
              <a:rPr lang="en-US" sz="2400" dirty="0" smtClean="0">
                <a:latin typeface="Courier New" pitchFamily="49" charset="0"/>
              </a:rPr>
              <a:t>m&gt;0 </a:t>
            </a:r>
            <a:r>
              <a:rPr lang="en-US" sz="2400" dirty="0">
                <a:latin typeface="Courier New" pitchFamily="49" charset="0"/>
              </a:rPr>
              <a:t>? </a:t>
            </a:r>
            <a:r>
              <a:rPr lang="en-US" sz="2400" dirty="0" smtClean="0">
                <a:latin typeface="Courier New" pitchFamily="49" charset="0"/>
              </a:rPr>
              <a:t>m+5 </a:t>
            </a:r>
            <a:r>
              <a:rPr lang="en-US" sz="2400" dirty="0">
                <a:latin typeface="Courier New" pitchFamily="49" charset="0"/>
              </a:rPr>
              <a:t>: m*2</a:t>
            </a:r>
            <a:r>
              <a:rPr lang="en-US" sz="2400" dirty="0" smtClean="0">
                <a:latin typeface="Courier New" pitchFamily="49" charset="0"/>
              </a:rPr>
              <a:t>;</a:t>
            </a:r>
          </a:p>
          <a:p>
            <a:pPr>
              <a:lnSpc>
                <a:spcPct val="200000"/>
              </a:lnSpc>
              <a:spcBef>
                <a:spcPct val="0"/>
              </a:spcBef>
            </a:pPr>
            <a:r>
              <a:rPr lang="en-US" sz="2400" dirty="0" smtClean="0"/>
              <a:t>But like the GOTO … Do NOT use it in this class!</a:t>
            </a:r>
          </a:p>
          <a:p>
            <a:pPr lvl="1">
              <a:spcBef>
                <a:spcPct val="0"/>
              </a:spcBef>
            </a:pPr>
            <a:r>
              <a:rPr lang="en-US" sz="2400" dirty="0" smtClean="0"/>
              <a:t>Wait until you gain some experience before using this statement!</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The </a:t>
            </a:r>
            <a:r>
              <a:rPr lang="en-US">
                <a:latin typeface="Courier New" pitchFamily="49" charset="0"/>
              </a:rPr>
              <a:t>break</a:t>
            </a:r>
            <a:r>
              <a:rPr lang="en-US"/>
              <a:t> Statement</a:t>
            </a:r>
          </a:p>
        </p:txBody>
      </p:sp>
      <p:sp>
        <p:nvSpPr>
          <p:cNvPr id="20483" name="Rectangle 3"/>
          <p:cNvSpPr>
            <a:spLocks noGrp="1" noChangeArrowheads="1"/>
          </p:cNvSpPr>
          <p:nvPr>
            <p:ph type="body" idx="1"/>
          </p:nvPr>
        </p:nvSpPr>
        <p:spPr>
          <a:xfrm>
            <a:off x="304800" y="1600200"/>
            <a:ext cx="8077200" cy="4724400"/>
          </a:xfrm>
        </p:spPr>
        <p:txBody>
          <a:bodyPr/>
          <a:lstStyle/>
          <a:p>
            <a:r>
              <a:rPr lang="en-US" dirty="0" smtClean="0"/>
              <a:t>Before describing another selection structure called the </a:t>
            </a:r>
            <a:r>
              <a:rPr lang="en-US" dirty="0" smtClean="0">
                <a:latin typeface="Courier New" panose="02070309020205020404" pitchFamily="49" charset="0"/>
                <a:cs typeface="Courier New" panose="02070309020205020404" pitchFamily="49" charset="0"/>
              </a:rPr>
              <a:t>switch</a:t>
            </a:r>
            <a:r>
              <a:rPr lang="en-US" dirty="0" smtClean="0"/>
              <a:t>, we must define the </a:t>
            </a:r>
            <a:r>
              <a:rPr lang="en-US" dirty="0" smtClean="0">
                <a:latin typeface="Courier New" panose="02070309020205020404" pitchFamily="49" charset="0"/>
                <a:cs typeface="Courier New" panose="02070309020205020404" pitchFamily="49" charset="0"/>
              </a:rPr>
              <a:t>break</a:t>
            </a:r>
            <a:r>
              <a:rPr lang="en-US" dirty="0" smtClean="0"/>
              <a:t> statement</a:t>
            </a:r>
          </a:p>
          <a:p>
            <a:r>
              <a:rPr lang="en-US" dirty="0" smtClean="0"/>
              <a:t>The </a:t>
            </a:r>
            <a:r>
              <a:rPr lang="en-US" dirty="0">
                <a:latin typeface="Courier New" pitchFamily="49" charset="0"/>
              </a:rPr>
              <a:t>break</a:t>
            </a:r>
            <a:r>
              <a:rPr lang="en-US" dirty="0"/>
              <a:t> statement is important in the definition of </a:t>
            </a:r>
            <a:r>
              <a:rPr lang="en-US" dirty="0" smtClean="0"/>
              <a:t>control </a:t>
            </a:r>
            <a:r>
              <a:rPr lang="en-US" dirty="0"/>
              <a:t>structures. </a:t>
            </a:r>
          </a:p>
          <a:p>
            <a:r>
              <a:rPr lang="en-US" dirty="0"/>
              <a:t>When executed in a </a:t>
            </a:r>
            <a:r>
              <a:rPr lang="en-US" dirty="0" smtClean="0"/>
              <a:t>selection (and also repetition</a:t>
            </a:r>
            <a:r>
              <a:rPr lang="en-US" dirty="0"/>
              <a:t>) </a:t>
            </a:r>
            <a:r>
              <a:rPr lang="en-US" dirty="0" smtClean="0"/>
              <a:t>structure, </a:t>
            </a:r>
            <a:r>
              <a:rPr lang="en-US" dirty="0"/>
              <a:t>causes an immediate exit from that structure, to the first statement </a:t>
            </a:r>
            <a:r>
              <a:rPr lang="en-US" u="sng" dirty="0"/>
              <a:t>after</a:t>
            </a:r>
            <a:r>
              <a:rPr lang="en-US" dirty="0"/>
              <a:t> the structure</a:t>
            </a:r>
            <a:r>
              <a:rPr lang="en-US" dirty="0" smtClean="0"/>
              <a:t>.</a:t>
            </a:r>
          </a:p>
          <a:p>
            <a:pPr lvl="1"/>
            <a:r>
              <a:rPr lang="en-US" dirty="0" smtClean="0"/>
              <a:t>By structure, it is meant block of code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latin typeface="Courier New" panose="02070309020205020404" pitchFamily="49" charset="0"/>
                <a:cs typeface="Courier New" panose="02070309020205020404" pitchFamily="49" charset="0"/>
              </a:rPr>
              <a:t>switch</a:t>
            </a:r>
            <a:r>
              <a:rPr lang="en-US" dirty="0" smtClean="0"/>
              <a:t> </a:t>
            </a:r>
            <a:r>
              <a:rPr lang="en-US" dirty="0"/>
              <a:t>Structure</a:t>
            </a:r>
          </a:p>
        </p:txBody>
      </p:sp>
      <p:sp>
        <p:nvSpPr>
          <p:cNvPr id="3" name="Content Placeholder 2"/>
          <p:cNvSpPr>
            <a:spLocks noGrp="1"/>
          </p:cNvSpPr>
          <p:nvPr>
            <p:ph idx="1"/>
          </p:nvPr>
        </p:nvSpPr>
        <p:spPr>
          <a:xfrm>
            <a:off x="704849" y="1676400"/>
            <a:ext cx="7993063" cy="4343400"/>
          </a:xfrm>
        </p:spPr>
        <p:txBody>
          <a:bodyPr/>
          <a:lstStyle/>
          <a:p>
            <a:r>
              <a:rPr lang="en-US" dirty="0" smtClean="0"/>
              <a:t>The fourth and last selection structure is the </a:t>
            </a:r>
            <a:r>
              <a:rPr lang="en-US" dirty="0" smtClean="0">
                <a:latin typeface="Courier New" panose="02070309020205020404" pitchFamily="49" charset="0"/>
                <a:cs typeface="Courier New" panose="02070309020205020404" pitchFamily="49" charset="0"/>
              </a:rPr>
              <a:t>switch.</a:t>
            </a:r>
            <a:r>
              <a:rPr lang="en-US" dirty="0" smtClean="0"/>
              <a:t> </a:t>
            </a:r>
          </a:p>
          <a:p>
            <a:r>
              <a:rPr lang="en-US" dirty="0" smtClean="0"/>
              <a:t>It does the same thing as the multiple selection structure </a:t>
            </a:r>
            <a:r>
              <a:rPr lang="en-US" dirty="0" smtClean="0">
                <a:latin typeface="Courier New" panose="02070309020205020404" pitchFamily="49" charset="0"/>
                <a:cs typeface="Courier New" panose="02070309020205020404" pitchFamily="49" charset="0"/>
              </a:rPr>
              <a:t>if/</a:t>
            </a:r>
            <a:r>
              <a:rPr lang="en-US" dirty="0" err="1" smtClean="0">
                <a:latin typeface="Courier New" panose="02070309020205020404" pitchFamily="49" charset="0"/>
                <a:cs typeface="Courier New" panose="02070309020205020404" pitchFamily="49" charset="0"/>
              </a:rPr>
              <a:t>elseif</a:t>
            </a:r>
            <a:r>
              <a:rPr lang="en-US" dirty="0" smtClean="0">
                <a:latin typeface="Courier New" panose="02070309020205020404" pitchFamily="49" charset="0"/>
                <a:cs typeface="Courier New" panose="02070309020205020404" pitchFamily="49" charset="0"/>
              </a:rPr>
              <a:t>/…/else</a:t>
            </a:r>
          </a:p>
          <a:p>
            <a:pPr lvl="1"/>
            <a:r>
              <a:rPr lang="en-US" dirty="0" smtClean="0">
                <a:latin typeface="Courier New" panose="02070309020205020404" pitchFamily="49" charset="0"/>
                <a:cs typeface="Courier New" panose="02070309020205020404" pitchFamily="49" charset="0"/>
              </a:rPr>
              <a:t> </a:t>
            </a:r>
            <a:r>
              <a:rPr lang="en-US" sz="2400" dirty="0" smtClean="0"/>
              <a:t>but in a more structured manner.  </a:t>
            </a:r>
          </a:p>
          <a:p>
            <a:r>
              <a:rPr lang="en-US" dirty="0" smtClean="0"/>
              <a:t>The </a:t>
            </a:r>
            <a:r>
              <a:rPr lang="en-US" dirty="0">
                <a:latin typeface="Courier New" panose="02070309020205020404" pitchFamily="49" charset="0"/>
                <a:cs typeface="Courier New" panose="02070309020205020404" pitchFamily="49" charset="0"/>
              </a:rPr>
              <a:t>switch</a:t>
            </a:r>
            <a:r>
              <a:rPr lang="en-US" dirty="0"/>
              <a:t> </a:t>
            </a:r>
            <a:r>
              <a:rPr lang="en-US" dirty="0" smtClean="0"/>
              <a:t>structure </a:t>
            </a:r>
            <a:r>
              <a:rPr lang="en-US" dirty="0"/>
              <a:t>selects among several different </a:t>
            </a:r>
            <a:r>
              <a:rPr lang="en-US" dirty="0" smtClean="0"/>
              <a:t>blocks of code to execute.</a:t>
            </a:r>
          </a:p>
          <a:p>
            <a:r>
              <a:rPr lang="en-US" dirty="0" smtClean="0"/>
              <a:t>It looks quite different from the first three structures that we saw.</a:t>
            </a:r>
          </a:p>
        </p:txBody>
      </p:sp>
    </p:spTree>
    <p:extLst>
      <p:ext uri="{BB962C8B-B14F-4D97-AF65-F5344CB8AC3E}">
        <p14:creationId xmlns:p14="http://schemas.microsoft.com/office/powerpoint/2010/main" val="427825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Sequential Structure</a:t>
            </a:r>
            <a:endParaRPr lang="en-US" dirty="0"/>
          </a:p>
        </p:txBody>
      </p:sp>
      <p:sp>
        <p:nvSpPr>
          <p:cNvPr id="4099" name="Rectangle 3"/>
          <p:cNvSpPr>
            <a:spLocks noGrp="1" noChangeArrowheads="1"/>
          </p:cNvSpPr>
          <p:nvPr>
            <p:ph type="body" idx="1"/>
          </p:nvPr>
        </p:nvSpPr>
        <p:spPr>
          <a:xfrm>
            <a:off x="685800" y="1371600"/>
            <a:ext cx="8077200" cy="5029200"/>
          </a:xfrm>
        </p:spPr>
        <p:txBody>
          <a:bodyPr/>
          <a:lstStyle/>
          <a:p>
            <a:r>
              <a:rPr lang="en-US" dirty="0"/>
              <a:t>The </a:t>
            </a:r>
            <a:r>
              <a:rPr lang="en-US" i="1" dirty="0"/>
              <a:t>sequential structure </a:t>
            </a:r>
            <a:r>
              <a:rPr lang="en-US" dirty="0"/>
              <a:t>is the most basic structure in computer programming, and the basis of instruction sequences.</a:t>
            </a:r>
          </a:p>
          <a:p>
            <a:r>
              <a:rPr lang="en-US" dirty="0" smtClean="0"/>
              <a:t>Most </a:t>
            </a:r>
            <a:r>
              <a:rPr lang="en-US" dirty="0"/>
              <a:t>programming languages implement </a:t>
            </a:r>
            <a:r>
              <a:rPr lang="en-US" i="1" dirty="0"/>
              <a:t>sequential execution - </a:t>
            </a:r>
            <a:r>
              <a:rPr lang="en-US" dirty="0"/>
              <a:t>one statement after the other</a:t>
            </a:r>
            <a:r>
              <a:rPr lang="en-US" dirty="0" smtClean="0"/>
              <a:t>.</a:t>
            </a:r>
          </a:p>
          <a:p>
            <a:r>
              <a:rPr lang="en-US" dirty="0" smtClean="0"/>
              <a:t>Unless told otherwise, the processor will execute statements in the program in sequential order until it reaches the end of the program.</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dirty="0" smtClean="0">
                <a:latin typeface="Courier New" pitchFamily="49" charset="0"/>
                <a:cs typeface="Courier New" pitchFamily="49" charset="0"/>
              </a:rPr>
              <a:t>switch</a:t>
            </a:r>
            <a:r>
              <a:rPr lang="en-US" dirty="0" smtClean="0"/>
              <a:t> statements</a:t>
            </a:r>
          </a:p>
        </p:txBody>
      </p:sp>
      <p:sp>
        <p:nvSpPr>
          <p:cNvPr id="206851" name="Rectangle 3"/>
          <p:cNvSpPr>
            <a:spLocks noGrp="1" noChangeArrowheads="1"/>
          </p:cNvSpPr>
          <p:nvPr>
            <p:ph type="body" idx="1"/>
          </p:nvPr>
        </p:nvSpPr>
        <p:spPr>
          <a:xfrm>
            <a:off x="609600" y="1511300"/>
            <a:ext cx="7772400" cy="4584700"/>
          </a:xfrm>
        </p:spPr>
        <p:txBody>
          <a:bodyPr/>
          <a:lstStyle/>
          <a:p>
            <a:pPr>
              <a:lnSpc>
                <a:spcPct val="90000"/>
              </a:lnSpc>
            </a:pPr>
            <a:r>
              <a:rPr lang="en-US" dirty="0" smtClean="0"/>
              <a:t>For example, sometimes you might want to write something along these lines:</a:t>
            </a:r>
          </a:p>
          <a:p>
            <a:pPr>
              <a:lnSpc>
                <a:spcPct val="150000"/>
              </a:lnSpc>
              <a:buFontTx/>
              <a:buNone/>
            </a:pPr>
            <a:r>
              <a:rPr lang="en-US" sz="2000" dirty="0" smtClean="0">
                <a:latin typeface="Courier New" pitchFamily="49" charset="0"/>
              </a:rPr>
              <a:t>if(x == 1) {</a:t>
            </a:r>
          </a:p>
          <a:p>
            <a:pPr>
              <a:lnSpc>
                <a:spcPct val="90000"/>
              </a:lnSpc>
              <a:buFontTx/>
              <a:buNone/>
            </a:pPr>
            <a:r>
              <a:rPr lang="en-US" sz="2000" dirty="0" smtClean="0">
                <a:latin typeface="Courier New" pitchFamily="49" charset="0"/>
              </a:rPr>
              <a:t>	&lt;statement 1&gt;;}</a:t>
            </a:r>
          </a:p>
          <a:p>
            <a:pPr>
              <a:lnSpc>
                <a:spcPct val="90000"/>
              </a:lnSpc>
              <a:buFontTx/>
              <a:buNone/>
            </a:pPr>
            <a:r>
              <a:rPr lang="en-US" sz="2000" dirty="0" smtClean="0">
                <a:latin typeface="Courier New" pitchFamily="49" charset="0"/>
              </a:rPr>
              <a:t>else if(x == 2) {</a:t>
            </a:r>
          </a:p>
          <a:p>
            <a:pPr>
              <a:lnSpc>
                <a:spcPct val="90000"/>
              </a:lnSpc>
              <a:buFontTx/>
              <a:buNone/>
            </a:pPr>
            <a:r>
              <a:rPr lang="en-US" sz="2000" dirty="0" smtClean="0">
                <a:latin typeface="Courier New" pitchFamily="49" charset="0"/>
              </a:rPr>
              <a:t>	&lt;statement 2&gt;; }</a:t>
            </a:r>
          </a:p>
          <a:p>
            <a:pPr>
              <a:lnSpc>
                <a:spcPct val="90000"/>
              </a:lnSpc>
              <a:buFontTx/>
              <a:buNone/>
            </a:pPr>
            <a:r>
              <a:rPr lang="en-US" sz="2000" dirty="0" smtClean="0">
                <a:latin typeface="Courier New" pitchFamily="49" charset="0"/>
              </a:rPr>
              <a:t>else if(x == 3) {</a:t>
            </a:r>
          </a:p>
          <a:p>
            <a:pPr>
              <a:lnSpc>
                <a:spcPct val="90000"/>
              </a:lnSpc>
              <a:buFontTx/>
              <a:buNone/>
            </a:pPr>
            <a:r>
              <a:rPr lang="en-US" sz="2000" dirty="0" smtClean="0">
                <a:latin typeface="Courier New" pitchFamily="49" charset="0"/>
              </a:rPr>
              <a:t>	&lt;statement3&gt;; }</a:t>
            </a:r>
          </a:p>
          <a:p>
            <a:pPr>
              <a:lnSpc>
                <a:spcPct val="90000"/>
              </a:lnSpc>
              <a:buFontTx/>
              <a:buNone/>
            </a:pPr>
            <a:r>
              <a:rPr lang="en-US" sz="2000" dirty="0">
                <a:latin typeface="Courier New" pitchFamily="49" charset="0"/>
              </a:rPr>
              <a:t>e</a:t>
            </a:r>
            <a:r>
              <a:rPr lang="en-US" sz="2000" dirty="0" smtClean="0">
                <a:latin typeface="Courier New" pitchFamily="49" charset="0"/>
              </a:rPr>
              <a:t>lse if (x == 4) </a:t>
            </a:r>
          </a:p>
          <a:p>
            <a:pPr>
              <a:lnSpc>
                <a:spcPct val="90000"/>
              </a:lnSpc>
              <a:buFontTx/>
              <a:buNone/>
            </a:pPr>
            <a:r>
              <a:rPr lang="en-US" sz="2000" dirty="0" smtClean="0">
                <a:latin typeface="Courier New" pitchFamily="49" charset="0"/>
              </a:rPr>
              <a:t>……..</a:t>
            </a:r>
          </a:p>
          <a:p>
            <a:pPr>
              <a:lnSpc>
                <a:spcPct val="90000"/>
              </a:lnSpc>
              <a:buFontTx/>
              <a:buNone/>
            </a:pPr>
            <a:r>
              <a:rPr lang="en-US" sz="2000" dirty="0" smtClean="0">
                <a:latin typeface="Courier New" pitchFamily="49" charset="0"/>
              </a:rPr>
              <a:t>else {</a:t>
            </a:r>
          </a:p>
          <a:p>
            <a:pPr>
              <a:lnSpc>
                <a:spcPct val="90000"/>
              </a:lnSpc>
              <a:buNone/>
            </a:pPr>
            <a:r>
              <a:rPr lang="en-US" sz="2000" dirty="0" smtClean="0">
                <a:latin typeface="Courier New" pitchFamily="49" charset="0"/>
              </a:rPr>
              <a:t>	&lt;statement n&gt;; }</a:t>
            </a:r>
          </a:p>
          <a:p>
            <a:pPr>
              <a:lnSpc>
                <a:spcPct val="90000"/>
              </a:lnSpc>
              <a:buFontTx/>
              <a:buNone/>
            </a:pPr>
            <a:endParaRPr lang="en-US" sz="2000" dirty="0" smtClean="0">
              <a:latin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84188" y="317500"/>
            <a:ext cx="8213725" cy="1054100"/>
          </a:xfrm>
        </p:spPr>
        <p:txBody>
          <a:bodyPr/>
          <a:lstStyle/>
          <a:p>
            <a:r>
              <a:rPr lang="en-US" dirty="0" smtClean="0">
                <a:latin typeface="Courier New" pitchFamily="49" charset="0"/>
                <a:cs typeface="Courier New" pitchFamily="49" charset="0"/>
              </a:rPr>
              <a:t>switch</a:t>
            </a:r>
            <a:r>
              <a:rPr lang="en-US" dirty="0" smtClean="0"/>
              <a:t> statements</a:t>
            </a:r>
          </a:p>
        </p:txBody>
      </p:sp>
      <p:sp>
        <p:nvSpPr>
          <p:cNvPr id="208899" name="Rectangle 3"/>
          <p:cNvSpPr>
            <a:spLocks noGrp="1" noChangeArrowheads="1"/>
          </p:cNvSpPr>
          <p:nvPr>
            <p:ph type="body" idx="1"/>
          </p:nvPr>
        </p:nvSpPr>
        <p:spPr>
          <a:xfrm>
            <a:off x="685800" y="1524000"/>
            <a:ext cx="7772400" cy="5105400"/>
          </a:xfrm>
        </p:spPr>
        <p:txBody>
          <a:bodyPr/>
          <a:lstStyle/>
          <a:p>
            <a:pPr>
              <a:lnSpc>
                <a:spcPct val="90000"/>
              </a:lnSpc>
            </a:pPr>
            <a:r>
              <a:rPr lang="en-US" sz="2400" dirty="0" smtClean="0">
                <a:latin typeface="Courier New" pitchFamily="49" charset="0"/>
                <a:cs typeface="Courier New" pitchFamily="49" charset="0"/>
              </a:rPr>
              <a:t>switch</a:t>
            </a:r>
            <a:r>
              <a:rPr lang="en-US" sz="2400" dirty="0" smtClean="0"/>
              <a:t> statements are for just that purpose</a:t>
            </a:r>
          </a:p>
          <a:p>
            <a:pPr>
              <a:lnSpc>
                <a:spcPct val="90000"/>
              </a:lnSpc>
            </a:pPr>
            <a:r>
              <a:rPr lang="en-US" sz="2400" dirty="0" smtClean="0"/>
              <a:t>The equivalent switch statement would be</a:t>
            </a:r>
          </a:p>
          <a:p>
            <a:pPr>
              <a:lnSpc>
                <a:spcPct val="150000"/>
              </a:lnSpc>
              <a:buFontTx/>
              <a:buNone/>
            </a:pPr>
            <a:r>
              <a:rPr lang="en-US" sz="2000" dirty="0" smtClean="0">
                <a:latin typeface="Courier New" pitchFamily="49" charset="0"/>
              </a:rPr>
              <a:t>switch(controlling expression)</a:t>
            </a:r>
          </a:p>
          <a:p>
            <a:pPr>
              <a:lnSpc>
                <a:spcPct val="90000"/>
              </a:lnSpc>
              <a:buFontTx/>
              <a:buNone/>
            </a:pPr>
            <a:r>
              <a:rPr lang="en-US" sz="2000" dirty="0" smtClean="0">
                <a:latin typeface="Courier New" pitchFamily="49" charset="0"/>
              </a:rPr>
              <a:t>{</a:t>
            </a:r>
          </a:p>
          <a:p>
            <a:pPr>
              <a:lnSpc>
                <a:spcPct val="90000"/>
              </a:lnSpc>
              <a:spcBef>
                <a:spcPts val="300"/>
              </a:spcBef>
              <a:buFontTx/>
              <a:buNone/>
            </a:pPr>
            <a:r>
              <a:rPr lang="en-US" sz="2000" dirty="0" smtClean="0">
                <a:latin typeface="Courier New" pitchFamily="49" charset="0"/>
              </a:rPr>
              <a:t>	case label_1:</a:t>
            </a:r>
          </a:p>
          <a:p>
            <a:pPr>
              <a:lnSpc>
                <a:spcPct val="90000"/>
              </a:lnSpc>
              <a:spcBef>
                <a:spcPts val="300"/>
              </a:spcBef>
              <a:buFontTx/>
              <a:buNone/>
            </a:pPr>
            <a:r>
              <a:rPr lang="en-US" sz="2000" dirty="0" smtClean="0">
                <a:latin typeface="Courier New" pitchFamily="49" charset="0"/>
              </a:rPr>
              <a:t>		&lt;statement 1&gt;;</a:t>
            </a:r>
          </a:p>
          <a:p>
            <a:pPr>
              <a:lnSpc>
                <a:spcPct val="90000"/>
              </a:lnSpc>
              <a:spcBef>
                <a:spcPts val="300"/>
              </a:spcBef>
              <a:buFontTx/>
              <a:buNone/>
            </a:pPr>
            <a:r>
              <a:rPr lang="en-US" sz="2000" dirty="0" smtClean="0">
                <a:latin typeface="Courier New" pitchFamily="49" charset="0"/>
              </a:rPr>
              <a:t>		break;</a:t>
            </a:r>
          </a:p>
          <a:p>
            <a:pPr>
              <a:lnSpc>
                <a:spcPct val="90000"/>
              </a:lnSpc>
              <a:spcBef>
                <a:spcPts val="300"/>
              </a:spcBef>
              <a:buFontTx/>
              <a:buNone/>
            </a:pPr>
            <a:r>
              <a:rPr lang="en-US" sz="2000" dirty="0" smtClean="0">
                <a:latin typeface="Courier New" pitchFamily="49" charset="0"/>
              </a:rPr>
              <a:t>	case label_2:</a:t>
            </a:r>
          </a:p>
          <a:p>
            <a:pPr>
              <a:lnSpc>
                <a:spcPct val="90000"/>
              </a:lnSpc>
              <a:spcBef>
                <a:spcPts val="300"/>
              </a:spcBef>
              <a:buFontTx/>
              <a:buNone/>
            </a:pPr>
            <a:r>
              <a:rPr lang="en-US" sz="2000" dirty="0" smtClean="0">
                <a:latin typeface="Courier New" pitchFamily="49" charset="0"/>
              </a:rPr>
              <a:t>		&lt;statement 2&gt;;</a:t>
            </a:r>
          </a:p>
          <a:p>
            <a:pPr>
              <a:lnSpc>
                <a:spcPct val="90000"/>
              </a:lnSpc>
              <a:spcBef>
                <a:spcPts val="300"/>
              </a:spcBef>
              <a:buFontTx/>
              <a:buNone/>
            </a:pPr>
            <a:r>
              <a:rPr lang="en-US" sz="2000" dirty="0" smtClean="0">
                <a:latin typeface="Courier New" pitchFamily="49" charset="0"/>
              </a:rPr>
              <a:t>		break;</a:t>
            </a:r>
          </a:p>
          <a:p>
            <a:pPr>
              <a:lnSpc>
                <a:spcPct val="90000"/>
              </a:lnSpc>
              <a:spcBef>
                <a:spcPts val="300"/>
              </a:spcBef>
              <a:buFontTx/>
              <a:buNone/>
            </a:pPr>
            <a:r>
              <a:rPr lang="en-US" sz="2000" dirty="0" smtClean="0">
                <a:latin typeface="Courier New" pitchFamily="49" charset="0"/>
              </a:rPr>
              <a:t>	case label_3:</a:t>
            </a:r>
          </a:p>
          <a:p>
            <a:pPr>
              <a:lnSpc>
                <a:spcPct val="90000"/>
              </a:lnSpc>
              <a:spcBef>
                <a:spcPts val="300"/>
              </a:spcBef>
              <a:buFontTx/>
              <a:buNone/>
            </a:pPr>
            <a:r>
              <a:rPr lang="en-US" sz="2000" dirty="0" smtClean="0">
                <a:latin typeface="Courier New" pitchFamily="49" charset="0"/>
              </a:rPr>
              <a:t>		…</a:t>
            </a:r>
          </a:p>
          <a:p>
            <a:pPr>
              <a:lnSpc>
                <a:spcPct val="90000"/>
              </a:lnSpc>
              <a:spcBef>
                <a:spcPts val="300"/>
              </a:spcBef>
              <a:buFontTx/>
              <a:buNone/>
            </a:pPr>
            <a:r>
              <a:rPr lang="en-US" sz="2000" dirty="0" smtClean="0">
                <a:latin typeface="Courier New" pitchFamily="49" charset="0"/>
              </a:rPr>
              <a:t>	default:</a:t>
            </a:r>
          </a:p>
          <a:p>
            <a:pPr>
              <a:lnSpc>
                <a:spcPct val="90000"/>
              </a:lnSpc>
              <a:spcBef>
                <a:spcPts val="300"/>
              </a:spcBef>
              <a:buFontTx/>
              <a:buNone/>
            </a:pPr>
            <a:r>
              <a:rPr lang="en-US" sz="2000" dirty="0" smtClean="0">
                <a:latin typeface="Courier New" pitchFamily="49" charset="0"/>
              </a:rPr>
              <a:t>		&lt;statement n&gt;;</a:t>
            </a:r>
          </a:p>
          <a:p>
            <a:pPr>
              <a:lnSpc>
                <a:spcPct val="90000"/>
              </a:lnSpc>
              <a:spcBef>
                <a:spcPts val="300"/>
              </a:spcBef>
              <a:buFontTx/>
              <a:buNone/>
            </a:pPr>
            <a:r>
              <a:rPr lang="en-US" sz="2000" dirty="0" smtClean="0">
                <a:latin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switch</a:t>
            </a:r>
            <a:r>
              <a:rPr lang="en-US" dirty="0" smtClean="0"/>
              <a:t> statements</a:t>
            </a:r>
            <a:endParaRPr lang="en-US" dirty="0"/>
          </a:p>
        </p:txBody>
      </p:sp>
      <p:sp>
        <p:nvSpPr>
          <p:cNvPr id="3" name="Content Placeholder 2"/>
          <p:cNvSpPr>
            <a:spLocks noGrp="1"/>
          </p:cNvSpPr>
          <p:nvPr>
            <p:ph idx="1"/>
          </p:nvPr>
        </p:nvSpPr>
        <p:spPr>
          <a:xfrm>
            <a:off x="685799" y="1600200"/>
            <a:ext cx="8012113" cy="4876800"/>
          </a:xfrm>
        </p:spPr>
        <p:txBody>
          <a:bodyPr/>
          <a:lstStyle/>
          <a:p>
            <a:r>
              <a:rPr lang="en-US" sz="2400" dirty="0" smtClean="0"/>
              <a:t>The label placed after the keyword “case” represents the value returned by the control expression when it is evaluated.</a:t>
            </a:r>
          </a:p>
          <a:p>
            <a:r>
              <a:rPr lang="en-US" sz="2400" dirty="0" smtClean="0"/>
              <a:t>If the control expression returns that specific label, then the code (block) underneath statement is executed.</a:t>
            </a:r>
          </a:p>
          <a:p>
            <a:r>
              <a:rPr lang="en-US" sz="2400" dirty="0" smtClean="0"/>
              <a:t>The </a:t>
            </a:r>
            <a:r>
              <a:rPr lang="en-US" sz="2400" dirty="0" smtClean="0">
                <a:latin typeface="Courier New" pitchFamily="49" charset="0"/>
                <a:cs typeface="Courier New" pitchFamily="49" charset="0"/>
              </a:rPr>
              <a:t>break; </a:t>
            </a:r>
            <a:r>
              <a:rPr lang="en-US" sz="2400" dirty="0" smtClean="0"/>
              <a:t> statement is part of the code executed and it causes the control to exit the </a:t>
            </a:r>
            <a:r>
              <a:rPr lang="en-US" sz="2400" dirty="0">
                <a:latin typeface="Courier New" panose="02070309020205020404" pitchFamily="49" charset="0"/>
                <a:cs typeface="Courier New" panose="02070309020205020404" pitchFamily="49" charset="0"/>
              </a:rPr>
              <a:t>switch</a:t>
            </a:r>
            <a:r>
              <a:rPr lang="en-US" sz="2400" dirty="0" smtClean="0"/>
              <a:t>  structure</a:t>
            </a:r>
          </a:p>
          <a:p>
            <a:r>
              <a:rPr lang="en-US" sz="2400" dirty="0" smtClean="0"/>
              <a:t>Note that it's essential to have a </a:t>
            </a:r>
            <a:r>
              <a:rPr lang="en-US" sz="2400" dirty="0" smtClean="0">
                <a:latin typeface="Courier New" pitchFamily="49" charset="0"/>
                <a:cs typeface="Courier New" pitchFamily="49" charset="0"/>
              </a:rPr>
              <a:t>break</a:t>
            </a:r>
            <a:r>
              <a:rPr lang="en-US" sz="2400" dirty="0" smtClean="0"/>
              <a:t> at the end of each case</a:t>
            </a:r>
          </a:p>
          <a:p>
            <a:pPr lvl="1"/>
            <a:r>
              <a:rPr lang="en-US" sz="2000" dirty="0" smtClean="0"/>
              <a:t>If missing, the execution continues on to the next case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dirty="0" smtClean="0">
                <a:latin typeface="Courier New" pitchFamily="49" charset="0"/>
                <a:cs typeface="Courier New" pitchFamily="49" charset="0"/>
              </a:rPr>
              <a:t>switch</a:t>
            </a:r>
            <a:r>
              <a:rPr lang="en-US" dirty="0" smtClean="0"/>
              <a:t> statement example</a:t>
            </a:r>
          </a:p>
        </p:txBody>
      </p:sp>
      <p:sp>
        <p:nvSpPr>
          <p:cNvPr id="212995" name="Rectangle 3"/>
          <p:cNvSpPr>
            <a:spLocks noGrp="1" noChangeArrowheads="1"/>
          </p:cNvSpPr>
          <p:nvPr>
            <p:ph type="body" idx="1"/>
          </p:nvPr>
        </p:nvSpPr>
        <p:spPr/>
        <p:txBody>
          <a:bodyPr/>
          <a:lstStyle/>
          <a:p>
            <a:r>
              <a:rPr lang="en-US" dirty="0" smtClean="0"/>
              <a:t>Let’s write a simple program that uses the </a:t>
            </a:r>
            <a:r>
              <a:rPr lang="en-US" dirty="0" smtClean="0">
                <a:latin typeface="Courier New" pitchFamily="49" charset="0"/>
                <a:cs typeface="Courier New" pitchFamily="49" charset="0"/>
              </a:rPr>
              <a:t>switch </a:t>
            </a:r>
            <a:r>
              <a:rPr lang="en-US" dirty="0" smtClean="0"/>
              <a:t>statement</a:t>
            </a:r>
          </a:p>
          <a:p>
            <a:r>
              <a:rPr lang="en-US" dirty="0" smtClean="0"/>
              <a:t>Use a switch statement to take an </a:t>
            </a:r>
            <a:r>
              <a:rPr lang="en-US" dirty="0" err="1" smtClean="0">
                <a:latin typeface="Courier New" panose="02070309020205020404" pitchFamily="49" charset="0"/>
                <a:cs typeface="Courier New" panose="02070309020205020404" pitchFamily="49" charset="0"/>
              </a:rPr>
              <a:t>int</a:t>
            </a:r>
            <a:r>
              <a:rPr lang="en-US" dirty="0" smtClean="0"/>
              <a:t> and prints out the word equivalent of the integer, for numbers 1 through 3.</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 with </a:t>
            </a:r>
            <a:r>
              <a:rPr lang="en-US" dirty="0" smtClean="0">
                <a:latin typeface="Courier New" pitchFamily="49" charset="0"/>
                <a:cs typeface="Courier New" pitchFamily="49" charset="0"/>
              </a:rPr>
              <a:t>switch</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685800" y="1600200"/>
            <a:ext cx="7772400" cy="4724400"/>
          </a:xfrm>
        </p:spPr>
        <p:txBody>
          <a:bodyPr/>
          <a:lstStyle/>
          <a:p>
            <a:pPr>
              <a:buNone/>
            </a:pPr>
            <a:r>
              <a:rPr lang="en-US" sz="2000" dirty="0" smtClean="0">
                <a:latin typeface="Courier New" pitchFamily="49" charset="0"/>
                <a:cs typeface="Courier New" pitchFamily="49" charset="0"/>
              </a:rPr>
              <a:t>main()   </a:t>
            </a:r>
          </a:p>
          <a:p>
            <a:pPr>
              <a:buNone/>
            </a:pPr>
            <a:r>
              <a:rPr lang="en-US" sz="2000" dirty="0" smtClean="0">
                <a:latin typeface="Courier New" pitchFamily="49" charset="0"/>
                <a:cs typeface="Courier New" pitchFamily="49" charset="0"/>
              </a:rPr>
              <a:t>{</a:t>
            </a:r>
          </a:p>
          <a:p>
            <a:pPr>
              <a:spcBef>
                <a:spcPts val="200"/>
              </a:spcBef>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n = 2;</a:t>
            </a:r>
          </a:p>
          <a:p>
            <a:pPr>
              <a:spcBef>
                <a:spcPts val="200"/>
              </a:spcBef>
              <a:buNone/>
            </a:pPr>
            <a:r>
              <a:rPr lang="en-US" sz="2000" dirty="0" smtClean="0">
                <a:latin typeface="Courier New" pitchFamily="49" charset="0"/>
                <a:cs typeface="Courier New" pitchFamily="49" charset="0"/>
              </a:rPr>
              <a:t>	switch (n)   {</a:t>
            </a:r>
          </a:p>
          <a:p>
            <a:pPr>
              <a:spcBef>
                <a:spcPts val="200"/>
              </a:spcBef>
              <a:buNone/>
            </a:pPr>
            <a:r>
              <a:rPr lang="en-US" sz="2000" dirty="0" smtClean="0">
                <a:latin typeface="Courier New" pitchFamily="49" charset="0"/>
                <a:cs typeface="Courier New" pitchFamily="49" charset="0"/>
              </a:rPr>
              <a:t>		case 1:	{</a:t>
            </a:r>
          </a:p>
          <a:p>
            <a:pPr>
              <a:spcBef>
                <a:spcPts val="200"/>
              </a:spcBef>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printf</a:t>
            </a:r>
            <a:r>
              <a:rPr lang="en-US" sz="2000" dirty="0" smtClean="0">
                <a:latin typeface="Courier New" pitchFamily="49" charset="0"/>
                <a:cs typeface="Courier New" pitchFamily="49" charset="0"/>
              </a:rPr>
              <a:t>(“one\n”);</a:t>
            </a:r>
          </a:p>
          <a:p>
            <a:pPr>
              <a:spcBef>
                <a:spcPts val="200"/>
              </a:spcBef>
              <a:buNone/>
            </a:pPr>
            <a:r>
              <a:rPr lang="en-US" sz="2000" dirty="0" smtClean="0">
                <a:latin typeface="Courier New" pitchFamily="49" charset="0"/>
                <a:cs typeface="Courier New" pitchFamily="49" charset="0"/>
              </a:rPr>
              <a:t>			break;  }</a:t>
            </a:r>
          </a:p>
          <a:p>
            <a:pPr>
              <a:spcBef>
                <a:spcPts val="200"/>
              </a:spcBef>
              <a:buNone/>
            </a:pPr>
            <a:r>
              <a:rPr lang="en-US" sz="2000" dirty="0" smtClean="0">
                <a:latin typeface="Courier New" pitchFamily="49" charset="0"/>
                <a:cs typeface="Courier New" pitchFamily="49" charset="0"/>
              </a:rPr>
              <a:t>		case 2:	{</a:t>
            </a:r>
          </a:p>
          <a:p>
            <a:pPr>
              <a:spcBef>
                <a:spcPts val="200"/>
              </a:spcBef>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printf</a:t>
            </a:r>
            <a:r>
              <a:rPr lang="en-US" sz="2000" dirty="0" smtClean="0">
                <a:latin typeface="Courier New" pitchFamily="49" charset="0"/>
                <a:cs typeface="Courier New" pitchFamily="49" charset="0"/>
              </a:rPr>
              <a:t>(“two\n”);</a:t>
            </a:r>
          </a:p>
          <a:p>
            <a:pPr>
              <a:spcBef>
                <a:spcPts val="200"/>
              </a:spcBef>
              <a:buNone/>
            </a:pPr>
            <a:r>
              <a:rPr lang="en-US" sz="2000" dirty="0" smtClean="0">
                <a:latin typeface="Courier New" pitchFamily="49" charset="0"/>
                <a:cs typeface="Courier New" pitchFamily="49" charset="0"/>
              </a:rPr>
              <a:t>			break;  }</a:t>
            </a:r>
          </a:p>
          <a:p>
            <a:pPr>
              <a:spcBef>
                <a:spcPts val="200"/>
              </a:spcBef>
              <a:buNone/>
            </a:pPr>
            <a:r>
              <a:rPr lang="en-US" sz="2000" dirty="0" smtClean="0">
                <a:latin typeface="Courier New" pitchFamily="49" charset="0"/>
                <a:cs typeface="Courier New" pitchFamily="49" charset="0"/>
              </a:rPr>
              <a:t>		case 3:	{</a:t>
            </a:r>
          </a:p>
          <a:p>
            <a:pPr>
              <a:spcBef>
                <a:spcPts val="200"/>
              </a:spcBef>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printf</a:t>
            </a:r>
            <a:r>
              <a:rPr lang="en-US" sz="2000" dirty="0" smtClean="0">
                <a:latin typeface="Courier New" pitchFamily="49" charset="0"/>
                <a:cs typeface="Courier New" pitchFamily="49" charset="0"/>
              </a:rPr>
              <a:t>(“three\n”);</a:t>
            </a:r>
          </a:p>
          <a:p>
            <a:pPr>
              <a:spcBef>
                <a:spcPts val="200"/>
              </a:spcBef>
              <a:buNone/>
            </a:pPr>
            <a:r>
              <a:rPr lang="en-US" sz="2000" dirty="0" smtClean="0">
                <a:latin typeface="Courier New" pitchFamily="49" charset="0"/>
                <a:cs typeface="Courier New" pitchFamily="49" charset="0"/>
              </a:rPr>
              <a:t>			break;</a:t>
            </a:r>
          </a:p>
          <a:p>
            <a:pPr>
              <a:spcBef>
                <a:spcPts val="200"/>
              </a:spcBef>
              <a:buNone/>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In Code</a:t>
            </a:r>
            <a:endParaRPr lang="en-US" dirty="0"/>
          </a:p>
        </p:txBody>
      </p:sp>
      <p:sp>
        <p:nvSpPr>
          <p:cNvPr id="3" name="Content Placeholder 2"/>
          <p:cNvSpPr>
            <a:spLocks noGrp="1"/>
          </p:cNvSpPr>
          <p:nvPr>
            <p:ph idx="1"/>
          </p:nvPr>
        </p:nvSpPr>
        <p:spPr/>
        <p:txBody>
          <a:bodyPr/>
          <a:lstStyle/>
          <a:p>
            <a:r>
              <a:rPr lang="en-US" dirty="0" smtClean="0"/>
              <a:t>What is wrong with the code in the program written before?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Structures</a:t>
            </a:r>
            <a:endParaRPr lang="en-US" dirty="0"/>
          </a:p>
        </p:txBody>
      </p:sp>
      <p:sp>
        <p:nvSpPr>
          <p:cNvPr id="3" name="Content Placeholder 2"/>
          <p:cNvSpPr>
            <a:spLocks noGrp="1"/>
          </p:cNvSpPr>
          <p:nvPr>
            <p:ph idx="1"/>
          </p:nvPr>
        </p:nvSpPr>
        <p:spPr/>
        <p:txBody>
          <a:bodyPr/>
          <a:lstStyle/>
          <a:p>
            <a:r>
              <a:rPr lang="en-US" dirty="0" smtClean="0"/>
              <a:t>You will work with these structures in Lab #3</a:t>
            </a:r>
            <a:endParaRPr lang="en-US" dirty="0"/>
          </a:p>
        </p:txBody>
      </p:sp>
    </p:spTree>
    <p:extLst>
      <p:ext uri="{BB962C8B-B14F-4D97-AF65-F5344CB8AC3E}">
        <p14:creationId xmlns:p14="http://schemas.microsoft.com/office/powerpoint/2010/main" val="4051993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276600"/>
            <a:ext cx="8213725" cy="1193800"/>
          </a:xfrm>
        </p:spPr>
        <p:txBody>
          <a:bodyPr/>
          <a:lstStyle/>
          <a:p>
            <a:r>
              <a:rPr lang="en-US" dirty="0" smtClean="0"/>
              <a:t>Repetition Structures</a:t>
            </a:r>
            <a:endParaRPr lang="en-US" dirty="0"/>
          </a:p>
        </p:txBody>
      </p:sp>
    </p:spTree>
    <p:extLst>
      <p:ext uri="{BB962C8B-B14F-4D97-AF65-F5344CB8AC3E}">
        <p14:creationId xmlns:p14="http://schemas.microsoft.com/office/powerpoint/2010/main" val="733425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Repetition </a:t>
            </a:r>
            <a:r>
              <a:rPr lang="en-US" dirty="0"/>
              <a:t>Structure</a:t>
            </a:r>
          </a:p>
        </p:txBody>
      </p:sp>
      <p:sp>
        <p:nvSpPr>
          <p:cNvPr id="19459" name="Rectangle 3"/>
          <p:cNvSpPr>
            <a:spLocks noGrp="1" noChangeArrowheads="1"/>
          </p:cNvSpPr>
          <p:nvPr>
            <p:ph type="body" idx="1"/>
          </p:nvPr>
        </p:nvSpPr>
        <p:spPr>
          <a:xfrm>
            <a:off x="762000" y="1676400"/>
            <a:ext cx="7772400" cy="4343400"/>
          </a:xfrm>
        </p:spPr>
        <p:txBody>
          <a:bodyPr/>
          <a:lstStyle/>
          <a:p>
            <a:r>
              <a:rPr lang="en-US" dirty="0" smtClean="0"/>
              <a:t>Sometimes we want to execute the same block of statements more than once</a:t>
            </a:r>
          </a:p>
          <a:p>
            <a:r>
              <a:rPr lang="en-US" dirty="0" smtClean="0"/>
              <a:t>Repetition structures permit </a:t>
            </a:r>
            <a:r>
              <a:rPr lang="en-US" dirty="0"/>
              <a:t>an action to be repeated several times, as in a </a:t>
            </a:r>
            <a:r>
              <a:rPr lang="en-US" dirty="0" smtClean="0"/>
              <a:t>loop</a:t>
            </a:r>
            <a:r>
              <a:rPr lang="en-US" dirty="0"/>
              <a:t>:</a:t>
            </a:r>
          </a:p>
          <a:p>
            <a:pPr lvl="1"/>
            <a:r>
              <a:rPr lang="en-US" dirty="0"/>
              <a:t>as long as a </a:t>
            </a:r>
            <a:r>
              <a:rPr lang="en-US" dirty="0" smtClean="0"/>
              <a:t>specific condition remains </a:t>
            </a:r>
            <a:r>
              <a:rPr lang="en-US" dirty="0"/>
              <a:t>true </a:t>
            </a:r>
            <a:r>
              <a:rPr lang="en-US" dirty="0" smtClean="0"/>
              <a:t>(called </a:t>
            </a:r>
            <a:r>
              <a:rPr lang="en-US" i="1" dirty="0" smtClean="0"/>
              <a:t>sentinel controlled</a:t>
            </a:r>
            <a:r>
              <a:rPr lang="en-US" dirty="0" smtClean="0"/>
              <a:t>)</a:t>
            </a:r>
            <a:endParaRPr lang="en-US" dirty="0"/>
          </a:p>
          <a:p>
            <a:pPr lvl="1"/>
            <a:r>
              <a:rPr lang="en-US" dirty="0"/>
              <a:t>for a fixed number of times </a:t>
            </a:r>
            <a:r>
              <a:rPr lang="en-US" dirty="0" smtClean="0"/>
              <a:t>(called </a:t>
            </a:r>
            <a:r>
              <a:rPr lang="en-US" i="1" dirty="0" smtClean="0"/>
              <a:t>counter controlled</a:t>
            </a:r>
            <a:r>
              <a:rPr lang="en-US"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 Structure</a:t>
            </a:r>
            <a:endParaRPr lang="en-US" dirty="0"/>
          </a:p>
        </p:txBody>
      </p:sp>
      <p:sp>
        <p:nvSpPr>
          <p:cNvPr id="3" name="Content Placeholder 2"/>
          <p:cNvSpPr>
            <a:spLocks noGrp="1"/>
          </p:cNvSpPr>
          <p:nvPr>
            <p:ph idx="1"/>
          </p:nvPr>
        </p:nvSpPr>
        <p:spPr>
          <a:xfrm>
            <a:off x="704850" y="1539435"/>
            <a:ext cx="7772400" cy="4114800"/>
          </a:xfrm>
        </p:spPr>
        <p:txBody>
          <a:bodyPr/>
          <a:lstStyle/>
          <a:p>
            <a:r>
              <a:rPr lang="en-US" dirty="0" smtClean="0"/>
              <a:t>There are three repetition structures:</a:t>
            </a:r>
          </a:p>
          <a:p>
            <a:pPr lvl="1"/>
            <a:r>
              <a:rPr lang="en-US" dirty="0" smtClean="0"/>
              <a:t>The </a:t>
            </a:r>
            <a:r>
              <a:rPr lang="en-US" dirty="0" smtClean="0">
                <a:latin typeface="Courier New" pitchFamily="49" charset="0"/>
              </a:rPr>
              <a:t>for</a:t>
            </a:r>
            <a:r>
              <a:rPr lang="en-US" dirty="0" smtClean="0"/>
              <a:t> loop: counter control (entry condition)</a:t>
            </a:r>
          </a:p>
          <a:p>
            <a:pPr lvl="1"/>
            <a:r>
              <a:rPr lang="en-US" dirty="0" smtClean="0"/>
              <a:t>The </a:t>
            </a:r>
            <a:r>
              <a:rPr lang="en-US" dirty="0" smtClean="0">
                <a:latin typeface="Courier New" pitchFamily="49" charset="0"/>
              </a:rPr>
              <a:t>while</a:t>
            </a:r>
            <a:r>
              <a:rPr lang="en-US" dirty="0" smtClean="0"/>
              <a:t> loop: sentinel control (entry condition)</a:t>
            </a:r>
          </a:p>
          <a:p>
            <a:pPr lvl="1"/>
            <a:r>
              <a:rPr lang="en-US" dirty="0" smtClean="0"/>
              <a:t>The </a:t>
            </a:r>
            <a:r>
              <a:rPr lang="en-US" dirty="0" smtClean="0">
                <a:latin typeface="Courier New" pitchFamily="49" charset="0"/>
              </a:rPr>
              <a:t>do/while</a:t>
            </a:r>
            <a:r>
              <a:rPr lang="en-US" dirty="0" smtClean="0"/>
              <a:t> loop: sentinel control (exit condition)</a:t>
            </a:r>
          </a:p>
          <a:p>
            <a:r>
              <a:rPr lang="en-US" dirty="0" smtClean="0"/>
              <a:t>Let’s now discuss sentinel/counter control and entry/exit condition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Redirecting Execution</a:t>
            </a:r>
          </a:p>
        </p:txBody>
      </p:sp>
      <p:sp>
        <p:nvSpPr>
          <p:cNvPr id="3" name="Content Placeholder 2"/>
          <p:cNvSpPr>
            <a:spLocks noGrp="1"/>
          </p:cNvSpPr>
          <p:nvPr>
            <p:ph idx="1"/>
          </p:nvPr>
        </p:nvSpPr>
        <p:spPr>
          <a:xfrm>
            <a:off x="685800" y="1511300"/>
            <a:ext cx="7772400" cy="4584700"/>
          </a:xfrm>
        </p:spPr>
        <p:txBody>
          <a:bodyPr/>
          <a:lstStyle/>
          <a:p>
            <a:r>
              <a:rPr lang="en-US" sz="2400" dirty="0" smtClean="0"/>
              <a:t>Certain instructions permit a shift of control away from the next statement to some other statement somewhere else in the program. </a:t>
            </a:r>
          </a:p>
          <a:p>
            <a:r>
              <a:rPr lang="en-US" sz="2400" dirty="0" smtClean="0"/>
              <a:t>The most basic of these is the GOTO statement.</a:t>
            </a:r>
          </a:p>
          <a:p>
            <a:r>
              <a:rPr lang="en-US" sz="2400" dirty="0" smtClean="0"/>
              <a:t>GOTO is a basic machine level instruction that will re-direct the processor to execute some other line of code that is not the next one in line, </a:t>
            </a:r>
          </a:p>
          <a:p>
            <a:r>
              <a:rPr lang="en-US" sz="2400" dirty="0" smtClean="0"/>
              <a:t>However, it’s use in high level languages is NOT desirable and should be avoided at all times</a:t>
            </a:r>
          </a:p>
          <a:p>
            <a:pPr lvl="1"/>
            <a:r>
              <a:rPr lang="en-US" sz="2400" dirty="0" smtClean="0"/>
              <a:t>Results in so called “spaghetti code” </a:t>
            </a:r>
          </a:p>
          <a:p>
            <a:r>
              <a:rPr lang="en-US" sz="2400" dirty="0" smtClean="0"/>
              <a:t>So, you are not to use them in this class – at all! </a:t>
            </a:r>
          </a:p>
          <a:p>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516" y="304800"/>
            <a:ext cx="8213725" cy="1193800"/>
          </a:xfrm>
        </p:spPr>
        <p:txBody>
          <a:bodyPr/>
          <a:lstStyle/>
          <a:p>
            <a:r>
              <a:rPr lang="en-US" dirty="0" smtClean="0"/>
              <a:t>Stopping Criteria</a:t>
            </a:r>
            <a:endParaRPr lang="en-US" dirty="0"/>
          </a:p>
        </p:txBody>
      </p:sp>
      <p:sp>
        <p:nvSpPr>
          <p:cNvPr id="3" name="Content Placeholder 2"/>
          <p:cNvSpPr>
            <a:spLocks noGrp="1"/>
          </p:cNvSpPr>
          <p:nvPr>
            <p:ph idx="1"/>
          </p:nvPr>
        </p:nvSpPr>
        <p:spPr>
          <a:xfrm>
            <a:off x="685800" y="1371600"/>
            <a:ext cx="7772400" cy="5114758"/>
          </a:xfrm>
        </p:spPr>
        <p:txBody>
          <a:bodyPr/>
          <a:lstStyle/>
          <a:p>
            <a:r>
              <a:rPr lang="en-US" sz="2000" i="1" dirty="0" smtClean="0"/>
              <a:t>Sentinel control</a:t>
            </a:r>
            <a:r>
              <a:rPr lang="en-US" sz="2000" dirty="0" smtClean="0"/>
              <a:t>: The stopping criterion is set for a sentinel variable and its value is checked at every iteration. When the value reaches that stopping criterion, the loop ends and execution continues to the statement after the loop.</a:t>
            </a:r>
          </a:p>
          <a:p>
            <a:r>
              <a:rPr lang="en-US" sz="2000" i="1" dirty="0" smtClean="0"/>
              <a:t>Counter control </a:t>
            </a:r>
            <a:r>
              <a:rPr lang="en-US" sz="2000" dirty="0" smtClean="0"/>
              <a:t>means that a variable is set that counts the number of loops. When the count reaches a pre-set number, the loop ends </a:t>
            </a:r>
            <a:r>
              <a:rPr lang="en-US" sz="2000" dirty="0"/>
              <a:t>and execution continues to the statement after the loop</a:t>
            </a:r>
            <a:r>
              <a:rPr lang="en-US" sz="2000" dirty="0" smtClean="0"/>
              <a:t>.</a:t>
            </a:r>
          </a:p>
          <a:p>
            <a:r>
              <a:rPr lang="en-US" sz="2000" i="1" dirty="0" smtClean="0"/>
              <a:t>Entry condition </a:t>
            </a:r>
            <a:r>
              <a:rPr lang="en-US" sz="2000" dirty="0" smtClean="0"/>
              <a:t>is that the stopping criterion is checked at the </a:t>
            </a:r>
            <a:r>
              <a:rPr lang="en-US" sz="2000" u="sng" dirty="0" smtClean="0"/>
              <a:t>start</a:t>
            </a:r>
            <a:r>
              <a:rPr lang="en-US" sz="2000" dirty="0" smtClean="0"/>
              <a:t> of the loop, before any statements are executed. If the criterion is met, the loop is </a:t>
            </a:r>
            <a:r>
              <a:rPr lang="en-US" sz="2000" u="sng" dirty="0" smtClean="0"/>
              <a:t>not</a:t>
            </a:r>
            <a:r>
              <a:rPr lang="en-US" sz="2000" dirty="0" smtClean="0"/>
              <a:t> executed.</a:t>
            </a:r>
          </a:p>
          <a:p>
            <a:r>
              <a:rPr lang="en-US" sz="2000" dirty="0" smtClean="0"/>
              <a:t> </a:t>
            </a:r>
            <a:r>
              <a:rPr lang="en-US" sz="2000" i="1" dirty="0" smtClean="0"/>
              <a:t>Exit condition </a:t>
            </a:r>
            <a:r>
              <a:rPr lang="en-US" sz="2000" dirty="0" smtClean="0"/>
              <a:t>means that the stopping criterion is checked after the loop statements are executed </a:t>
            </a:r>
            <a:r>
              <a:rPr lang="en-US" sz="2000" u="sng" dirty="0" smtClean="0"/>
              <a:t>once</a:t>
            </a:r>
            <a:r>
              <a:rPr lang="en-US" sz="2000" dirty="0" smtClean="0"/>
              <a:t>. Guaranteed to run at least once.</a:t>
            </a:r>
            <a:endParaRPr lang="en-US" sz="2000" dirty="0"/>
          </a:p>
        </p:txBody>
      </p:sp>
    </p:spTree>
    <p:extLst>
      <p:ext uri="{BB962C8B-B14F-4D97-AF65-F5344CB8AC3E}">
        <p14:creationId xmlns:p14="http://schemas.microsoft.com/office/powerpoint/2010/main" val="334749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The </a:t>
            </a:r>
            <a:r>
              <a:rPr lang="en-US">
                <a:latin typeface="Courier New" pitchFamily="49" charset="0"/>
              </a:rPr>
              <a:t>break</a:t>
            </a:r>
            <a:r>
              <a:rPr lang="en-US"/>
              <a:t> Statement</a:t>
            </a:r>
          </a:p>
        </p:txBody>
      </p:sp>
      <p:sp>
        <p:nvSpPr>
          <p:cNvPr id="20483" name="Rectangle 3"/>
          <p:cNvSpPr>
            <a:spLocks noGrp="1" noChangeArrowheads="1"/>
          </p:cNvSpPr>
          <p:nvPr>
            <p:ph type="body" idx="1"/>
          </p:nvPr>
        </p:nvSpPr>
        <p:spPr>
          <a:xfrm>
            <a:off x="609600" y="1600200"/>
            <a:ext cx="7772400" cy="4114800"/>
          </a:xfrm>
        </p:spPr>
        <p:txBody>
          <a:bodyPr/>
          <a:lstStyle/>
          <a:p>
            <a:r>
              <a:rPr lang="en-US" dirty="0"/>
              <a:t>The </a:t>
            </a:r>
            <a:r>
              <a:rPr lang="en-US" dirty="0">
                <a:latin typeface="Courier New" pitchFamily="49" charset="0"/>
              </a:rPr>
              <a:t>break</a:t>
            </a:r>
            <a:r>
              <a:rPr lang="en-US" dirty="0"/>
              <a:t> statement is </a:t>
            </a:r>
            <a:r>
              <a:rPr lang="en-US" dirty="0" smtClean="0"/>
              <a:t>also important </a:t>
            </a:r>
            <a:r>
              <a:rPr lang="en-US" dirty="0"/>
              <a:t>in the definition of </a:t>
            </a:r>
            <a:r>
              <a:rPr lang="en-US" dirty="0" smtClean="0"/>
              <a:t>repetition </a:t>
            </a:r>
            <a:r>
              <a:rPr lang="en-US" dirty="0"/>
              <a:t>structures. </a:t>
            </a:r>
          </a:p>
          <a:p>
            <a:r>
              <a:rPr lang="en-US" dirty="0"/>
              <a:t>When executed in a </a:t>
            </a:r>
            <a:r>
              <a:rPr lang="en-US" dirty="0" smtClean="0"/>
              <a:t>repetition control structure, </a:t>
            </a:r>
            <a:r>
              <a:rPr lang="en-US" dirty="0"/>
              <a:t>causes an immediate exit from that </a:t>
            </a:r>
            <a:r>
              <a:rPr lang="en-US" dirty="0" smtClean="0"/>
              <a:t>repetition structure</a:t>
            </a:r>
            <a:r>
              <a:rPr lang="en-US" dirty="0"/>
              <a:t>, to the first statement after the structure</a:t>
            </a:r>
            <a:r>
              <a:rPr lang="en-US" dirty="0" smtClean="0"/>
              <a:t>.</a:t>
            </a:r>
          </a:p>
          <a:p>
            <a:r>
              <a:rPr lang="en-US" dirty="0" smtClean="0"/>
              <a:t>It is important for use in some of the repetition structures.</a:t>
            </a:r>
          </a:p>
        </p:txBody>
      </p:sp>
    </p:spTree>
    <p:extLst>
      <p:ext uri="{BB962C8B-B14F-4D97-AF65-F5344CB8AC3E}">
        <p14:creationId xmlns:p14="http://schemas.microsoft.com/office/powerpoint/2010/main" val="40144856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The </a:t>
            </a:r>
            <a:r>
              <a:rPr lang="en-US">
                <a:latin typeface="Courier New" pitchFamily="49" charset="0"/>
              </a:rPr>
              <a:t>continue</a:t>
            </a:r>
            <a:r>
              <a:rPr lang="en-US"/>
              <a:t> Statement</a:t>
            </a:r>
          </a:p>
        </p:txBody>
      </p:sp>
      <p:sp>
        <p:nvSpPr>
          <p:cNvPr id="21507" name="Rectangle 3"/>
          <p:cNvSpPr>
            <a:spLocks noGrp="1" noChangeArrowheads="1"/>
          </p:cNvSpPr>
          <p:nvPr>
            <p:ph type="body" idx="1"/>
          </p:nvPr>
        </p:nvSpPr>
        <p:spPr>
          <a:xfrm>
            <a:off x="609600" y="1511300"/>
            <a:ext cx="7772400" cy="4114800"/>
          </a:xfrm>
        </p:spPr>
        <p:txBody>
          <a:bodyPr/>
          <a:lstStyle/>
          <a:p>
            <a:r>
              <a:rPr lang="en-US" dirty="0"/>
              <a:t>Like the </a:t>
            </a:r>
            <a:r>
              <a:rPr lang="en-US" dirty="0">
                <a:latin typeface="Courier New" pitchFamily="49" charset="0"/>
              </a:rPr>
              <a:t>break</a:t>
            </a:r>
            <a:r>
              <a:rPr lang="en-US" dirty="0"/>
              <a:t>, the </a:t>
            </a:r>
            <a:r>
              <a:rPr lang="en-US" dirty="0">
                <a:latin typeface="Courier New" pitchFamily="49" charset="0"/>
              </a:rPr>
              <a:t>continue</a:t>
            </a:r>
            <a:r>
              <a:rPr lang="en-US" dirty="0"/>
              <a:t> statement affects the execution of repetition structures.</a:t>
            </a:r>
          </a:p>
          <a:p>
            <a:r>
              <a:rPr lang="en-US" dirty="0"/>
              <a:t>Causes the processor to skip the remaining statements in the loop body, but goes </a:t>
            </a:r>
            <a:r>
              <a:rPr lang="en-US" dirty="0" smtClean="0"/>
              <a:t>on </a:t>
            </a:r>
            <a:r>
              <a:rPr lang="en-US" dirty="0"/>
              <a:t>to the next </a:t>
            </a:r>
            <a:r>
              <a:rPr lang="en-US" dirty="0" smtClean="0"/>
              <a:t>iteration rather than exiting the loop.</a:t>
            </a:r>
            <a:endParaRPr lang="en-US" dirty="0"/>
          </a:p>
          <a:p>
            <a:r>
              <a:rPr lang="en-US" dirty="0"/>
              <a:t>Typically associated with a selection </a:t>
            </a:r>
            <a:r>
              <a:rPr lang="en-US" dirty="0" smtClean="0"/>
              <a:t>structure within the loop.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457200"/>
            <a:ext cx="7772400" cy="1143000"/>
          </a:xfrm>
        </p:spPr>
        <p:txBody>
          <a:bodyPr/>
          <a:lstStyle/>
          <a:p>
            <a:r>
              <a:rPr lang="en-US"/>
              <a:t>The </a:t>
            </a:r>
            <a:r>
              <a:rPr lang="en-US">
                <a:latin typeface="Courier New" pitchFamily="49" charset="0"/>
              </a:rPr>
              <a:t>continue</a:t>
            </a:r>
            <a:r>
              <a:rPr lang="en-US"/>
              <a:t> Statement</a:t>
            </a:r>
          </a:p>
        </p:txBody>
      </p:sp>
      <p:sp>
        <p:nvSpPr>
          <p:cNvPr id="22531" name="Rectangle 3"/>
          <p:cNvSpPr>
            <a:spLocks noGrp="1" noChangeArrowheads="1"/>
          </p:cNvSpPr>
          <p:nvPr>
            <p:ph type="body" idx="1"/>
          </p:nvPr>
        </p:nvSpPr>
        <p:spPr>
          <a:xfrm>
            <a:off x="685800" y="1600200"/>
            <a:ext cx="7848600" cy="4876800"/>
          </a:xfrm>
        </p:spPr>
        <p:txBody>
          <a:bodyPr/>
          <a:lstStyle/>
          <a:p>
            <a:r>
              <a:rPr lang="en-US" dirty="0"/>
              <a:t>In the </a:t>
            </a:r>
            <a:r>
              <a:rPr lang="en-US" dirty="0">
                <a:latin typeface="Courier New" pitchFamily="49" charset="0"/>
              </a:rPr>
              <a:t>for</a:t>
            </a:r>
            <a:r>
              <a:rPr lang="en-US" dirty="0"/>
              <a:t> loop, </a:t>
            </a:r>
            <a:r>
              <a:rPr lang="en-US" dirty="0" smtClean="0">
                <a:latin typeface="Courier New" panose="02070309020205020404" pitchFamily="49" charset="0"/>
                <a:cs typeface="Courier New" panose="02070309020205020404" pitchFamily="49" charset="0"/>
              </a:rPr>
              <a:t>continue;</a:t>
            </a:r>
            <a:r>
              <a:rPr lang="en-US" dirty="0" smtClean="0"/>
              <a:t> causes the </a:t>
            </a:r>
            <a:r>
              <a:rPr lang="en-US" dirty="0"/>
              <a:t>increment expression </a:t>
            </a:r>
            <a:r>
              <a:rPr lang="en-US" dirty="0" smtClean="0"/>
              <a:t>to be </a:t>
            </a:r>
            <a:r>
              <a:rPr lang="en-US" dirty="0"/>
              <a:t>executed and the loop continuation test is evaluated thereafter.</a:t>
            </a:r>
          </a:p>
          <a:p>
            <a:r>
              <a:rPr lang="en-US" dirty="0"/>
              <a:t>In the </a:t>
            </a:r>
            <a:r>
              <a:rPr lang="en-US" dirty="0">
                <a:latin typeface="Courier New" pitchFamily="49" charset="0"/>
              </a:rPr>
              <a:t>while</a:t>
            </a:r>
            <a:r>
              <a:rPr lang="en-US" dirty="0"/>
              <a:t> loop, the loop continuation test is evaluated immediately after the </a:t>
            </a:r>
            <a:r>
              <a:rPr lang="en-US" dirty="0">
                <a:latin typeface="Courier New" pitchFamily="49" charset="0"/>
              </a:rPr>
              <a:t>continue</a:t>
            </a:r>
            <a:r>
              <a:rPr lang="en-US" dirty="0"/>
              <a:t> statement.</a:t>
            </a:r>
          </a:p>
          <a:p>
            <a:r>
              <a:rPr lang="en-US" dirty="0"/>
              <a:t>In the do/while loop, the loop continuation test is evaluated immediately after the </a:t>
            </a:r>
            <a:r>
              <a:rPr lang="en-US" dirty="0">
                <a:latin typeface="Courier New" pitchFamily="49" charset="0"/>
              </a:rPr>
              <a:t>continue</a:t>
            </a:r>
            <a:r>
              <a:rPr lang="en-US" dirty="0"/>
              <a:t> statement.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return</a:t>
            </a:r>
            <a:r>
              <a:rPr lang="en-US" dirty="0" smtClean="0"/>
              <a:t> Statement</a:t>
            </a:r>
            <a:endParaRPr lang="en-US" dirty="0"/>
          </a:p>
        </p:txBody>
      </p:sp>
      <p:sp>
        <p:nvSpPr>
          <p:cNvPr id="3" name="Content Placeholder 2"/>
          <p:cNvSpPr>
            <a:spLocks noGrp="1"/>
          </p:cNvSpPr>
          <p:nvPr>
            <p:ph idx="1"/>
          </p:nvPr>
        </p:nvSpPr>
        <p:spPr>
          <a:xfrm>
            <a:off x="704850" y="1511300"/>
            <a:ext cx="7772400" cy="5041900"/>
          </a:xfrm>
        </p:spPr>
        <p:txBody>
          <a:bodyPr/>
          <a:lstStyle/>
          <a:p>
            <a:r>
              <a:rPr lang="en-US" dirty="0" smtClean="0"/>
              <a:t>In contrast to the previous two statements, the </a:t>
            </a:r>
            <a:r>
              <a:rPr lang="en-US" dirty="0" smtClean="0">
                <a:latin typeface="Courier New" panose="02070309020205020404" pitchFamily="49" charset="0"/>
                <a:cs typeface="Courier New" panose="02070309020205020404" pitchFamily="49" charset="0"/>
              </a:rPr>
              <a:t>return </a:t>
            </a:r>
            <a:r>
              <a:rPr lang="en-US" dirty="0" smtClean="0">
                <a:cs typeface="Courier New" panose="02070309020205020404" pitchFamily="49" charset="0"/>
              </a:rPr>
              <a:t>statement will cause the execution to exit the function altogether.</a:t>
            </a:r>
          </a:p>
          <a:p>
            <a:r>
              <a:rPr lang="en-US" dirty="0" smtClean="0">
                <a:cs typeface="Courier New" panose="02070309020205020404" pitchFamily="49" charset="0"/>
              </a:rPr>
              <a:t>Given that we are currently only using one function (</a:t>
            </a:r>
            <a:r>
              <a:rPr lang="en-US" dirty="0" smtClean="0">
                <a:latin typeface="Courier New" panose="02070309020205020404" pitchFamily="49" charset="0"/>
                <a:cs typeface="Courier New" panose="02070309020205020404" pitchFamily="49" charset="0"/>
              </a:rPr>
              <a:t>main()</a:t>
            </a:r>
            <a:r>
              <a:rPr lang="en-US" dirty="0" smtClean="0">
                <a:cs typeface="Courier New" panose="02070309020205020404" pitchFamily="49" charset="0"/>
              </a:rPr>
              <a:t>), the </a:t>
            </a:r>
            <a:r>
              <a:rPr lang="en-US" dirty="0" smtClean="0">
                <a:latin typeface="Courier New" panose="02070309020205020404" pitchFamily="49" charset="0"/>
                <a:cs typeface="Courier New" panose="02070309020205020404" pitchFamily="49" charset="0"/>
              </a:rPr>
              <a:t>return</a:t>
            </a:r>
            <a:r>
              <a:rPr lang="en-US" dirty="0" smtClean="0">
                <a:cs typeface="Courier New" panose="02070309020205020404" pitchFamily="49" charset="0"/>
              </a:rPr>
              <a:t> statement terminates the program altogether.</a:t>
            </a:r>
          </a:p>
          <a:p>
            <a:r>
              <a:rPr lang="en-US" dirty="0">
                <a:latin typeface="Courier New" panose="02070309020205020404" pitchFamily="49" charset="0"/>
                <a:cs typeface="Courier New" panose="02070309020205020404" pitchFamily="49" charset="0"/>
              </a:rPr>
              <a:t>r</a:t>
            </a:r>
            <a:r>
              <a:rPr lang="en-US" dirty="0" smtClean="0">
                <a:latin typeface="Courier New" panose="02070309020205020404" pitchFamily="49" charset="0"/>
                <a:cs typeface="Courier New" panose="02070309020205020404" pitchFamily="49" charset="0"/>
              </a:rPr>
              <a:t>eturn </a:t>
            </a:r>
            <a:r>
              <a:rPr lang="en-US" dirty="0" smtClean="0">
                <a:cs typeface="Courier New" panose="02070309020205020404" pitchFamily="49" charset="0"/>
              </a:rPr>
              <a:t>can also place a value in its place, but in the case of </a:t>
            </a:r>
            <a:r>
              <a:rPr lang="en-US" dirty="0" smtClean="0">
                <a:latin typeface="Courier New" panose="02070309020205020404" pitchFamily="49" charset="0"/>
                <a:cs typeface="Courier New" panose="02070309020205020404" pitchFamily="49" charset="0"/>
              </a:rPr>
              <a:t>main(), </a:t>
            </a:r>
            <a:r>
              <a:rPr lang="en-US" dirty="0" smtClean="0">
                <a:cs typeface="Courier New" panose="02070309020205020404" pitchFamily="49" charset="0"/>
              </a:rPr>
              <a:t>this is irrelevant.</a:t>
            </a:r>
            <a:endParaRPr lang="en-US" dirty="0"/>
          </a:p>
        </p:txBody>
      </p:sp>
    </p:spTree>
    <p:extLst>
      <p:ext uri="{BB962C8B-B14F-4D97-AF65-F5344CB8AC3E}">
        <p14:creationId xmlns:p14="http://schemas.microsoft.com/office/powerpoint/2010/main" val="548222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The </a:t>
            </a:r>
            <a:r>
              <a:rPr lang="en-US" dirty="0">
                <a:latin typeface="Courier New" pitchFamily="49" charset="0"/>
              </a:rPr>
              <a:t>for</a:t>
            </a:r>
            <a:r>
              <a:rPr lang="en-US" dirty="0"/>
              <a:t> Structure</a:t>
            </a:r>
          </a:p>
        </p:txBody>
      </p:sp>
      <p:sp>
        <p:nvSpPr>
          <p:cNvPr id="23555" name="Rectangle 3"/>
          <p:cNvSpPr>
            <a:spLocks noGrp="1" noChangeArrowheads="1"/>
          </p:cNvSpPr>
          <p:nvPr>
            <p:ph type="body" idx="1"/>
          </p:nvPr>
        </p:nvSpPr>
        <p:spPr>
          <a:xfrm>
            <a:off x="304799" y="1752600"/>
            <a:ext cx="8393113" cy="4495800"/>
          </a:xfrm>
        </p:spPr>
        <p:txBody>
          <a:bodyPr/>
          <a:lstStyle/>
          <a:p>
            <a:r>
              <a:rPr lang="en-US" dirty="0" smtClean="0"/>
              <a:t>This is the most common loop structure in C</a:t>
            </a:r>
          </a:p>
          <a:p>
            <a:pPr lvl="1"/>
            <a:r>
              <a:rPr lang="en-US" sz="2400" dirty="0" smtClean="0"/>
              <a:t>It is counter </a:t>
            </a:r>
            <a:r>
              <a:rPr lang="en-US" sz="2400" dirty="0"/>
              <a:t>controlled.  </a:t>
            </a:r>
          </a:p>
          <a:p>
            <a:r>
              <a:rPr lang="en-US" dirty="0" smtClean="0"/>
              <a:t>Very prescriptive and formalized</a:t>
            </a:r>
          </a:p>
          <a:p>
            <a:r>
              <a:rPr lang="en-US" dirty="0" smtClean="0"/>
              <a:t>Requires </a:t>
            </a:r>
            <a:r>
              <a:rPr lang="en-US" dirty="0"/>
              <a:t>control variable to be defined.</a:t>
            </a:r>
          </a:p>
          <a:p>
            <a:r>
              <a:rPr lang="en-US" dirty="0"/>
              <a:t>Handles details of running the loop automatically.</a:t>
            </a:r>
          </a:p>
          <a:p>
            <a:r>
              <a:rPr lang="en-US" dirty="0"/>
              <a:t>Carries out the loop continuation test immediately </a:t>
            </a:r>
            <a:r>
              <a:rPr lang="en-US" u="sng" dirty="0"/>
              <a:t>after</a:t>
            </a:r>
            <a:r>
              <a:rPr lang="en-US" dirty="0"/>
              <a:t> the counter is incremented (at top of loop).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rPr>
              <a:t>for</a:t>
            </a:r>
            <a:r>
              <a:rPr lang="en-US" dirty="0"/>
              <a:t> Structure</a:t>
            </a:r>
          </a:p>
        </p:txBody>
      </p:sp>
      <p:sp>
        <p:nvSpPr>
          <p:cNvPr id="3" name="Content Placeholder 2"/>
          <p:cNvSpPr>
            <a:spLocks noGrp="1"/>
          </p:cNvSpPr>
          <p:nvPr>
            <p:ph idx="1"/>
          </p:nvPr>
        </p:nvSpPr>
        <p:spPr>
          <a:xfrm>
            <a:off x="704850" y="1503278"/>
            <a:ext cx="7772400" cy="4897521"/>
          </a:xfrm>
        </p:spPr>
        <p:txBody>
          <a:bodyPr/>
          <a:lstStyle/>
          <a:p>
            <a:r>
              <a:rPr lang="en-US" dirty="0" smtClean="0"/>
              <a:t>Given that this is a counter-controlled loop, we must somehow keep count of the number of iterations (times it loops)</a:t>
            </a:r>
          </a:p>
          <a:p>
            <a:pPr lvl="1"/>
            <a:r>
              <a:rPr lang="en-US" sz="2400" dirty="0" smtClean="0"/>
              <a:t>We must declare a counter variable (</a:t>
            </a:r>
            <a:r>
              <a:rPr lang="en-US" sz="2400" dirty="0" err="1" smtClean="0">
                <a:latin typeface="Courier New" panose="02070309020205020404" pitchFamily="49" charset="0"/>
                <a:cs typeface="Courier New" panose="02070309020205020404" pitchFamily="49" charset="0"/>
              </a:rPr>
              <a:t>int</a:t>
            </a:r>
            <a:r>
              <a:rPr lang="en-US" sz="2400" dirty="0" smtClean="0"/>
              <a:t>)</a:t>
            </a:r>
          </a:p>
          <a:p>
            <a:r>
              <a:rPr lang="en-US" dirty="0" smtClean="0"/>
              <a:t>There are three parameters to consider:</a:t>
            </a:r>
          </a:p>
          <a:p>
            <a:pPr lvl="1"/>
            <a:r>
              <a:rPr lang="en-US" sz="2400" dirty="0" smtClean="0"/>
              <a:t>Initial value of the counter – normally 0</a:t>
            </a:r>
          </a:p>
          <a:p>
            <a:pPr lvl="1"/>
            <a:r>
              <a:rPr lang="en-US" sz="2400" dirty="0" smtClean="0"/>
              <a:t>The maximum value – when to stop</a:t>
            </a:r>
          </a:p>
          <a:p>
            <a:pPr lvl="1"/>
            <a:r>
              <a:rPr lang="en-US" sz="2400" dirty="0" smtClean="0"/>
              <a:t>How is this counter modified after every loop? Typically with the </a:t>
            </a:r>
            <a:r>
              <a:rPr lang="en-US" sz="2400" dirty="0" smtClean="0">
                <a:latin typeface="Courier New" panose="02070309020205020404" pitchFamily="49" charset="0"/>
                <a:cs typeface="Courier New" panose="02070309020205020404" pitchFamily="49" charset="0"/>
              </a:rPr>
              <a:t>++</a:t>
            </a:r>
            <a:r>
              <a:rPr lang="en-US" sz="2400" dirty="0" smtClean="0"/>
              <a:t> or </a:t>
            </a:r>
            <a:r>
              <a:rPr lang="en-US" sz="2400" dirty="0" smtClean="0">
                <a:latin typeface="Courier New" panose="02070309020205020404" pitchFamily="49" charset="0"/>
                <a:cs typeface="Courier New" panose="02070309020205020404" pitchFamily="49" charset="0"/>
              </a:rPr>
              <a:t>--</a:t>
            </a:r>
            <a:r>
              <a:rPr lang="en-US" sz="2400" dirty="0" smtClean="0"/>
              <a:t> operator</a:t>
            </a:r>
          </a:p>
          <a:p>
            <a:r>
              <a:rPr lang="en-US" dirty="0" smtClean="0"/>
              <a:t>These are formally reflected in the specification for the </a:t>
            </a:r>
            <a:r>
              <a:rPr lang="en-US" dirty="0" smtClean="0">
                <a:latin typeface="Courier New" panose="02070309020205020404" pitchFamily="49" charset="0"/>
                <a:cs typeface="Courier New" panose="02070309020205020404" pitchFamily="49" charset="0"/>
              </a:rPr>
              <a:t>for</a:t>
            </a:r>
            <a:r>
              <a:rPr lang="en-US" dirty="0" smtClean="0"/>
              <a:t> loop</a:t>
            </a:r>
            <a:endParaRPr lang="en-US" dirty="0"/>
          </a:p>
        </p:txBody>
      </p:sp>
    </p:spTree>
    <p:extLst>
      <p:ext uri="{BB962C8B-B14F-4D97-AF65-F5344CB8AC3E}">
        <p14:creationId xmlns:p14="http://schemas.microsoft.com/office/powerpoint/2010/main" val="2241347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84188" y="317500"/>
            <a:ext cx="8213725" cy="901700"/>
          </a:xfrm>
        </p:spPr>
        <p:txBody>
          <a:bodyPr/>
          <a:lstStyle/>
          <a:p>
            <a:r>
              <a:rPr lang="en-US" dirty="0" smtClean="0">
                <a:latin typeface="Courier New" pitchFamily="49" charset="0"/>
                <a:cs typeface="Courier New" pitchFamily="49" charset="0"/>
              </a:rPr>
              <a:t>for</a:t>
            </a:r>
            <a:r>
              <a:rPr lang="en-US" dirty="0" smtClean="0"/>
              <a:t> loops</a:t>
            </a:r>
          </a:p>
        </p:txBody>
      </p:sp>
      <p:sp>
        <p:nvSpPr>
          <p:cNvPr id="225283" name="Rectangle 3"/>
          <p:cNvSpPr>
            <a:spLocks noGrp="1" noChangeArrowheads="1"/>
          </p:cNvSpPr>
          <p:nvPr>
            <p:ph type="body" idx="1"/>
          </p:nvPr>
        </p:nvSpPr>
        <p:spPr>
          <a:xfrm>
            <a:off x="685800" y="1295400"/>
            <a:ext cx="7772400" cy="5257800"/>
          </a:xfrm>
        </p:spPr>
        <p:txBody>
          <a:bodyPr/>
          <a:lstStyle/>
          <a:p>
            <a:pPr marL="533400" indent="-533400">
              <a:lnSpc>
                <a:spcPct val="90000"/>
              </a:lnSpc>
              <a:buFontTx/>
              <a:buNone/>
            </a:pPr>
            <a:r>
              <a:rPr lang="en-US" sz="2000" dirty="0" smtClean="0">
                <a:latin typeface="Courier New" pitchFamily="49" charset="0"/>
              </a:rPr>
              <a:t>for(&lt;init&gt;; &lt;condition&gt;; &lt;increment&gt;)</a:t>
            </a:r>
          </a:p>
          <a:p>
            <a:pPr marL="533400" indent="-533400">
              <a:lnSpc>
                <a:spcPct val="90000"/>
              </a:lnSpc>
              <a:buFontTx/>
              <a:buNone/>
            </a:pPr>
            <a:r>
              <a:rPr lang="en-US" sz="2000" dirty="0" smtClean="0">
                <a:latin typeface="Courier New" pitchFamily="49" charset="0"/>
              </a:rPr>
              <a:t>{</a:t>
            </a:r>
          </a:p>
          <a:p>
            <a:pPr marL="533400" indent="-533400">
              <a:lnSpc>
                <a:spcPct val="90000"/>
              </a:lnSpc>
              <a:buFontTx/>
              <a:buNone/>
            </a:pPr>
            <a:r>
              <a:rPr lang="en-US" sz="2000" dirty="0" smtClean="0">
                <a:latin typeface="Courier New" pitchFamily="49" charset="0"/>
              </a:rPr>
              <a:t>	&lt;statements&gt;;</a:t>
            </a:r>
          </a:p>
          <a:p>
            <a:pPr marL="533400" indent="-533400">
              <a:lnSpc>
                <a:spcPct val="90000"/>
              </a:lnSpc>
              <a:buFontTx/>
              <a:buNone/>
            </a:pPr>
            <a:r>
              <a:rPr lang="en-US" sz="2000" dirty="0" smtClean="0">
                <a:latin typeface="Courier New" pitchFamily="49" charset="0"/>
              </a:rPr>
              <a:t>}</a:t>
            </a:r>
          </a:p>
          <a:p>
            <a:pPr marL="533400" indent="-533400">
              <a:lnSpc>
                <a:spcPct val="90000"/>
              </a:lnSpc>
              <a:buNone/>
            </a:pPr>
            <a:r>
              <a:rPr lang="en-US" sz="2400" dirty="0" smtClean="0"/>
              <a:t>For loops work like so:</a:t>
            </a:r>
          </a:p>
          <a:p>
            <a:pPr marL="1104900" lvl="1" indent="-533400">
              <a:lnSpc>
                <a:spcPct val="90000"/>
              </a:lnSpc>
              <a:buFontTx/>
              <a:buAutoNum type="arabicPeriod"/>
            </a:pPr>
            <a:r>
              <a:rPr lang="en-US" sz="2400" dirty="0" smtClean="0"/>
              <a:t>Executes the </a:t>
            </a:r>
            <a:r>
              <a:rPr lang="en-US" sz="2400" dirty="0" err="1" smtClean="0">
                <a:latin typeface="Courier New" panose="02070309020205020404" pitchFamily="49" charset="0"/>
                <a:cs typeface="Courier New" panose="02070309020205020404" pitchFamily="49" charset="0"/>
              </a:rPr>
              <a:t>init</a:t>
            </a:r>
            <a:r>
              <a:rPr lang="en-US" sz="2400" dirty="0" smtClean="0"/>
              <a:t> statement to set initial value of counter variable</a:t>
            </a:r>
          </a:p>
          <a:p>
            <a:pPr marL="1104900" lvl="1" indent="-533400">
              <a:lnSpc>
                <a:spcPct val="90000"/>
              </a:lnSpc>
              <a:buFontTx/>
              <a:buAutoNum type="arabicPeriod"/>
            </a:pPr>
            <a:r>
              <a:rPr lang="en-US" sz="2400" dirty="0" smtClean="0"/>
              <a:t>Evaluate the </a:t>
            </a:r>
            <a:r>
              <a:rPr lang="en-US" sz="2400" dirty="0" smtClean="0">
                <a:latin typeface="Courier New" panose="02070309020205020404" pitchFamily="49" charset="0"/>
                <a:cs typeface="Courier New" panose="02070309020205020404" pitchFamily="49" charset="0"/>
              </a:rPr>
              <a:t>condition</a:t>
            </a:r>
            <a:r>
              <a:rPr lang="en-US" sz="2400" dirty="0">
                <a:cs typeface="Courier New" panose="02070309020205020404" pitchFamily="49" charset="0"/>
              </a:rPr>
              <a:t> </a:t>
            </a:r>
            <a:r>
              <a:rPr lang="en-US" sz="2400" dirty="0" smtClean="0">
                <a:cs typeface="Courier New" panose="02070309020205020404" pitchFamily="49" charset="0"/>
              </a:rPr>
              <a:t>to see if the maximum count has been reached. </a:t>
            </a:r>
            <a:r>
              <a:rPr lang="en-US" sz="2400" dirty="0" smtClean="0"/>
              <a:t> If it's false, exit the loop, </a:t>
            </a:r>
          </a:p>
          <a:p>
            <a:pPr marL="1612900" lvl="2" indent="-533400">
              <a:lnSpc>
                <a:spcPct val="90000"/>
              </a:lnSpc>
              <a:buFontTx/>
              <a:buAutoNum type="arabicPeriod"/>
            </a:pPr>
            <a:r>
              <a:rPr lang="en-US" sz="2000" dirty="0" smtClean="0"/>
              <a:t>otherwise go on to step 3</a:t>
            </a:r>
          </a:p>
          <a:p>
            <a:pPr marL="1104900" lvl="1" indent="-533400">
              <a:lnSpc>
                <a:spcPct val="90000"/>
              </a:lnSpc>
              <a:buFontTx/>
              <a:buAutoNum type="arabicPeriod"/>
            </a:pPr>
            <a:r>
              <a:rPr lang="en-US" sz="2400" dirty="0" smtClean="0"/>
              <a:t>Execute the statements inside the loop</a:t>
            </a:r>
          </a:p>
          <a:p>
            <a:pPr marL="1104900" lvl="1" indent="-533400">
              <a:lnSpc>
                <a:spcPct val="90000"/>
              </a:lnSpc>
              <a:buFontTx/>
              <a:buAutoNum type="arabicPeriod"/>
            </a:pPr>
            <a:r>
              <a:rPr lang="en-US" sz="2400" dirty="0" smtClean="0"/>
              <a:t>Execute the </a:t>
            </a:r>
            <a:r>
              <a:rPr lang="en-US" sz="2400" dirty="0" smtClean="0">
                <a:latin typeface="Courier New" panose="02070309020205020404" pitchFamily="49" charset="0"/>
                <a:cs typeface="Courier New" panose="02070309020205020404" pitchFamily="49" charset="0"/>
              </a:rPr>
              <a:t>increment</a:t>
            </a:r>
            <a:r>
              <a:rPr lang="en-US" sz="2400" dirty="0" smtClean="0"/>
              <a:t> statement</a:t>
            </a:r>
          </a:p>
          <a:p>
            <a:pPr marL="1104900" lvl="1" indent="-533400">
              <a:lnSpc>
                <a:spcPct val="90000"/>
              </a:lnSpc>
              <a:buFontTx/>
              <a:buAutoNum type="arabicPeriod"/>
            </a:pPr>
            <a:r>
              <a:rPr lang="en-US" sz="2400" dirty="0" smtClean="0"/>
              <a:t>Go back to step 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The </a:t>
            </a:r>
            <a:r>
              <a:rPr lang="en-US">
                <a:latin typeface="Courier New" pitchFamily="49" charset="0"/>
              </a:rPr>
              <a:t>for</a:t>
            </a:r>
            <a:r>
              <a:rPr lang="en-US"/>
              <a:t> Structure</a:t>
            </a:r>
          </a:p>
        </p:txBody>
      </p:sp>
      <p:sp>
        <p:nvSpPr>
          <p:cNvPr id="24579" name="Rectangle 3"/>
          <p:cNvSpPr>
            <a:spLocks noGrp="1" noChangeArrowheads="1"/>
          </p:cNvSpPr>
          <p:nvPr>
            <p:ph type="body" idx="1"/>
          </p:nvPr>
        </p:nvSpPr>
        <p:spPr>
          <a:xfrm>
            <a:off x="704850" y="1432951"/>
            <a:ext cx="7772400" cy="4572000"/>
          </a:xfrm>
        </p:spPr>
        <p:txBody>
          <a:bodyPr/>
          <a:lstStyle/>
          <a:p>
            <a:r>
              <a:rPr lang="en-US" dirty="0"/>
              <a:t>Requires </a:t>
            </a:r>
            <a:r>
              <a:rPr lang="en-US" dirty="0" smtClean="0"/>
              <a:t>that the counter variable be declared outside and prior to the loop</a:t>
            </a:r>
            <a:endParaRPr lang="en-US" dirty="0"/>
          </a:p>
          <a:p>
            <a:pPr lvl="1"/>
            <a:r>
              <a:rPr lang="en-US" sz="2400" dirty="0" smtClean="0"/>
              <a:t>Normally an integer variable </a:t>
            </a:r>
          </a:p>
          <a:p>
            <a:pPr lvl="2"/>
            <a:r>
              <a:rPr lang="en-US" sz="2000" dirty="0" smtClean="0"/>
              <a:t>(e.g.,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n</a:t>
            </a:r>
            <a:r>
              <a:rPr lang="en-US" sz="2000" dirty="0" smtClean="0"/>
              <a:t>)</a:t>
            </a:r>
            <a:endParaRPr lang="en-US" sz="2000" dirty="0"/>
          </a:p>
          <a:p>
            <a:r>
              <a:rPr lang="en-US" dirty="0" smtClean="0"/>
              <a:t>Note that the continuation test is such that looping continues as long </a:t>
            </a:r>
            <a:r>
              <a:rPr lang="en-US" dirty="0"/>
              <a:t>as test is true.</a:t>
            </a:r>
          </a:p>
          <a:p>
            <a:r>
              <a:rPr lang="en-US" dirty="0"/>
              <a:t>Programmer must ensure that the </a:t>
            </a:r>
            <a:r>
              <a:rPr lang="en-US" dirty="0" smtClean="0"/>
              <a:t>counter </a:t>
            </a:r>
            <a:r>
              <a:rPr lang="en-US" dirty="0"/>
              <a:t>variable will converge to the final value</a:t>
            </a:r>
            <a:r>
              <a:rPr lang="en-US" dirty="0" smtClean="0"/>
              <a:t>.</a:t>
            </a:r>
          </a:p>
          <a:p>
            <a:pPr lvl="1"/>
            <a:r>
              <a:rPr lang="en-US" sz="2400" dirty="0" smtClean="0"/>
              <a:t>Otherwise, an infinite loop will occur – Bad!</a:t>
            </a:r>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Loops</a:t>
            </a:r>
            <a:endParaRPr lang="en-US" dirty="0"/>
          </a:p>
        </p:txBody>
      </p:sp>
      <p:sp>
        <p:nvSpPr>
          <p:cNvPr id="3" name="Content Placeholder 2"/>
          <p:cNvSpPr>
            <a:spLocks noGrp="1"/>
          </p:cNvSpPr>
          <p:nvPr>
            <p:ph idx="1"/>
          </p:nvPr>
        </p:nvSpPr>
        <p:spPr>
          <a:xfrm>
            <a:off x="704850" y="1371600"/>
            <a:ext cx="7772400" cy="4648200"/>
          </a:xfrm>
        </p:spPr>
        <p:txBody>
          <a:bodyPr/>
          <a:lstStyle/>
          <a:p>
            <a:r>
              <a:rPr lang="en-US" dirty="0" smtClean="0"/>
              <a:t>One of the most hateful bugs in computer programs.</a:t>
            </a:r>
          </a:p>
          <a:p>
            <a:pPr lvl="1"/>
            <a:r>
              <a:rPr lang="en-US" dirty="0" smtClean="0"/>
              <a:t>Truly hateful</a:t>
            </a:r>
          </a:p>
          <a:p>
            <a:r>
              <a:rPr lang="en-US" dirty="0" smtClean="0"/>
              <a:t>Causes computation to continue forever because end condition is never reached</a:t>
            </a:r>
          </a:p>
          <a:p>
            <a:r>
              <a:rPr lang="en-US" dirty="0" smtClean="0"/>
              <a:t>The program won’t crash unless it runs out of memory</a:t>
            </a:r>
          </a:p>
          <a:p>
            <a:r>
              <a:rPr lang="en-US" dirty="0" smtClean="0"/>
              <a:t>It will just go on and on and on and ….</a:t>
            </a:r>
          </a:p>
          <a:p>
            <a:r>
              <a:rPr lang="en-US" dirty="0" smtClean="0"/>
              <a:t>Not always easy to find the cause of the infinite looping.</a:t>
            </a:r>
            <a:endParaRPr lang="en-US" dirty="0"/>
          </a:p>
        </p:txBody>
      </p:sp>
    </p:spTree>
    <p:extLst>
      <p:ext uri="{BB962C8B-B14F-4D97-AF65-F5344CB8AC3E}">
        <p14:creationId xmlns:p14="http://schemas.microsoft.com/office/powerpoint/2010/main" val="96225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Redirecting Execution</a:t>
            </a:r>
            <a:endParaRPr lang="en-US" dirty="0"/>
          </a:p>
        </p:txBody>
      </p:sp>
      <p:sp>
        <p:nvSpPr>
          <p:cNvPr id="3" name="Content Placeholder 2"/>
          <p:cNvSpPr>
            <a:spLocks noGrp="1"/>
          </p:cNvSpPr>
          <p:nvPr>
            <p:ph idx="1"/>
          </p:nvPr>
        </p:nvSpPr>
        <p:spPr>
          <a:xfrm>
            <a:off x="685800" y="1752600"/>
            <a:ext cx="7772400" cy="4343400"/>
          </a:xfrm>
        </p:spPr>
        <p:txBody>
          <a:bodyPr/>
          <a:lstStyle/>
          <a:p>
            <a:r>
              <a:rPr lang="en-US" dirty="0" smtClean="0"/>
              <a:t>There are better ways to redirect execution in computer programs.  We now introduce the two most important ones.</a:t>
            </a:r>
          </a:p>
          <a:p>
            <a:pPr lvl="1"/>
            <a:r>
              <a:rPr lang="en-US" sz="2400" dirty="0"/>
              <a:t>The Selection Structure</a:t>
            </a:r>
          </a:p>
          <a:p>
            <a:pPr lvl="1"/>
            <a:r>
              <a:rPr lang="en-US" sz="2400" dirty="0"/>
              <a:t>The Repetition </a:t>
            </a:r>
            <a:r>
              <a:rPr lang="en-US" sz="2400" dirty="0" smtClean="0"/>
              <a:t>Structure</a:t>
            </a:r>
          </a:p>
          <a:p>
            <a:r>
              <a:rPr lang="en-US" dirty="0" smtClean="0"/>
              <a:t>Each of these creates a </a:t>
            </a:r>
            <a:r>
              <a:rPr lang="en-US" i="1" dirty="0" smtClean="0"/>
              <a:t>block</a:t>
            </a:r>
            <a:r>
              <a:rPr lang="en-US" dirty="0" smtClean="0"/>
              <a:t> </a:t>
            </a:r>
            <a:r>
              <a:rPr lang="en-US" i="1" dirty="0" smtClean="0"/>
              <a:t>of code </a:t>
            </a:r>
            <a:r>
              <a:rPr lang="en-US" dirty="0" smtClean="0"/>
              <a:t>(also called </a:t>
            </a:r>
            <a:r>
              <a:rPr lang="en-US" i="1" dirty="0" err="1" smtClean="0"/>
              <a:t>codeblock</a:t>
            </a:r>
            <a:r>
              <a:rPr lang="en-US" dirty="0" smtClean="0"/>
              <a:t>)</a:t>
            </a:r>
            <a:r>
              <a:rPr lang="en-US" i="1" dirty="0" smtClean="0"/>
              <a:t> </a:t>
            </a:r>
            <a:r>
              <a:rPr lang="en-US" dirty="0" smtClean="0"/>
              <a:t>that is to be treated differently by the processor</a:t>
            </a:r>
            <a:endParaRPr lang="en-US" dirty="0"/>
          </a:p>
        </p:txBody>
      </p:sp>
    </p:spTree>
    <p:extLst>
      <p:ext uri="{BB962C8B-B14F-4D97-AF65-F5344CB8AC3E}">
        <p14:creationId xmlns:p14="http://schemas.microsoft.com/office/powerpoint/2010/main" val="2234363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The </a:t>
            </a:r>
            <a:r>
              <a:rPr lang="en-US">
                <a:latin typeface="Courier New" pitchFamily="49" charset="0"/>
              </a:rPr>
              <a:t>for</a:t>
            </a:r>
            <a:r>
              <a:rPr lang="en-US"/>
              <a:t> Structure</a:t>
            </a:r>
          </a:p>
        </p:txBody>
      </p:sp>
      <p:sp>
        <p:nvSpPr>
          <p:cNvPr id="25603" name="Rectangle 3"/>
          <p:cNvSpPr>
            <a:spLocks noGrp="1" noChangeArrowheads="1"/>
          </p:cNvSpPr>
          <p:nvPr>
            <p:ph type="body" idx="1"/>
          </p:nvPr>
        </p:nvSpPr>
        <p:spPr>
          <a:xfrm>
            <a:off x="685800" y="1600200"/>
            <a:ext cx="7772400" cy="5105400"/>
          </a:xfrm>
        </p:spPr>
        <p:txBody>
          <a:bodyPr/>
          <a:lstStyle/>
          <a:p>
            <a:pPr algn="ctr">
              <a:buFontTx/>
              <a:buNone/>
            </a:pPr>
            <a:r>
              <a:rPr lang="en-US" dirty="0" smtClean="0"/>
              <a:t>More formally, the </a:t>
            </a:r>
            <a:r>
              <a:rPr lang="en-US" dirty="0"/>
              <a:t>syntax for the for loop </a:t>
            </a:r>
            <a:r>
              <a:rPr lang="en-US" dirty="0" smtClean="0"/>
              <a:t>is:</a:t>
            </a:r>
            <a:endParaRPr lang="en-US" dirty="0"/>
          </a:p>
          <a:p>
            <a:pPr>
              <a:lnSpc>
                <a:spcPct val="150000"/>
              </a:lnSpc>
              <a:buFontTx/>
              <a:buNone/>
            </a:pPr>
            <a:r>
              <a:rPr lang="en-US" dirty="0">
                <a:latin typeface="Courier New" pitchFamily="49" charset="0"/>
              </a:rPr>
              <a:t>for (&lt;</a:t>
            </a:r>
            <a:r>
              <a:rPr lang="en-US" dirty="0" err="1" smtClean="0">
                <a:latin typeface="Courier New" pitchFamily="49" charset="0"/>
              </a:rPr>
              <a:t>cntr</a:t>
            </a:r>
            <a:r>
              <a:rPr lang="en-US" dirty="0" smtClean="0">
                <a:latin typeface="Courier New" pitchFamily="49" charset="0"/>
              </a:rPr>
              <a:t> </a:t>
            </a:r>
            <a:r>
              <a:rPr lang="en-US" dirty="0" err="1">
                <a:latin typeface="Courier New" pitchFamily="49" charset="0"/>
              </a:rPr>
              <a:t>var</a:t>
            </a:r>
            <a:r>
              <a:rPr lang="en-US" dirty="0">
                <a:latin typeface="Courier New" pitchFamily="49" charset="0"/>
              </a:rPr>
              <a:t>&gt; = &lt;init </a:t>
            </a:r>
            <a:r>
              <a:rPr lang="en-US" dirty="0" err="1">
                <a:latin typeface="Courier New" pitchFamily="49" charset="0"/>
              </a:rPr>
              <a:t>val</a:t>
            </a:r>
            <a:r>
              <a:rPr lang="en-US" dirty="0">
                <a:latin typeface="Courier New" pitchFamily="49" charset="0"/>
              </a:rPr>
              <a:t>&gt;; </a:t>
            </a:r>
          </a:p>
          <a:p>
            <a:pPr>
              <a:buFontTx/>
              <a:buNone/>
            </a:pPr>
            <a:r>
              <a:rPr lang="en-US" dirty="0">
                <a:latin typeface="Courier New" pitchFamily="49" charset="0"/>
              </a:rPr>
              <a:t>		 &lt;</a:t>
            </a:r>
            <a:r>
              <a:rPr lang="en-US" dirty="0" err="1" smtClean="0">
                <a:latin typeface="Courier New" pitchFamily="49" charset="0"/>
              </a:rPr>
              <a:t>cntr</a:t>
            </a:r>
            <a:r>
              <a:rPr lang="en-US" dirty="0" smtClean="0">
                <a:latin typeface="Courier New" pitchFamily="49" charset="0"/>
              </a:rPr>
              <a:t> </a:t>
            </a:r>
            <a:r>
              <a:rPr lang="en-US" dirty="0" err="1">
                <a:latin typeface="Courier New" pitchFamily="49" charset="0"/>
              </a:rPr>
              <a:t>var</a:t>
            </a:r>
            <a:r>
              <a:rPr lang="en-US" dirty="0">
                <a:latin typeface="Courier New" pitchFamily="49" charset="0"/>
              </a:rPr>
              <a:t>&gt; </a:t>
            </a:r>
            <a:r>
              <a:rPr lang="en-US" dirty="0" smtClean="0">
                <a:latin typeface="Courier New" pitchFamily="49" charset="0"/>
              </a:rPr>
              <a:t>is different from </a:t>
            </a:r>
            <a:r>
              <a:rPr lang="en-US" dirty="0">
                <a:latin typeface="Courier New" pitchFamily="49" charset="0"/>
              </a:rPr>
              <a:t>&lt;final value</a:t>
            </a:r>
            <a:r>
              <a:rPr lang="en-US" dirty="0" smtClean="0">
                <a:latin typeface="Courier New" pitchFamily="49" charset="0"/>
              </a:rPr>
              <a:t>&gt;;</a:t>
            </a:r>
            <a:endParaRPr lang="en-US" dirty="0">
              <a:latin typeface="Courier New" pitchFamily="49" charset="0"/>
            </a:endParaRPr>
          </a:p>
          <a:p>
            <a:pPr>
              <a:buFontTx/>
              <a:buNone/>
            </a:pPr>
            <a:r>
              <a:rPr lang="en-US" dirty="0">
                <a:latin typeface="Courier New" pitchFamily="49" charset="0"/>
              </a:rPr>
              <a:t>		 &lt;</a:t>
            </a:r>
            <a:r>
              <a:rPr lang="en-US" dirty="0" err="1">
                <a:latin typeface="Courier New" pitchFamily="49" charset="0"/>
              </a:rPr>
              <a:t>incrementation</a:t>
            </a:r>
            <a:r>
              <a:rPr lang="en-US" dirty="0">
                <a:latin typeface="Courier New" pitchFamily="49" charset="0"/>
              </a:rPr>
              <a:t> def&gt;) </a:t>
            </a:r>
            <a:endParaRPr lang="en-US" dirty="0" smtClean="0">
              <a:latin typeface="Courier New" pitchFamily="49" charset="0"/>
            </a:endParaRPr>
          </a:p>
          <a:p>
            <a:pPr>
              <a:buFontTx/>
              <a:buNone/>
            </a:pPr>
            <a:r>
              <a:rPr lang="en-US" dirty="0">
                <a:latin typeface="Courier New" pitchFamily="49" charset="0"/>
              </a:rPr>
              <a:t>	</a:t>
            </a:r>
            <a:r>
              <a:rPr lang="en-US" dirty="0" smtClean="0">
                <a:latin typeface="Courier New" pitchFamily="49" charset="0"/>
              </a:rPr>
              <a:t>		{</a:t>
            </a:r>
            <a:endParaRPr lang="en-US" dirty="0">
              <a:latin typeface="Courier New" pitchFamily="49" charset="0"/>
            </a:endParaRPr>
          </a:p>
          <a:p>
            <a:pPr>
              <a:buFontTx/>
              <a:buNone/>
            </a:pPr>
            <a:r>
              <a:rPr lang="en-US" dirty="0">
                <a:latin typeface="Courier New" pitchFamily="49" charset="0"/>
              </a:rPr>
              <a:t>				&lt;body of loop</a:t>
            </a:r>
            <a:r>
              <a:rPr lang="en-US" dirty="0" smtClean="0">
                <a:latin typeface="Courier New" pitchFamily="49" charset="0"/>
              </a:rPr>
              <a:t>&gt;</a:t>
            </a:r>
            <a:endParaRPr lang="en-US" dirty="0">
              <a:latin typeface="Courier New" pitchFamily="49" charset="0"/>
            </a:endParaRPr>
          </a:p>
          <a:p>
            <a:pPr>
              <a:buFontTx/>
              <a:buNone/>
            </a:pPr>
            <a:r>
              <a:rPr lang="en-US" dirty="0">
                <a:latin typeface="Courier New" pitchFamily="49"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84188" y="317500"/>
            <a:ext cx="8213725" cy="1054100"/>
          </a:xfrm>
        </p:spPr>
        <p:txBody>
          <a:bodyPr/>
          <a:lstStyle/>
          <a:p>
            <a:r>
              <a:rPr lang="en-US" dirty="0"/>
              <a:t>The </a:t>
            </a:r>
            <a:r>
              <a:rPr lang="en-US" dirty="0">
                <a:latin typeface="Courier New" pitchFamily="49" charset="0"/>
              </a:rPr>
              <a:t>for</a:t>
            </a:r>
            <a:r>
              <a:rPr lang="en-US" dirty="0"/>
              <a:t> Structure</a:t>
            </a:r>
          </a:p>
        </p:txBody>
      </p:sp>
      <p:sp>
        <p:nvSpPr>
          <p:cNvPr id="26627" name="Rectangle 3"/>
          <p:cNvSpPr>
            <a:spLocks noGrp="1" noChangeArrowheads="1"/>
          </p:cNvSpPr>
          <p:nvPr>
            <p:ph type="body" idx="1"/>
          </p:nvPr>
        </p:nvSpPr>
        <p:spPr>
          <a:xfrm>
            <a:off x="704850" y="1371600"/>
            <a:ext cx="7772400" cy="4800600"/>
          </a:xfrm>
        </p:spPr>
        <p:txBody>
          <a:bodyPr/>
          <a:lstStyle/>
          <a:p>
            <a:r>
              <a:rPr lang="en-US" dirty="0"/>
              <a:t>Final value and </a:t>
            </a:r>
            <a:r>
              <a:rPr lang="en-US" dirty="0" smtClean="0"/>
              <a:t>the increment </a:t>
            </a:r>
            <a:r>
              <a:rPr lang="en-US" dirty="0"/>
              <a:t>can be  mathematical </a:t>
            </a:r>
            <a:r>
              <a:rPr lang="en-US" dirty="0" smtClean="0"/>
              <a:t>expressions.</a:t>
            </a:r>
            <a:endParaRPr lang="en-US" dirty="0"/>
          </a:p>
          <a:p>
            <a:r>
              <a:rPr lang="en-US" dirty="0"/>
              <a:t>The </a:t>
            </a:r>
            <a:r>
              <a:rPr lang="en-US" dirty="0" smtClean="0"/>
              <a:t>“increment” </a:t>
            </a:r>
            <a:r>
              <a:rPr lang="en-US" dirty="0"/>
              <a:t>can be negative </a:t>
            </a:r>
            <a:r>
              <a:rPr lang="en-US" dirty="0" smtClean="0"/>
              <a:t>– (a decrement).</a:t>
            </a:r>
            <a:endParaRPr lang="en-US" dirty="0"/>
          </a:p>
          <a:p>
            <a:r>
              <a:rPr lang="en-US" dirty="0"/>
              <a:t>If loop </a:t>
            </a:r>
            <a:r>
              <a:rPr lang="en-US" dirty="0" smtClean="0"/>
              <a:t>continuation </a:t>
            </a:r>
            <a:r>
              <a:rPr lang="en-US" dirty="0"/>
              <a:t>condition is initially </a:t>
            </a:r>
            <a:r>
              <a:rPr lang="en-US" dirty="0" smtClean="0"/>
              <a:t>false, </a:t>
            </a:r>
            <a:r>
              <a:rPr lang="en-US" dirty="0"/>
              <a:t>body will never be executed</a:t>
            </a:r>
            <a:r>
              <a:rPr lang="en-US" dirty="0" smtClean="0"/>
              <a:t>.</a:t>
            </a:r>
          </a:p>
          <a:p>
            <a:pPr lvl="1"/>
            <a:r>
              <a:rPr lang="en-US" sz="2400" dirty="0" smtClean="0"/>
              <a:t>Entry condition test</a:t>
            </a:r>
            <a:endParaRPr lang="en-US" sz="2400" dirty="0"/>
          </a:p>
          <a:p>
            <a:r>
              <a:rPr lang="en-US" dirty="0" smtClean="0"/>
              <a:t>Counter </a:t>
            </a:r>
            <a:r>
              <a:rPr lang="en-US" dirty="0"/>
              <a:t>variable does not </a:t>
            </a:r>
            <a:r>
              <a:rPr lang="en-US" dirty="0" smtClean="0"/>
              <a:t>normally used </a:t>
            </a:r>
            <a:r>
              <a:rPr lang="en-US" dirty="0"/>
              <a:t>in body of loop, but can be, </a:t>
            </a:r>
            <a:endParaRPr lang="en-US" dirty="0" smtClean="0"/>
          </a:p>
          <a:p>
            <a:pPr lvl="1"/>
            <a:r>
              <a:rPr lang="en-US" sz="2400" dirty="0" smtClean="0"/>
              <a:t>such </a:t>
            </a:r>
            <a:r>
              <a:rPr lang="en-US" sz="2400" dirty="0"/>
              <a:t>as for </a:t>
            </a:r>
            <a:r>
              <a:rPr lang="en-US" sz="2400" dirty="0" smtClean="0"/>
              <a:t>arrays (later).</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dirty="0" smtClean="0"/>
              <a:t>Shorthand Assignment</a:t>
            </a:r>
          </a:p>
        </p:txBody>
      </p:sp>
      <p:sp>
        <p:nvSpPr>
          <p:cNvPr id="274435" name="Rectangle 3"/>
          <p:cNvSpPr>
            <a:spLocks noGrp="1" noChangeArrowheads="1"/>
          </p:cNvSpPr>
          <p:nvPr>
            <p:ph type="body" idx="1"/>
          </p:nvPr>
        </p:nvSpPr>
        <p:spPr>
          <a:xfrm>
            <a:off x="704850" y="1511300"/>
            <a:ext cx="7772400" cy="4114800"/>
          </a:xfrm>
        </p:spPr>
        <p:txBody>
          <a:bodyPr/>
          <a:lstStyle/>
          <a:p>
            <a:r>
              <a:rPr lang="en-US" sz="2400" dirty="0" smtClean="0"/>
              <a:t>Statements of the form: </a:t>
            </a:r>
          </a:p>
          <a:p>
            <a:pPr>
              <a:buFontTx/>
              <a:buNone/>
            </a:pPr>
            <a:r>
              <a:rPr lang="en-US" sz="2400" dirty="0" smtClean="0">
                <a:latin typeface="Courier New" pitchFamily="49" charset="0"/>
              </a:rPr>
              <a:t>	x = x &lt;operator&gt; &lt;number&gt;</a:t>
            </a:r>
            <a:r>
              <a:rPr lang="en-US" sz="2400" dirty="0" smtClean="0"/>
              <a:t> </a:t>
            </a:r>
          </a:p>
          <a:p>
            <a:pPr>
              <a:buFontTx/>
              <a:buNone/>
            </a:pPr>
            <a:r>
              <a:rPr lang="en-US" sz="2400" dirty="0" smtClean="0"/>
              <a:t>	are so common that we have special notation:</a:t>
            </a:r>
          </a:p>
          <a:p>
            <a:pPr>
              <a:buFontTx/>
              <a:buNone/>
            </a:pPr>
            <a:r>
              <a:rPr lang="en-US" sz="2400" dirty="0" smtClean="0"/>
              <a:t>		</a:t>
            </a:r>
            <a:r>
              <a:rPr lang="en-US" sz="2400" dirty="0" smtClean="0">
                <a:latin typeface="Courier New" pitchFamily="49" charset="0"/>
              </a:rPr>
              <a:t>x &lt;operator&gt;= &lt;number&gt;</a:t>
            </a:r>
          </a:p>
          <a:p>
            <a:r>
              <a:rPr lang="en-US" sz="2400" dirty="0" smtClean="0"/>
              <a:t>Examples</a:t>
            </a:r>
          </a:p>
          <a:p>
            <a:pPr lvl="1"/>
            <a:r>
              <a:rPr lang="en-US" sz="2400" dirty="0" smtClean="0">
                <a:latin typeface="Courier New" pitchFamily="49" charset="0"/>
              </a:rPr>
              <a:t>x += 5;</a:t>
            </a:r>
            <a:r>
              <a:rPr lang="en-US" sz="2400" dirty="0" smtClean="0"/>
              <a:t> means </a:t>
            </a:r>
            <a:r>
              <a:rPr lang="en-US" sz="2400" dirty="0" smtClean="0">
                <a:latin typeface="Courier New" pitchFamily="49" charset="0"/>
              </a:rPr>
              <a:t>x = x + 5;</a:t>
            </a:r>
          </a:p>
          <a:p>
            <a:pPr lvl="1"/>
            <a:r>
              <a:rPr lang="en-US" sz="2400" dirty="0" smtClean="0">
                <a:latin typeface="Courier New" pitchFamily="49" charset="0"/>
              </a:rPr>
              <a:t>y *= 3;</a:t>
            </a:r>
            <a:r>
              <a:rPr lang="en-US" sz="2400" dirty="0" smtClean="0"/>
              <a:t> means </a:t>
            </a:r>
            <a:r>
              <a:rPr lang="en-US" sz="2400" dirty="0" smtClean="0">
                <a:latin typeface="Courier New" pitchFamily="49" charset="0"/>
              </a:rPr>
              <a:t>y = y * 3;</a:t>
            </a:r>
          </a:p>
          <a:p>
            <a:pPr lvl="1"/>
            <a:r>
              <a:rPr lang="en-US" sz="2400" dirty="0" smtClean="0">
                <a:latin typeface="Courier New" pitchFamily="49" charset="0"/>
              </a:rPr>
              <a:t>z -= 1;</a:t>
            </a:r>
            <a:r>
              <a:rPr lang="en-US" sz="2400" dirty="0" smtClean="0"/>
              <a:t> means </a:t>
            </a:r>
            <a:r>
              <a:rPr lang="en-US" sz="2400" dirty="0" smtClean="0">
                <a:latin typeface="Courier New" pitchFamily="49" charset="0"/>
              </a:rPr>
              <a:t>z = z – 1; </a:t>
            </a:r>
            <a:r>
              <a:rPr lang="en-US" sz="2400" dirty="0" smtClean="0"/>
              <a:t>or </a:t>
            </a:r>
            <a:r>
              <a:rPr lang="en-US" sz="2400" dirty="0" smtClean="0">
                <a:latin typeface="Courier New" pitchFamily="49" charset="0"/>
              </a:rPr>
              <a:t>z--;</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Example</a:t>
            </a:r>
            <a:endParaRPr lang="en-US" dirty="0"/>
          </a:p>
        </p:txBody>
      </p:sp>
      <p:sp>
        <p:nvSpPr>
          <p:cNvPr id="3" name="Content Placeholder 2"/>
          <p:cNvSpPr>
            <a:spLocks noGrp="1"/>
          </p:cNvSpPr>
          <p:nvPr>
            <p:ph idx="1"/>
          </p:nvPr>
        </p:nvSpPr>
        <p:spPr>
          <a:xfrm>
            <a:off x="704850" y="1511300"/>
            <a:ext cx="7772400" cy="5118100"/>
          </a:xfrm>
        </p:spPr>
        <p:txBody>
          <a:bodyPr/>
          <a:lstStyle/>
          <a:p>
            <a:pPr algn="ctr">
              <a:buFontTx/>
              <a:buNone/>
            </a:pPr>
            <a:r>
              <a:rPr lang="en-US" dirty="0"/>
              <a:t>Example:</a:t>
            </a:r>
          </a:p>
          <a:p>
            <a:pPr>
              <a:spcBef>
                <a:spcPct val="0"/>
              </a:spcBef>
              <a:buFontTx/>
              <a:buNone/>
            </a:pPr>
            <a:r>
              <a:rPr lang="en-US" dirty="0" smtClean="0"/>
              <a:t>Say we want to add all numbers between 0 and 100. Our simple program is as such:</a:t>
            </a:r>
          </a:p>
          <a:p>
            <a:pPr>
              <a:lnSpc>
                <a:spcPct val="150000"/>
              </a:lnSpc>
              <a:spcBef>
                <a:spcPct val="0"/>
              </a:spcBef>
              <a:buFontTx/>
              <a:buNone/>
            </a:pPr>
            <a:r>
              <a:rPr lang="en-US" dirty="0" err="1" smtClean="0">
                <a:latin typeface="Courier New" pitchFamily="49" charset="0"/>
              </a:rPr>
              <a:t>int</a:t>
            </a:r>
            <a:r>
              <a:rPr lang="en-US" dirty="0" smtClean="0">
                <a:latin typeface="Courier New" pitchFamily="49" charset="0"/>
              </a:rPr>
              <a:t> main</a:t>
            </a:r>
            <a:r>
              <a:rPr lang="en-US" dirty="0">
                <a:latin typeface="Courier New" pitchFamily="49" charset="0"/>
              </a:rPr>
              <a:t>()</a:t>
            </a:r>
          </a:p>
          <a:p>
            <a:pPr>
              <a:spcBef>
                <a:spcPct val="0"/>
              </a:spcBef>
              <a:buFontTx/>
              <a:buNone/>
            </a:pPr>
            <a:r>
              <a:rPr lang="en-US" dirty="0" smtClean="0">
                <a:latin typeface="Courier New" pitchFamily="49" charset="0"/>
              </a:rPr>
              <a:t>{</a:t>
            </a:r>
            <a:endParaRPr lang="en-US" dirty="0">
              <a:latin typeface="Courier New" pitchFamily="49" charset="0"/>
            </a:endParaRPr>
          </a:p>
          <a:p>
            <a:pPr>
              <a:spcBef>
                <a:spcPct val="0"/>
              </a:spcBef>
              <a:buFontTx/>
              <a:buNone/>
            </a:pPr>
            <a:r>
              <a:rPr lang="en-US" dirty="0">
                <a:latin typeface="Courier New" pitchFamily="49" charset="0"/>
              </a:rPr>
              <a:t>		</a:t>
            </a:r>
            <a:r>
              <a:rPr lang="en-US" dirty="0" err="1">
                <a:latin typeface="Courier New" pitchFamily="49" charset="0"/>
              </a:rPr>
              <a:t>int</a:t>
            </a:r>
            <a:r>
              <a:rPr lang="en-US" dirty="0">
                <a:latin typeface="Courier New" pitchFamily="49" charset="0"/>
              </a:rPr>
              <a:t> sum = 0, n;</a:t>
            </a:r>
          </a:p>
          <a:p>
            <a:pPr>
              <a:spcBef>
                <a:spcPct val="0"/>
              </a:spcBef>
              <a:buFontTx/>
              <a:buNone/>
            </a:pPr>
            <a:r>
              <a:rPr lang="en-US" dirty="0">
                <a:latin typeface="Courier New" pitchFamily="49" charset="0"/>
              </a:rPr>
              <a:t>		for (</a:t>
            </a:r>
            <a:r>
              <a:rPr lang="en-US" dirty="0" smtClean="0">
                <a:latin typeface="Courier New" pitchFamily="49" charset="0"/>
              </a:rPr>
              <a:t>n=0; n</a:t>
            </a:r>
            <a:r>
              <a:rPr lang="en-US" dirty="0">
                <a:latin typeface="Courier New" pitchFamily="49" charset="0"/>
              </a:rPr>
              <a:t>&lt;=100</a:t>
            </a:r>
            <a:r>
              <a:rPr lang="en-US" dirty="0" smtClean="0">
                <a:latin typeface="Courier New" pitchFamily="49" charset="0"/>
              </a:rPr>
              <a:t>; n++)</a:t>
            </a:r>
            <a:endParaRPr lang="en-US" dirty="0">
              <a:latin typeface="Courier New" pitchFamily="49" charset="0"/>
            </a:endParaRPr>
          </a:p>
          <a:p>
            <a:pPr>
              <a:spcBef>
                <a:spcPct val="0"/>
              </a:spcBef>
              <a:buFontTx/>
              <a:buNone/>
            </a:pPr>
            <a:r>
              <a:rPr lang="en-US" dirty="0">
                <a:latin typeface="Courier New" pitchFamily="49" charset="0"/>
              </a:rPr>
              <a:t>			sum = sum + n;</a:t>
            </a:r>
          </a:p>
          <a:p>
            <a:pPr>
              <a:spcBef>
                <a:spcPct val="0"/>
              </a:spcBef>
              <a:buFontTx/>
              <a:buNone/>
            </a:pPr>
            <a:r>
              <a:rPr lang="en-US" dirty="0">
                <a:latin typeface="Courier New" pitchFamily="49" charset="0"/>
              </a:rPr>
              <a:t>		</a:t>
            </a:r>
            <a:r>
              <a:rPr lang="en-US" dirty="0" err="1">
                <a:latin typeface="Courier New" pitchFamily="49" charset="0"/>
              </a:rPr>
              <a:t>printf</a:t>
            </a:r>
            <a:r>
              <a:rPr lang="en-US" dirty="0" smtClean="0">
                <a:latin typeface="Courier New" pitchFamily="49" charset="0"/>
              </a:rPr>
              <a:t>(“Total = </a:t>
            </a:r>
            <a:r>
              <a:rPr lang="en-US" dirty="0">
                <a:latin typeface="Courier New" pitchFamily="49" charset="0"/>
              </a:rPr>
              <a:t>%d”, sum);</a:t>
            </a:r>
          </a:p>
          <a:p>
            <a:pPr>
              <a:spcBef>
                <a:spcPct val="0"/>
              </a:spcBef>
              <a:buFontTx/>
              <a:buNone/>
            </a:pPr>
            <a:r>
              <a:rPr lang="en-US" dirty="0">
                <a:latin typeface="Courier New" pitchFamily="49" charset="0"/>
              </a:rPr>
              <a:t>		return 0;	</a:t>
            </a:r>
          </a:p>
          <a:p>
            <a:pPr>
              <a:spcBef>
                <a:spcPct val="0"/>
              </a:spcBef>
              <a:buFontTx/>
              <a:buNone/>
            </a:pPr>
            <a:r>
              <a:rPr lang="en-US" dirty="0" smtClean="0">
                <a:latin typeface="Courier New" pitchFamily="49" charset="0"/>
              </a:rPr>
              <a:t>}</a:t>
            </a:r>
            <a:endParaRPr lang="en-US" dirty="0">
              <a:latin typeface="Courier New" pitchFamily="49" charset="0"/>
            </a:endParaRPr>
          </a:p>
          <a:p>
            <a:endParaRPr lang="en-US" dirty="0"/>
          </a:p>
        </p:txBody>
      </p:sp>
    </p:spTree>
    <p:extLst>
      <p:ext uri="{BB962C8B-B14F-4D97-AF65-F5344CB8AC3E}">
        <p14:creationId xmlns:p14="http://schemas.microsoft.com/office/powerpoint/2010/main" val="41844157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457200"/>
            <a:ext cx="7772400" cy="1143000"/>
          </a:xfrm>
        </p:spPr>
        <p:txBody>
          <a:bodyPr/>
          <a:lstStyle/>
          <a:p>
            <a:r>
              <a:rPr lang="en-US"/>
              <a:t>The </a:t>
            </a:r>
            <a:r>
              <a:rPr lang="en-US">
                <a:latin typeface="Courier New" pitchFamily="49" charset="0"/>
              </a:rPr>
              <a:t>for</a:t>
            </a:r>
            <a:r>
              <a:rPr lang="en-US"/>
              <a:t> Structure</a:t>
            </a:r>
          </a:p>
        </p:txBody>
      </p:sp>
      <p:sp>
        <p:nvSpPr>
          <p:cNvPr id="27651" name="Rectangle 3"/>
          <p:cNvSpPr>
            <a:spLocks noGrp="1" noChangeArrowheads="1"/>
          </p:cNvSpPr>
          <p:nvPr>
            <p:ph type="body" idx="1"/>
          </p:nvPr>
        </p:nvSpPr>
        <p:spPr>
          <a:xfrm>
            <a:off x="668215" y="1631852"/>
            <a:ext cx="7772400" cy="4572000"/>
          </a:xfrm>
        </p:spPr>
        <p:txBody>
          <a:bodyPr/>
          <a:lstStyle/>
          <a:p>
            <a:pPr algn="ctr">
              <a:buFontTx/>
              <a:buNone/>
            </a:pPr>
            <a:r>
              <a:rPr lang="en-US" dirty="0"/>
              <a:t>Example</a:t>
            </a:r>
            <a:r>
              <a:rPr lang="en-US" dirty="0" smtClean="0"/>
              <a:t>: What if I want to increment by 2?</a:t>
            </a:r>
            <a:endParaRPr lang="en-US" dirty="0"/>
          </a:p>
          <a:p>
            <a:pPr>
              <a:lnSpc>
                <a:spcPct val="150000"/>
              </a:lnSpc>
              <a:spcBef>
                <a:spcPct val="0"/>
              </a:spcBef>
              <a:buFontTx/>
              <a:buNone/>
            </a:pPr>
            <a:r>
              <a:rPr lang="en-US" dirty="0" err="1">
                <a:latin typeface="Courier New" pitchFamily="49" charset="0"/>
              </a:rPr>
              <a:t>i</a:t>
            </a:r>
            <a:r>
              <a:rPr lang="en-US" dirty="0" err="1" smtClean="0">
                <a:latin typeface="Courier New" pitchFamily="49" charset="0"/>
              </a:rPr>
              <a:t>nt</a:t>
            </a:r>
            <a:r>
              <a:rPr lang="en-US" dirty="0" smtClean="0">
                <a:latin typeface="Courier New" pitchFamily="49" charset="0"/>
              </a:rPr>
              <a:t> main</a:t>
            </a:r>
            <a:r>
              <a:rPr lang="en-US" dirty="0">
                <a:latin typeface="Courier New" pitchFamily="49" charset="0"/>
              </a:rPr>
              <a:t>()</a:t>
            </a:r>
          </a:p>
          <a:p>
            <a:pPr>
              <a:spcBef>
                <a:spcPct val="0"/>
              </a:spcBef>
              <a:buFontTx/>
              <a:buNone/>
            </a:pPr>
            <a:r>
              <a:rPr lang="en-US" dirty="0" smtClean="0">
                <a:latin typeface="Courier New" pitchFamily="49" charset="0"/>
              </a:rPr>
              <a:t>{</a:t>
            </a:r>
            <a:endParaRPr lang="en-US" dirty="0">
              <a:latin typeface="Courier New" pitchFamily="49" charset="0"/>
            </a:endParaRPr>
          </a:p>
          <a:p>
            <a:pPr>
              <a:spcBef>
                <a:spcPct val="0"/>
              </a:spcBef>
              <a:buFontTx/>
              <a:buNone/>
            </a:pPr>
            <a:r>
              <a:rPr lang="en-US" dirty="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a:latin typeface="Courier New" pitchFamily="49" charset="0"/>
              </a:rPr>
              <a:t>sum = 0, n;</a:t>
            </a:r>
          </a:p>
          <a:p>
            <a:pPr>
              <a:spcBef>
                <a:spcPct val="0"/>
              </a:spcBef>
              <a:buFontTx/>
              <a:buNone/>
            </a:pPr>
            <a:r>
              <a:rPr lang="en-US" dirty="0">
                <a:latin typeface="Courier New" pitchFamily="49" charset="0"/>
              </a:rPr>
              <a:t>	</a:t>
            </a:r>
            <a:r>
              <a:rPr lang="en-US" dirty="0" smtClean="0">
                <a:latin typeface="Courier New" pitchFamily="49" charset="0"/>
              </a:rPr>
              <a:t>for </a:t>
            </a:r>
            <a:r>
              <a:rPr lang="en-US" dirty="0">
                <a:latin typeface="Courier New" pitchFamily="49" charset="0"/>
              </a:rPr>
              <a:t>(</a:t>
            </a:r>
            <a:r>
              <a:rPr lang="en-US" dirty="0" smtClean="0">
                <a:latin typeface="Courier New" pitchFamily="49" charset="0"/>
              </a:rPr>
              <a:t>n=0; n</a:t>
            </a:r>
            <a:r>
              <a:rPr lang="en-US" dirty="0">
                <a:latin typeface="Courier New" pitchFamily="49" charset="0"/>
              </a:rPr>
              <a:t>&lt;=100</a:t>
            </a:r>
            <a:r>
              <a:rPr lang="en-US" dirty="0" smtClean="0">
                <a:latin typeface="Courier New" pitchFamily="49" charset="0"/>
              </a:rPr>
              <a:t>; n</a:t>
            </a:r>
            <a:r>
              <a:rPr lang="en-US" dirty="0">
                <a:latin typeface="Courier New" pitchFamily="49" charset="0"/>
              </a:rPr>
              <a:t>+=2)</a:t>
            </a:r>
          </a:p>
          <a:p>
            <a:pPr>
              <a:spcBef>
                <a:spcPct val="0"/>
              </a:spcBef>
              <a:buFontTx/>
              <a:buNone/>
            </a:pPr>
            <a:r>
              <a:rPr lang="en-US" dirty="0">
                <a:latin typeface="Courier New" pitchFamily="49" charset="0"/>
              </a:rPr>
              <a:t>		</a:t>
            </a:r>
            <a:r>
              <a:rPr lang="en-US" dirty="0" smtClean="0">
                <a:latin typeface="Courier New" pitchFamily="49" charset="0"/>
              </a:rPr>
              <a:t>sum = sum + n;</a:t>
            </a:r>
          </a:p>
          <a:p>
            <a:pPr>
              <a:spcBef>
                <a:spcPct val="0"/>
              </a:spcBef>
              <a:buFontTx/>
              <a:buNone/>
            </a:pPr>
            <a:r>
              <a:rPr lang="en-US" dirty="0">
                <a:latin typeface="Courier New" pitchFamily="49" charset="0"/>
              </a:rPr>
              <a:t>	</a:t>
            </a:r>
            <a:r>
              <a:rPr lang="en-US" dirty="0" err="1" smtClean="0">
                <a:latin typeface="Courier New" pitchFamily="49" charset="0"/>
              </a:rPr>
              <a:t>printf</a:t>
            </a:r>
            <a:r>
              <a:rPr lang="en-US" dirty="0">
                <a:latin typeface="Courier New" pitchFamily="49" charset="0"/>
              </a:rPr>
              <a:t>(“Sum = %d”, </a:t>
            </a:r>
            <a:r>
              <a:rPr lang="en-US" dirty="0" smtClean="0">
                <a:latin typeface="Courier New" pitchFamily="49" charset="0"/>
              </a:rPr>
              <a:t>sum);</a:t>
            </a:r>
            <a:endParaRPr lang="en-US" dirty="0">
              <a:latin typeface="Courier New" pitchFamily="49" charset="0"/>
            </a:endParaRPr>
          </a:p>
          <a:p>
            <a:pPr>
              <a:spcBef>
                <a:spcPct val="0"/>
              </a:spcBef>
              <a:buFontTx/>
              <a:buNone/>
            </a:pPr>
            <a:r>
              <a:rPr lang="en-US" dirty="0">
                <a:latin typeface="Courier New" pitchFamily="49" charset="0"/>
              </a:rPr>
              <a:t>	</a:t>
            </a:r>
            <a:r>
              <a:rPr lang="en-US" dirty="0" smtClean="0">
                <a:latin typeface="Courier New" pitchFamily="49" charset="0"/>
              </a:rPr>
              <a:t>return </a:t>
            </a:r>
            <a:r>
              <a:rPr lang="en-US" dirty="0">
                <a:latin typeface="Courier New" pitchFamily="49" charset="0"/>
              </a:rPr>
              <a:t>0;	</a:t>
            </a:r>
          </a:p>
          <a:p>
            <a:pPr>
              <a:spcBef>
                <a:spcPct val="0"/>
              </a:spcBef>
              <a:buFontTx/>
              <a:buNone/>
            </a:pPr>
            <a:r>
              <a:rPr lang="en-US" dirty="0" smtClean="0">
                <a:latin typeface="Courier New" pitchFamily="49" charset="0"/>
              </a:rPr>
              <a:t>}</a:t>
            </a:r>
            <a:endParaRPr lang="en-US" dirty="0">
              <a:latin typeface="Courier New"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The </a:t>
            </a:r>
            <a:r>
              <a:rPr lang="en-US">
                <a:latin typeface="Courier New" pitchFamily="49" charset="0"/>
              </a:rPr>
              <a:t>while</a:t>
            </a:r>
            <a:r>
              <a:rPr lang="en-US"/>
              <a:t> Structure</a:t>
            </a:r>
          </a:p>
        </p:txBody>
      </p:sp>
      <p:sp>
        <p:nvSpPr>
          <p:cNvPr id="28675" name="Rectangle 3"/>
          <p:cNvSpPr>
            <a:spLocks noGrp="1" noChangeArrowheads="1"/>
          </p:cNvSpPr>
          <p:nvPr>
            <p:ph type="body" idx="1"/>
          </p:nvPr>
        </p:nvSpPr>
        <p:spPr>
          <a:xfrm>
            <a:off x="685800" y="1600200"/>
            <a:ext cx="7772400" cy="4114800"/>
          </a:xfrm>
        </p:spPr>
        <p:txBody>
          <a:bodyPr/>
          <a:lstStyle/>
          <a:p>
            <a:r>
              <a:rPr lang="en-US" dirty="0" smtClean="0"/>
              <a:t>Much less structured than the </a:t>
            </a:r>
            <a:r>
              <a:rPr lang="en-US" dirty="0" smtClean="0">
                <a:latin typeface="Courier New" pitchFamily="49" charset="0"/>
                <a:cs typeface="Courier New" pitchFamily="49" charset="0"/>
              </a:rPr>
              <a:t>for</a:t>
            </a:r>
            <a:r>
              <a:rPr lang="en-US" dirty="0" smtClean="0"/>
              <a:t> loop.</a:t>
            </a:r>
          </a:p>
          <a:p>
            <a:r>
              <a:rPr lang="en-US" dirty="0" smtClean="0"/>
              <a:t>Specifies </a:t>
            </a:r>
            <a:r>
              <a:rPr lang="en-US" dirty="0"/>
              <a:t>action to be repeated as long as </a:t>
            </a:r>
            <a:r>
              <a:rPr lang="en-US" dirty="0" smtClean="0"/>
              <a:t>a specific condition </a:t>
            </a:r>
            <a:r>
              <a:rPr lang="en-US" dirty="0"/>
              <a:t>remains true.</a:t>
            </a:r>
          </a:p>
          <a:p>
            <a:r>
              <a:rPr lang="en-US" dirty="0" smtClean="0"/>
              <a:t>Loop </a:t>
            </a:r>
            <a:r>
              <a:rPr lang="en-US" dirty="0"/>
              <a:t>continuation condition is </a:t>
            </a:r>
            <a:r>
              <a:rPr lang="en-US" dirty="0" smtClean="0"/>
              <a:t>“built-in”</a:t>
            </a:r>
          </a:p>
          <a:p>
            <a:pPr lvl="1"/>
            <a:r>
              <a:rPr lang="en-US" dirty="0" smtClean="0"/>
              <a:t>However, </a:t>
            </a:r>
            <a:r>
              <a:rPr lang="en-US" dirty="0"/>
              <a:t>variable initialization and </a:t>
            </a:r>
            <a:r>
              <a:rPr lang="en-US" dirty="0" smtClean="0"/>
              <a:t>variable updating </a:t>
            </a:r>
            <a:r>
              <a:rPr lang="en-US" dirty="0"/>
              <a:t>has to be </a:t>
            </a:r>
            <a:r>
              <a:rPr lang="en-US" dirty="0" smtClean="0"/>
              <a:t>explicitly programmed</a:t>
            </a:r>
            <a:r>
              <a:rPr lang="en-US" dirty="0"/>
              <a:t>.</a:t>
            </a:r>
          </a:p>
          <a:p>
            <a:r>
              <a:rPr lang="en-US" dirty="0"/>
              <a:t>Checks for loop continuation at the beginning of the loop body.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The </a:t>
            </a:r>
            <a:r>
              <a:rPr lang="en-US">
                <a:latin typeface="Courier New" pitchFamily="49" charset="0"/>
              </a:rPr>
              <a:t>while</a:t>
            </a:r>
            <a:r>
              <a:rPr lang="en-US"/>
              <a:t> Structure</a:t>
            </a:r>
          </a:p>
        </p:txBody>
      </p:sp>
      <p:sp>
        <p:nvSpPr>
          <p:cNvPr id="29699" name="Rectangle 3"/>
          <p:cNvSpPr>
            <a:spLocks noGrp="1" noChangeArrowheads="1"/>
          </p:cNvSpPr>
          <p:nvPr>
            <p:ph type="body" idx="1"/>
          </p:nvPr>
        </p:nvSpPr>
        <p:spPr>
          <a:xfrm>
            <a:off x="685800" y="1676400"/>
            <a:ext cx="7772400" cy="4114800"/>
          </a:xfrm>
        </p:spPr>
        <p:txBody>
          <a:bodyPr/>
          <a:lstStyle/>
          <a:p>
            <a:r>
              <a:rPr lang="en-US" dirty="0"/>
              <a:t>Basically a sentinel controlled loop, but can also be used as counter controlled.</a:t>
            </a:r>
          </a:p>
          <a:p>
            <a:r>
              <a:rPr lang="en-US" dirty="0"/>
              <a:t>Can be used in place of the </a:t>
            </a:r>
            <a:r>
              <a:rPr lang="en-US" dirty="0">
                <a:latin typeface="Courier New" pitchFamily="49" charset="0"/>
                <a:cs typeface="Courier New" pitchFamily="49" charset="0"/>
              </a:rPr>
              <a:t>for</a:t>
            </a:r>
            <a:r>
              <a:rPr lang="en-US" dirty="0"/>
              <a:t> loop in most </a:t>
            </a:r>
            <a:r>
              <a:rPr lang="en-US" dirty="0" smtClean="0"/>
              <a:t>cases, but no real reason to do so.</a:t>
            </a:r>
            <a:endParaRPr lang="en-US" dirty="0"/>
          </a:p>
          <a:p>
            <a:r>
              <a:rPr lang="en-US" dirty="0"/>
              <a:t>One exception is when a </a:t>
            </a:r>
            <a:r>
              <a:rPr lang="en-US" dirty="0">
                <a:latin typeface="Courier New" pitchFamily="49" charset="0"/>
              </a:rPr>
              <a:t>continue</a:t>
            </a:r>
            <a:r>
              <a:rPr lang="en-US" dirty="0"/>
              <a:t> is used and the increment/decrement expression is placed </a:t>
            </a:r>
            <a:r>
              <a:rPr lang="en-US" u="sng" dirty="0"/>
              <a:t>after</a:t>
            </a:r>
            <a:r>
              <a:rPr lang="en-US" dirty="0"/>
              <a:t> the </a:t>
            </a:r>
            <a:r>
              <a:rPr lang="en-US" dirty="0">
                <a:latin typeface="Courier New" pitchFamily="49" charset="0"/>
              </a:rPr>
              <a:t>continue</a:t>
            </a:r>
            <a:r>
              <a:rPr lang="en-US" dirty="0"/>
              <a:t> </a:t>
            </a:r>
            <a:r>
              <a:rPr lang="en-US" dirty="0" smtClean="0"/>
              <a:t>statement</a:t>
            </a:r>
          </a:p>
          <a:p>
            <a:pPr lvl="1"/>
            <a:r>
              <a:rPr lang="en-US" dirty="0" smtClean="0"/>
              <a:t>Could be trouble. Unless that is really what you want to do</a:t>
            </a:r>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The </a:t>
            </a:r>
            <a:r>
              <a:rPr lang="en-US">
                <a:latin typeface="Courier New" pitchFamily="49" charset="0"/>
              </a:rPr>
              <a:t>while</a:t>
            </a:r>
            <a:r>
              <a:rPr lang="en-US"/>
              <a:t> Structure</a:t>
            </a:r>
          </a:p>
        </p:txBody>
      </p:sp>
      <p:sp>
        <p:nvSpPr>
          <p:cNvPr id="30723" name="Rectangle 3"/>
          <p:cNvSpPr>
            <a:spLocks noGrp="1" noChangeArrowheads="1"/>
          </p:cNvSpPr>
          <p:nvPr>
            <p:ph type="body" idx="1"/>
          </p:nvPr>
        </p:nvSpPr>
        <p:spPr>
          <a:xfrm>
            <a:off x="304800" y="1752600"/>
            <a:ext cx="8610599" cy="4267200"/>
          </a:xfrm>
        </p:spPr>
        <p:txBody>
          <a:bodyPr/>
          <a:lstStyle/>
          <a:p>
            <a:pPr algn="ctr">
              <a:buFontTx/>
              <a:buNone/>
            </a:pPr>
            <a:r>
              <a:rPr lang="en-US" dirty="0" smtClean="0"/>
              <a:t>More formally, the </a:t>
            </a:r>
            <a:r>
              <a:rPr lang="en-US" dirty="0"/>
              <a:t>syntax is as follows:</a:t>
            </a:r>
          </a:p>
          <a:p>
            <a:pPr>
              <a:lnSpc>
                <a:spcPct val="150000"/>
              </a:lnSpc>
              <a:spcBef>
                <a:spcPts val="400"/>
              </a:spcBef>
              <a:buFontTx/>
              <a:buNone/>
            </a:pPr>
            <a:r>
              <a:rPr lang="en-US" sz="2400" dirty="0" err="1" smtClean="0">
                <a:latin typeface="Courier New" pitchFamily="49" charset="0"/>
              </a:rPr>
              <a:t>control_var</a:t>
            </a:r>
            <a:r>
              <a:rPr lang="en-US" sz="2400" dirty="0" smtClean="0">
                <a:latin typeface="Courier New" pitchFamily="49" charset="0"/>
              </a:rPr>
              <a:t> = &lt;</a:t>
            </a:r>
            <a:r>
              <a:rPr lang="en-US" sz="2400" dirty="0">
                <a:latin typeface="Courier New" pitchFamily="49" charset="0"/>
              </a:rPr>
              <a:t>initial </a:t>
            </a:r>
            <a:r>
              <a:rPr lang="en-US" sz="2400" dirty="0" err="1">
                <a:latin typeface="Courier New" pitchFamily="49" charset="0"/>
              </a:rPr>
              <a:t>val</a:t>
            </a:r>
            <a:r>
              <a:rPr lang="en-US" sz="2400" dirty="0">
                <a:latin typeface="Courier New" pitchFamily="49" charset="0"/>
              </a:rPr>
              <a:t>&gt;;</a:t>
            </a:r>
          </a:p>
          <a:p>
            <a:pPr>
              <a:spcBef>
                <a:spcPts val="400"/>
              </a:spcBef>
              <a:buFontTx/>
              <a:buNone/>
            </a:pPr>
            <a:r>
              <a:rPr lang="en-US" sz="2400" dirty="0">
                <a:latin typeface="Courier New" pitchFamily="49" charset="0"/>
              </a:rPr>
              <a:t>while (loop </a:t>
            </a:r>
            <a:r>
              <a:rPr lang="en-US" sz="2400" dirty="0" smtClean="0">
                <a:latin typeface="Courier New" pitchFamily="49" charset="0"/>
              </a:rPr>
              <a:t>continuation </a:t>
            </a:r>
            <a:r>
              <a:rPr lang="en-US" sz="2400" dirty="0">
                <a:latin typeface="Courier New" pitchFamily="49" charset="0"/>
              </a:rPr>
              <a:t>test on </a:t>
            </a:r>
            <a:r>
              <a:rPr lang="en-US" sz="2400" dirty="0" err="1" smtClean="0">
                <a:latin typeface="Courier New" pitchFamily="49" charset="0"/>
              </a:rPr>
              <a:t>control_var</a:t>
            </a:r>
            <a:r>
              <a:rPr lang="en-US" sz="2400" dirty="0" smtClean="0">
                <a:latin typeface="Courier New" pitchFamily="49" charset="0"/>
              </a:rPr>
              <a:t>)</a:t>
            </a:r>
          </a:p>
          <a:p>
            <a:pPr>
              <a:spcBef>
                <a:spcPts val="400"/>
              </a:spcBef>
              <a:buFontTx/>
              <a:buNone/>
            </a:pPr>
            <a:r>
              <a:rPr lang="en-US" sz="2400" dirty="0">
                <a:latin typeface="Courier New" pitchFamily="49" charset="0"/>
              </a:rPr>
              <a:t>	</a:t>
            </a:r>
            <a:r>
              <a:rPr lang="en-US" sz="2400" dirty="0" smtClean="0">
                <a:latin typeface="Courier New" pitchFamily="49" charset="0"/>
              </a:rPr>
              <a:t>{</a:t>
            </a:r>
            <a:endParaRPr lang="en-US" sz="2400" dirty="0">
              <a:latin typeface="Courier New" pitchFamily="49" charset="0"/>
            </a:endParaRPr>
          </a:p>
          <a:p>
            <a:pPr>
              <a:spcBef>
                <a:spcPts val="400"/>
              </a:spcBef>
              <a:buFontTx/>
              <a:buNone/>
            </a:pPr>
            <a:r>
              <a:rPr lang="en-US" sz="2400" dirty="0">
                <a:latin typeface="Courier New" pitchFamily="49" charset="0"/>
              </a:rPr>
              <a:t>		&lt;statement1&gt;;</a:t>
            </a:r>
          </a:p>
          <a:p>
            <a:pPr>
              <a:spcBef>
                <a:spcPts val="400"/>
              </a:spcBef>
              <a:buFontTx/>
              <a:buNone/>
            </a:pPr>
            <a:r>
              <a:rPr lang="en-US" sz="2400" dirty="0">
                <a:latin typeface="Courier New" pitchFamily="49" charset="0"/>
              </a:rPr>
              <a:t>		&lt;statement 2&gt;;</a:t>
            </a:r>
          </a:p>
          <a:p>
            <a:pPr>
              <a:spcBef>
                <a:spcPts val="400"/>
              </a:spcBef>
              <a:buFontTx/>
              <a:buNone/>
            </a:pPr>
            <a:r>
              <a:rPr lang="en-US" sz="2400" dirty="0">
                <a:latin typeface="Courier New" pitchFamily="49" charset="0"/>
              </a:rPr>
              <a:t>		&lt;statement 3</a:t>
            </a:r>
            <a:r>
              <a:rPr lang="en-US" sz="2400" dirty="0" smtClean="0">
                <a:latin typeface="Courier New" pitchFamily="49" charset="0"/>
              </a:rPr>
              <a:t>&gt;;</a:t>
            </a:r>
          </a:p>
          <a:p>
            <a:pPr>
              <a:spcBef>
                <a:spcPts val="400"/>
              </a:spcBef>
              <a:buFontTx/>
              <a:buNone/>
            </a:pPr>
            <a:r>
              <a:rPr lang="en-US" sz="2400" dirty="0" smtClean="0">
                <a:latin typeface="Courier New" pitchFamily="49" charset="0"/>
              </a:rPr>
              <a:t>		&lt;update </a:t>
            </a:r>
            <a:r>
              <a:rPr lang="en-US" sz="2400" dirty="0" err="1" smtClean="0">
                <a:latin typeface="Courier New" pitchFamily="49" charset="0"/>
              </a:rPr>
              <a:t>control_var</a:t>
            </a:r>
            <a:r>
              <a:rPr lang="en-US" sz="2400" dirty="0" smtClean="0">
                <a:latin typeface="Courier New" pitchFamily="49" charset="0"/>
              </a:rPr>
              <a:t> somehow&gt;;</a:t>
            </a:r>
            <a:endParaRPr lang="en-US" sz="2400" dirty="0">
              <a:latin typeface="Courier New" pitchFamily="49" charset="0"/>
            </a:endParaRPr>
          </a:p>
          <a:p>
            <a:pPr>
              <a:spcBef>
                <a:spcPts val="400"/>
              </a:spcBef>
              <a:buFontTx/>
              <a:buNone/>
            </a:pPr>
            <a:r>
              <a:rPr lang="en-US" sz="2400" dirty="0">
                <a:latin typeface="Courier New" pitchFamily="49"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The </a:t>
            </a:r>
            <a:r>
              <a:rPr lang="en-US">
                <a:latin typeface="Courier New" pitchFamily="49" charset="0"/>
              </a:rPr>
              <a:t>while</a:t>
            </a:r>
            <a:r>
              <a:rPr lang="en-US"/>
              <a:t> Structure</a:t>
            </a:r>
          </a:p>
        </p:txBody>
      </p:sp>
      <p:sp>
        <p:nvSpPr>
          <p:cNvPr id="31747" name="Rectangle 3"/>
          <p:cNvSpPr>
            <a:spLocks noGrp="1" noChangeArrowheads="1"/>
          </p:cNvSpPr>
          <p:nvPr>
            <p:ph type="body" idx="1"/>
          </p:nvPr>
        </p:nvSpPr>
        <p:spPr>
          <a:xfrm>
            <a:off x="209550" y="1511300"/>
            <a:ext cx="8763000" cy="4965700"/>
          </a:xfrm>
        </p:spPr>
        <p:txBody>
          <a:bodyPr/>
          <a:lstStyle/>
          <a:p>
            <a:pPr>
              <a:buFontTx/>
              <a:buNone/>
            </a:pPr>
            <a:r>
              <a:rPr lang="en-US" dirty="0"/>
              <a:t>Example:</a:t>
            </a:r>
          </a:p>
          <a:p>
            <a:pPr>
              <a:buFontTx/>
              <a:buNone/>
            </a:pPr>
            <a:endParaRPr lang="en-US" dirty="0" smtClean="0"/>
          </a:p>
          <a:p>
            <a:pPr>
              <a:buFontTx/>
              <a:buNone/>
            </a:pPr>
            <a:r>
              <a:rPr lang="en-US" dirty="0">
                <a:latin typeface="Courier New" pitchFamily="49" charset="0"/>
              </a:rPr>
              <a:t>	</a:t>
            </a:r>
            <a:r>
              <a:rPr lang="en-US" sz="2400" dirty="0" err="1" smtClean="0">
                <a:latin typeface="Courier New" pitchFamily="49" charset="0"/>
              </a:rPr>
              <a:t>int</a:t>
            </a:r>
            <a:r>
              <a:rPr lang="en-US" sz="2400" dirty="0" smtClean="0">
                <a:latin typeface="Courier New" pitchFamily="49" charset="0"/>
              </a:rPr>
              <a:t> product </a:t>
            </a:r>
            <a:r>
              <a:rPr lang="en-US" sz="2400" dirty="0">
                <a:latin typeface="Courier New" pitchFamily="49" charset="0"/>
              </a:rPr>
              <a:t>= 2;</a:t>
            </a:r>
          </a:p>
          <a:p>
            <a:pPr>
              <a:buFontTx/>
              <a:buNone/>
            </a:pPr>
            <a:r>
              <a:rPr lang="en-US" sz="2400" dirty="0">
                <a:latin typeface="Courier New" pitchFamily="49" charset="0"/>
              </a:rPr>
              <a:t>	while (product &lt;= 1000</a:t>
            </a:r>
            <a:r>
              <a:rPr lang="en-US" sz="2400" dirty="0" smtClean="0">
                <a:latin typeface="Courier New" pitchFamily="49" charset="0"/>
              </a:rPr>
              <a:t>) </a:t>
            </a:r>
          </a:p>
          <a:p>
            <a:pPr>
              <a:buFontTx/>
              <a:buNone/>
            </a:pPr>
            <a:r>
              <a:rPr lang="en-US" sz="2400" dirty="0">
                <a:latin typeface="Courier New" pitchFamily="49" charset="0"/>
              </a:rPr>
              <a:t>	</a:t>
            </a:r>
            <a:r>
              <a:rPr lang="en-US" sz="2400" dirty="0" smtClean="0">
                <a:latin typeface="Courier New" pitchFamily="49" charset="0"/>
              </a:rPr>
              <a:t>		{</a:t>
            </a:r>
            <a:endParaRPr lang="en-US" sz="2400" dirty="0">
              <a:latin typeface="Courier New" pitchFamily="49" charset="0"/>
            </a:endParaRPr>
          </a:p>
          <a:p>
            <a:pPr>
              <a:buFontTx/>
              <a:buNone/>
            </a:pPr>
            <a:r>
              <a:rPr lang="en-US" sz="2400" dirty="0">
                <a:latin typeface="Courier New" pitchFamily="49" charset="0"/>
              </a:rPr>
              <a:t>			product = 2*product</a:t>
            </a:r>
            <a:r>
              <a:rPr lang="en-US" sz="2400" dirty="0" smtClean="0">
                <a:latin typeface="Courier New" pitchFamily="49" charset="0"/>
              </a:rPr>
              <a:t>;</a:t>
            </a:r>
          </a:p>
          <a:p>
            <a:pPr>
              <a:buFontTx/>
              <a:buNone/>
            </a:pPr>
            <a:r>
              <a:rPr lang="en-US" sz="2400" dirty="0">
                <a:latin typeface="Courier New" pitchFamily="49" charset="0"/>
              </a:rPr>
              <a:t>	</a:t>
            </a:r>
            <a:r>
              <a:rPr lang="en-US" sz="2400" dirty="0" smtClean="0">
                <a:latin typeface="Courier New" pitchFamily="49" charset="0"/>
              </a:rPr>
              <a:t>		</a:t>
            </a:r>
            <a:r>
              <a:rPr lang="en-US" sz="2400" dirty="0" err="1" smtClean="0">
                <a:latin typeface="Courier New" pitchFamily="49" charset="0"/>
              </a:rPr>
              <a:t>printf</a:t>
            </a:r>
            <a:r>
              <a:rPr lang="en-US" sz="2400" dirty="0" smtClean="0">
                <a:latin typeface="Courier New" pitchFamily="49" charset="0"/>
              </a:rPr>
              <a:t>(“whatever … %d”, product);</a:t>
            </a:r>
          </a:p>
          <a:p>
            <a:pPr>
              <a:buFontTx/>
              <a:buNone/>
            </a:pPr>
            <a:r>
              <a:rPr lang="en-US" sz="2400" dirty="0">
                <a:latin typeface="Courier New" pitchFamily="49" charset="0"/>
              </a:rPr>
              <a:t>	</a:t>
            </a:r>
            <a:r>
              <a:rPr lang="en-US" sz="2400" dirty="0" smtClean="0">
                <a:latin typeface="Courier New" pitchFamily="49" charset="0"/>
              </a:rPr>
              <a:t>		}</a:t>
            </a:r>
          </a:p>
          <a:p>
            <a:r>
              <a:rPr lang="en-US" sz="2400" dirty="0" smtClean="0"/>
              <a:t>In this example, the desired statement in the body of the loop is also what updates the control variable</a:t>
            </a:r>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smtClean="0"/>
              <a:t>Loops</a:t>
            </a:r>
          </a:p>
        </p:txBody>
      </p:sp>
      <p:sp>
        <p:nvSpPr>
          <p:cNvPr id="227331" name="Rectangle 3"/>
          <p:cNvSpPr>
            <a:spLocks noGrp="1" noChangeArrowheads="1"/>
          </p:cNvSpPr>
          <p:nvPr>
            <p:ph type="body" idx="1"/>
          </p:nvPr>
        </p:nvSpPr>
        <p:spPr>
          <a:xfrm>
            <a:off x="685800" y="1447800"/>
            <a:ext cx="7772400" cy="5029200"/>
          </a:xfrm>
        </p:spPr>
        <p:txBody>
          <a:bodyPr/>
          <a:lstStyle/>
          <a:p>
            <a:r>
              <a:rPr lang="en-US" sz="2400" dirty="0" smtClean="0">
                <a:latin typeface="Courier New" pitchFamily="49" charset="0"/>
                <a:cs typeface="Courier New" pitchFamily="49" charset="0"/>
              </a:rPr>
              <a:t>For</a:t>
            </a:r>
            <a:r>
              <a:rPr lang="en-US" sz="2400" dirty="0" smtClean="0"/>
              <a:t> loops and </a:t>
            </a:r>
            <a:r>
              <a:rPr lang="en-US" sz="2400" dirty="0" smtClean="0">
                <a:latin typeface="Courier New" pitchFamily="49" charset="0"/>
                <a:cs typeface="Courier New" pitchFamily="49" charset="0"/>
              </a:rPr>
              <a:t>while</a:t>
            </a:r>
            <a:r>
              <a:rPr lang="en-US" sz="2400" dirty="0" smtClean="0"/>
              <a:t> loops are equivalent</a:t>
            </a:r>
          </a:p>
          <a:p>
            <a:pPr>
              <a:buFontTx/>
              <a:buNone/>
            </a:pPr>
            <a:endParaRPr lang="en-US" sz="1400" dirty="0" smtClean="0"/>
          </a:p>
          <a:p>
            <a:pPr>
              <a:buFontTx/>
              <a:buNone/>
            </a:pPr>
            <a:r>
              <a:rPr lang="en-US" sz="2000" dirty="0" smtClean="0">
                <a:latin typeface="Courier New" pitchFamily="49" charset="0"/>
              </a:rPr>
              <a:t>for(&lt;init&gt;; &lt;continuing condition&gt;; &lt;increment&gt;) {</a:t>
            </a:r>
          </a:p>
          <a:p>
            <a:pPr>
              <a:buFontTx/>
              <a:buNone/>
            </a:pPr>
            <a:r>
              <a:rPr lang="en-US" sz="2000" dirty="0" smtClean="0">
                <a:latin typeface="Courier New" pitchFamily="49" charset="0"/>
              </a:rPr>
              <a:t>	&lt;statement&gt;;</a:t>
            </a:r>
          </a:p>
          <a:p>
            <a:pPr>
              <a:buFontTx/>
              <a:buNone/>
            </a:pPr>
            <a:r>
              <a:rPr lang="en-US" sz="2000" dirty="0" smtClean="0">
                <a:latin typeface="Courier New" pitchFamily="49" charset="0"/>
              </a:rPr>
              <a:t>	}</a:t>
            </a:r>
          </a:p>
          <a:p>
            <a:pPr>
              <a:buFontTx/>
              <a:buNone/>
            </a:pPr>
            <a:endParaRPr lang="en-US" sz="1400" dirty="0" smtClean="0">
              <a:latin typeface="Courier New" pitchFamily="49" charset="0"/>
            </a:endParaRPr>
          </a:p>
          <a:p>
            <a:pPr>
              <a:buFontTx/>
              <a:buNone/>
            </a:pPr>
            <a:r>
              <a:rPr lang="en-US" dirty="0" smtClean="0"/>
              <a:t>Is the same as:</a:t>
            </a:r>
          </a:p>
          <a:p>
            <a:pPr>
              <a:buFontTx/>
              <a:buNone/>
            </a:pPr>
            <a:endParaRPr lang="en-US" sz="1400" dirty="0" smtClean="0"/>
          </a:p>
          <a:p>
            <a:pPr>
              <a:buFontTx/>
              <a:buNone/>
            </a:pPr>
            <a:r>
              <a:rPr lang="en-US" sz="2000" dirty="0" smtClean="0">
                <a:latin typeface="Courier New" pitchFamily="49" charset="0"/>
              </a:rPr>
              <a:t>&lt;init&gt;;</a:t>
            </a:r>
          </a:p>
          <a:p>
            <a:pPr>
              <a:buFontTx/>
              <a:buNone/>
            </a:pPr>
            <a:r>
              <a:rPr lang="en-US" sz="2000" dirty="0" smtClean="0">
                <a:latin typeface="Courier New" pitchFamily="49" charset="0"/>
              </a:rPr>
              <a:t>while(&lt;continuing condition&gt;) {</a:t>
            </a:r>
          </a:p>
          <a:p>
            <a:pPr>
              <a:buFontTx/>
              <a:buNone/>
            </a:pPr>
            <a:r>
              <a:rPr lang="en-US" sz="2000" dirty="0" smtClean="0">
                <a:latin typeface="Courier New" pitchFamily="49" charset="0"/>
              </a:rPr>
              <a:t>	&lt;statement&gt;;</a:t>
            </a:r>
          </a:p>
          <a:p>
            <a:pPr>
              <a:buFontTx/>
              <a:buNone/>
            </a:pPr>
            <a:r>
              <a:rPr lang="en-US" sz="2000" dirty="0" smtClean="0">
                <a:latin typeface="Courier New" pitchFamily="49" charset="0"/>
              </a:rPr>
              <a:t>	&lt;update control variable&gt;;</a:t>
            </a:r>
          </a:p>
          <a:p>
            <a:pPr>
              <a:buFontTx/>
              <a:buNone/>
            </a:pPr>
            <a:r>
              <a:rPr lang="en-US" sz="1600" dirty="0" smtClean="0">
                <a:latin typeface="Courier New" pitchFamily="49"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276600"/>
            <a:ext cx="8213725" cy="1193800"/>
          </a:xfrm>
        </p:spPr>
        <p:txBody>
          <a:bodyPr/>
          <a:lstStyle/>
          <a:p>
            <a:r>
              <a:rPr lang="en-US" dirty="0" smtClean="0"/>
              <a:t>The Selection (or Conditional) Structure</a:t>
            </a:r>
            <a:endParaRPr lang="en-US" dirty="0"/>
          </a:p>
        </p:txBody>
      </p:sp>
    </p:spTree>
    <p:extLst>
      <p:ext uri="{BB962C8B-B14F-4D97-AF65-F5344CB8AC3E}">
        <p14:creationId xmlns:p14="http://schemas.microsoft.com/office/powerpoint/2010/main" val="24585794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The </a:t>
            </a:r>
            <a:r>
              <a:rPr lang="en-US">
                <a:latin typeface="Courier New" pitchFamily="49" charset="0"/>
              </a:rPr>
              <a:t>do/while</a:t>
            </a:r>
            <a:r>
              <a:rPr lang="en-US"/>
              <a:t> Structure</a:t>
            </a:r>
          </a:p>
        </p:txBody>
      </p:sp>
      <p:sp>
        <p:nvSpPr>
          <p:cNvPr id="32771" name="Rectangle 3"/>
          <p:cNvSpPr>
            <a:spLocks noGrp="1" noChangeArrowheads="1"/>
          </p:cNvSpPr>
          <p:nvPr>
            <p:ph type="body" idx="1"/>
          </p:nvPr>
        </p:nvSpPr>
        <p:spPr/>
        <p:txBody>
          <a:bodyPr/>
          <a:lstStyle/>
          <a:p>
            <a:r>
              <a:rPr lang="en-US" dirty="0"/>
              <a:t>Same as the </a:t>
            </a:r>
            <a:r>
              <a:rPr lang="en-US" dirty="0">
                <a:latin typeface="Courier New" pitchFamily="49" charset="0"/>
              </a:rPr>
              <a:t>while</a:t>
            </a:r>
            <a:r>
              <a:rPr lang="en-US" dirty="0"/>
              <a:t> loop, with the exception that the loop continuation test is done </a:t>
            </a:r>
            <a:r>
              <a:rPr lang="en-US" u="sng" dirty="0"/>
              <a:t>after</a:t>
            </a:r>
            <a:r>
              <a:rPr lang="en-US" dirty="0"/>
              <a:t> the body of the loop has been executed.</a:t>
            </a:r>
          </a:p>
          <a:p>
            <a:r>
              <a:rPr lang="en-US" dirty="0"/>
              <a:t>Thus, the body of the </a:t>
            </a:r>
            <a:r>
              <a:rPr lang="en-US" dirty="0">
                <a:latin typeface="Courier New" pitchFamily="49" charset="0"/>
              </a:rPr>
              <a:t>do/while</a:t>
            </a:r>
            <a:r>
              <a:rPr lang="en-US" dirty="0"/>
              <a:t> loop is guaranteed to be executed at least once.</a:t>
            </a:r>
          </a:p>
          <a:p>
            <a:r>
              <a:rPr lang="en-US" dirty="0"/>
              <a:t>Braces not required if only one statement, but typically used anyway for clarity.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mtClean="0"/>
              <a:t>Do-while loops</a:t>
            </a:r>
          </a:p>
        </p:txBody>
      </p:sp>
      <p:sp>
        <p:nvSpPr>
          <p:cNvPr id="235523" name="Rectangle 3"/>
          <p:cNvSpPr>
            <a:spLocks noGrp="1" noChangeArrowheads="1"/>
          </p:cNvSpPr>
          <p:nvPr>
            <p:ph type="body" idx="1"/>
          </p:nvPr>
        </p:nvSpPr>
        <p:spPr>
          <a:xfrm>
            <a:off x="685800" y="1600200"/>
            <a:ext cx="7772400" cy="4419600"/>
          </a:xfrm>
        </p:spPr>
        <p:txBody>
          <a:bodyPr/>
          <a:lstStyle/>
          <a:p>
            <a:r>
              <a:rPr lang="en-US" sz="2400" dirty="0" smtClean="0"/>
              <a:t>The format of a do-while loop is:</a:t>
            </a:r>
          </a:p>
          <a:p>
            <a:pPr>
              <a:buFontTx/>
              <a:buNone/>
            </a:pPr>
            <a:r>
              <a:rPr lang="en-US" sz="2400" dirty="0" smtClean="0">
                <a:latin typeface="Courier New" pitchFamily="49" charset="0"/>
              </a:rPr>
              <a:t>	</a:t>
            </a:r>
            <a:r>
              <a:rPr lang="en-US" sz="2400" dirty="0" smtClean="0">
                <a:latin typeface="Courier New" pitchFamily="49" charset="0"/>
                <a:cs typeface="Courier New" pitchFamily="49" charset="0"/>
              </a:rPr>
              <a:t>do</a:t>
            </a:r>
          </a:p>
          <a:p>
            <a:pPr>
              <a:buFontTx/>
              <a:buNone/>
            </a:pPr>
            <a:r>
              <a:rPr lang="en-US" sz="2400" dirty="0" smtClean="0">
                <a:latin typeface="Courier New" pitchFamily="49" charset="0"/>
                <a:cs typeface="Courier New" pitchFamily="49" charset="0"/>
              </a:rPr>
              <a:t>	{</a:t>
            </a:r>
          </a:p>
          <a:p>
            <a:pPr>
              <a:buFontTx/>
              <a:buNone/>
            </a:pPr>
            <a:r>
              <a:rPr lang="en-US" sz="2400" dirty="0" smtClean="0">
                <a:latin typeface="Courier New" pitchFamily="49" charset="0"/>
                <a:cs typeface="Courier New" pitchFamily="49" charset="0"/>
              </a:rPr>
              <a:t>		&lt;statements&gt;</a:t>
            </a:r>
          </a:p>
          <a:p>
            <a:pPr>
              <a:buFontTx/>
              <a:buNone/>
            </a:pPr>
            <a:r>
              <a:rPr lang="en-US" sz="2400" dirty="0" smtClean="0">
                <a:latin typeface="Courier New" pitchFamily="49" charset="0"/>
                <a:cs typeface="Courier New" pitchFamily="49" charset="0"/>
              </a:rPr>
              <a:t>	} while(&lt;continuing condition&gt;);</a:t>
            </a:r>
          </a:p>
          <a:p>
            <a:r>
              <a:rPr lang="en-US" sz="2400" dirty="0" smtClean="0"/>
              <a:t>It works like so:</a:t>
            </a:r>
          </a:p>
          <a:p>
            <a:pPr lvl="1">
              <a:buFontTx/>
              <a:buAutoNum type="arabicPeriod"/>
            </a:pPr>
            <a:r>
              <a:rPr lang="en-US" sz="2400" dirty="0" smtClean="0"/>
              <a:t>Executes the statements inside the braces</a:t>
            </a:r>
          </a:p>
          <a:p>
            <a:pPr lvl="1">
              <a:buFontTx/>
              <a:buAutoNum type="arabicPeriod"/>
            </a:pPr>
            <a:r>
              <a:rPr lang="en-US" sz="2400" dirty="0" smtClean="0"/>
              <a:t>Evaluate the condition. If it's false, end the loop, </a:t>
            </a:r>
          </a:p>
          <a:p>
            <a:pPr lvl="2">
              <a:buFontTx/>
              <a:buAutoNum type="arabicPeriod"/>
            </a:pPr>
            <a:r>
              <a:rPr lang="en-US" sz="2400" dirty="0" smtClean="0"/>
              <a:t>otherwise go back to step 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The </a:t>
            </a:r>
            <a:r>
              <a:rPr lang="en-US">
                <a:latin typeface="Courier New" pitchFamily="49" charset="0"/>
              </a:rPr>
              <a:t>do/while</a:t>
            </a:r>
            <a:r>
              <a:rPr lang="en-US"/>
              <a:t> Structure</a:t>
            </a:r>
          </a:p>
        </p:txBody>
      </p:sp>
      <p:sp>
        <p:nvSpPr>
          <p:cNvPr id="33795" name="Rectangle 3"/>
          <p:cNvSpPr>
            <a:spLocks noGrp="1" noChangeArrowheads="1"/>
          </p:cNvSpPr>
          <p:nvPr>
            <p:ph type="body" idx="1"/>
          </p:nvPr>
        </p:nvSpPr>
        <p:spPr>
          <a:xfrm>
            <a:off x="685800" y="1676400"/>
            <a:ext cx="7772400" cy="4114800"/>
          </a:xfrm>
        </p:spPr>
        <p:txBody>
          <a:bodyPr/>
          <a:lstStyle/>
          <a:p>
            <a:pPr>
              <a:buFontTx/>
              <a:buNone/>
            </a:pPr>
            <a:r>
              <a:rPr lang="en-US" dirty="0" smtClean="0"/>
              <a:t>More formally, The </a:t>
            </a:r>
            <a:r>
              <a:rPr lang="en-US" dirty="0"/>
              <a:t>syntax is as follows:</a:t>
            </a:r>
          </a:p>
          <a:p>
            <a:pPr>
              <a:lnSpc>
                <a:spcPct val="150000"/>
              </a:lnSpc>
              <a:buFontTx/>
              <a:buNone/>
            </a:pPr>
            <a:r>
              <a:rPr lang="en-US" sz="2400" dirty="0" err="1" smtClean="0">
                <a:latin typeface="Courier New" pitchFamily="49" charset="0"/>
              </a:rPr>
              <a:t>cont_var</a:t>
            </a:r>
            <a:r>
              <a:rPr lang="en-US" sz="2400" dirty="0" smtClean="0">
                <a:latin typeface="Courier New" pitchFamily="49" charset="0"/>
              </a:rPr>
              <a:t> = &lt;</a:t>
            </a:r>
            <a:r>
              <a:rPr lang="en-US" sz="2400" dirty="0">
                <a:latin typeface="Courier New" pitchFamily="49" charset="0"/>
              </a:rPr>
              <a:t>initial </a:t>
            </a:r>
            <a:r>
              <a:rPr lang="en-US" sz="2400" dirty="0" err="1">
                <a:latin typeface="Courier New" pitchFamily="49" charset="0"/>
              </a:rPr>
              <a:t>val</a:t>
            </a:r>
            <a:r>
              <a:rPr lang="en-US" sz="2400" dirty="0">
                <a:latin typeface="Courier New" pitchFamily="49" charset="0"/>
              </a:rPr>
              <a:t>&gt;;</a:t>
            </a:r>
          </a:p>
          <a:p>
            <a:pPr>
              <a:buFontTx/>
              <a:buNone/>
            </a:pPr>
            <a:r>
              <a:rPr lang="en-US" sz="2400" dirty="0">
                <a:latin typeface="Courier New" pitchFamily="49" charset="0"/>
              </a:rPr>
              <a:t>do	{</a:t>
            </a:r>
          </a:p>
          <a:p>
            <a:pPr>
              <a:buFontTx/>
              <a:buNone/>
            </a:pPr>
            <a:r>
              <a:rPr lang="en-US" sz="2400" dirty="0">
                <a:latin typeface="Courier New" pitchFamily="49" charset="0"/>
              </a:rPr>
              <a:t>		&lt;statement1&gt;;</a:t>
            </a:r>
          </a:p>
          <a:p>
            <a:pPr>
              <a:buFontTx/>
              <a:buNone/>
            </a:pPr>
            <a:r>
              <a:rPr lang="en-US" sz="2400" dirty="0">
                <a:latin typeface="Courier New" pitchFamily="49" charset="0"/>
              </a:rPr>
              <a:t>		&lt;statement 2&gt;;</a:t>
            </a:r>
          </a:p>
          <a:p>
            <a:pPr>
              <a:buFontTx/>
              <a:buNone/>
            </a:pPr>
            <a:r>
              <a:rPr lang="en-US" sz="2400" dirty="0">
                <a:latin typeface="Courier New" pitchFamily="49" charset="0"/>
              </a:rPr>
              <a:t>		&lt;statement 3</a:t>
            </a:r>
            <a:r>
              <a:rPr lang="en-US" sz="2400" dirty="0" smtClean="0">
                <a:latin typeface="Courier New" pitchFamily="49" charset="0"/>
              </a:rPr>
              <a:t>&gt;;</a:t>
            </a:r>
          </a:p>
          <a:p>
            <a:pPr>
              <a:buFontTx/>
              <a:buNone/>
            </a:pPr>
            <a:r>
              <a:rPr lang="en-US" sz="2400" dirty="0">
                <a:latin typeface="Courier New" pitchFamily="49" charset="0"/>
              </a:rPr>
              <a:t>	</a:t>
            </a:r>
            <a:r>
              <a:rPr lang="en-US" sz="2400" dirty="0" smtClean="0">
                <a:latin typeface="Courier New" pitchFamily="49" charset="0"/>
              </a:rPr>
              <a:t>	&lt;update control variable&gt; </a:t>
            </a:r>
          </a:p>
          <a:p>
            <a:pPr>
              <a:buFontTx/>
              <a:buNone/>
            </a:pPr>
            <a:r>
              <a:rPr lang="en-US" sz="2400" dirty="0">
                <a:latin typeface="Courier New" pitchFamily="49" charset="0"/>
              </a:rPr>
              <a:t> </a:t>
            </a:r>
            <a:r>
              <a:rPr lang="en-US" sz="2400" dirty="0" smtClean="0">
                <a:latin typeface="Courier New" pitchFamily="49" charset="0"/>
              </a:rPr>
              <a:t>  } while </a:t>
            </a:r>
            <a:r>
              <a:rPr lang="en-US" sz="2400" dirty="0">
                <a:latin typeface="Courier New" pitchFamily="49" charset="0"/>
              </a:rPr>
              <a:t>(loop </a:t>
            </a:r>
            <a:r>
              <a:rPr lang="en-US" sz="2400" dirty="0" smtClean="0">
                <a:latin typeface="Courier New" pitchFamily="49" charset="0"/>
              </a:rPr>
              <a:t>continuation </a:t>
            </a:r>
            <a:r>
              <a:rPr lang="en-US" sz="2400" dirty="0">
                <a:latin typeface="Courier New" pitchFamily="49" charset="0"/>
              </a:rPr>
              <a:t>test on </a:t>
            </a:r>
            <a:r>
              <a:rPr lang="en-US" sz="2400" dirty="0" err="1" smtClean="0">
                <a:latin typeface="Courier New" pitchFamily="49" charset="0"/>
              </a:rPr>
              <a:t>cont_var</a:t>
            </a:r>
            <a:r>
              <a:rPr lang="en-US" sz="2400" dirty="0">
                <a:latin typeface="Courier New" pitchFamily="49" charset="0"/>
              </a:rPr>
              <a:t>);</a:t>
            </a:r>
          </a:p>
          <a:p>
            <a:pPr>
              <a:buFontTx/>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dirty="0" smtClean="0"/>
              <a:t>Multiple Conditions</a:t>
            </a:r>
          </a:p>
        </p:txBody>
      </p:sp>
      <p:sp>
        <p:nvSpPr>
          <p:cNvPr id="233475" name="Rectangle 3"/>
          <p:cNvSpPr>
            <a:spLocks noGrp="1" noChangeArrowheads="1"/>
          </p:cNvSpPr>
          <p:nvPr>
            <p:ph type="body" idx="1"/>
          </p:nvPr>
        </p:nvSpPr>
        <p:spPr>
          <a:xfrm>
            <a:off x="609600" y="1600200"/>
            <a:ext cx="7772400" cy="4724400"/>
          </a:xfrm>
        </p:spPr>
        <p:txBody>
          <a:bodyPr/>
          <a:lstStyle/>
          <a:p>
            <a:r>
              <a:rPr lang="en-US" sz="2400" dirty="0" smtClean="0"/>
              <a:t>More than one condition can be specified in loop structures</a:t>
            </a:r>
            <a:endParaRPr lang="en-US" sz="2400" dirty="0" smtClean="0">
              <a:latin typeface="Courier New" pitchFamily="49" charset="0"/>
            </a:endParaRPr>
          </a:p>
          <a:p>
            <a:r>
              <a:rPr lang="en-US" sz="2400" dirty="0" smtClean="0"/>
              <a:t>This can be useful in </a:t>
            </a:r>
            <a:r>
              <a:rPr lang="en-US" sz="2400" dirty="0" smtClean="0">
                <a:latin typeface="Courier New" panose="02070309020205020404" pitchFamily="49" charset="0"/>
                <a:cs typeface="Courier New" panose="02070309020205020404" pitchFamily="49" charset="0"/>
              </a:rPr>
              <a:t>for </a:t>
            </a:r>
            <a:r>
              <a:rPr lang="en-US" sz="2400" dirty="0" smtClean="0"/>
              <a:t>loops:</a:t>
            </a:r>
          </a:p>
          <a:p>
            <a:pPr>
              <a:lnSpc>
                <a:spcPct val="150000"/>
              </a:lnSpc>
              <a:buFontTx/>
              <a:buNone/>
            </a:pPr>
            <a:r>
              <a:rPr lang="en-US" sz="2000" dirty="0" smtClean="0">
                <a:latin typeface="Courier New" pitchFamily="49" charset="0"/>
              </a:rPr>
              <a:t>	for(</a:t>
            </a:r>
            <a:r>
              <a:rPr lang="en-US" sz="2000" dirty="0" err="1" smtClean="0">
                <a:latin typeface="Courier New" pitchFamily="49" charset="0"/>
              </a:rPr>
              <a:t>i</a:t>
            </a:r>
            <a:r>
              <a:rPr lang="en-US" sz="2000" dirty="0" smtClean="0">
                <a:latin typeface="Courier New" pitchFamily="49" charset="0"/>
              </a:rPr>
              <a:t> = 0, j = 0; </a:t>
            </a:r>
            <a:r>
              <a:rPr lang="en-US" sz="2000" dirty="0" err="1" smtClean="0">
                <a:latin typeface="Courier New" pitchFamily="49" charset="0"/>
              </a:rPr>
              <a:t>i</a:t>
            </a:r>
            <a:r>
              <a:rPr lang="en-US" sz="2000" dirty="0" smtClean="0">
                <a:latin typeface="Courier New" pitchFamily="49" charset="0"/>
              </a:rPr>
              <a:t> + j &lt; 20; </a:t>
            </a:r>
            <a:r>
              <a:rPr lang="en-US" sz="2000" dirty="0" err="1" smtClean="0">
                <a:latin typeface="Courier New" pitchFamily="49" charset="0"/>
              </a:rPr>
              <a:t>i</a:t>
            </a:r>
            <a:r>
              <a:rPr lang="en-US" sz="2000" dirty="0" smtClean="0">
                <a:latin typeface="Courier New" pitchFamily="49" charset="0"/>
              </a:rPr>
              <a:t> += 2, </a:t>
            </a:r>
            <a:r>
              <a:rPr lang="en-US" sz="2000" dirty="0" err="1" smtClean="0">
                <a:latin typeface="Courier New" pitchFamily="49" charset="0"/>
              </a:rPr>
              <a:t>j++</a:t>
            </a:r>
            <a:r>
              <a:rPr lang="en-US" sz="2000" dirty="0" smtClean="0">
                <a:latin typeface="Courier New" pitchFamily="49" charset="0"/>
              </a:rPr>
              <a:t>) </a:t>
            </a:r>
          </a:p>
          <a:p>
            <a:pPr>
              <a:lnSpc>
                <a:spcPct val="150000"/>
              </a:lnSpc>
              <a:buFontTx/>
              <a:buNone/>
            </a:pPr>
            <a:r>
              <a:rPr lang="en-US" sz="2000" dirty="0">
                <a:latin typeface="Courier New" pitchFamily="49" charset="0"/>
              </a:rPr>
              <a:t>	</a:t>
            </a:r>
            <a:r>
              <a:rPr lang="en-US" sz="2000" dirty="0" smtClean="0">
                <a:latin typeface="Courier New" pitchFamily="49" charset="0"/>
              </a:rPr>
              <a:t>{</a:t>
            </a:r>
          </a:p>
          <a:p>
            <a:pPr>
              <a:buFontTx/>
              <a:buNone/>
            </a:pPr>
            <a:r>
              <a:rPr lang="en-US" sz="2000" dirty="0" smtClean="0">
                <a:latin typeface="Courier New" pitchFamily="49" charset="0"/>
              </a:rPr>
              <a:t>		&lt;statements&gt;;</a:t>
            </a:r>
          </a:p>
          <a:p>
            <a:pPr>
              <a:buFontTx/>
              <a:buNone/>
            </a:pPr>
            <a:r>
              <a:rPr lang="en-US" sz="2000" dirty="0" smtClean="0">
                <a:latin typeface="Courier New" pitchFamily="49" charset="0"/>
              </a:rPr>
              <a:t>	}</a:t>
            </a:r>
          </a:p>
          <a:p>
            <a:r>
              <a:rPr lang="en-US" sz="2400" dirty="0"/>
              <a:t>T</a:t>
            </a:r>
            <a:r>
              <a:rPr lang="en-US" sz="2400" dirty="0" smtClean="0"/>
              <a:t>his can be tricky, but in some cases it is appropriate</a:t>
            </a:r>
          </a:p>
          <a:p>
            <a:r>
              <a:rPr lang="en-US" sz="2400" dirty="0" smtClean="0"/>
              <a:t>The comma operator , allows more than one action to take place in one line</a:t>
            </a:r>
            <a:endParaRPr lang="en-US" sz="2400" dirty="0"/>
          </a:p>
          <a:p>
            <a:endParaRPr lang="en-US" sz="2000"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Interesting Note</a:t>
            </a:r>
          </a:p>
        </p:txBody>
      </p:sp>
      <p:sp>
        <p:nvSpPr>
          <p:cNvPr id="45059" name="Rectangle 3"/>
          <p:cNvSpPr>
            <a:spLocks noGrp="1" noChangeArrowheads="1"/>
          </p:cNvSpPr>
          <p:nvPr>
            <p:ph type="body" idx="1"/>
          </p:nvPr>
        </p:nvSpPr>
        <p:spPr>
          <a:xfrm>
            <a:off x="609600" y="1511300"/>
            <a:ext cx="7772400" cy="4660900"/>
          </a:xfrm>
        </p:spPr>
        <p:txBody>
          <a:bodyPr/>
          <a:lstStyle/>
          <a:p>
            <a:r>
              <a:rPr lang="en-US" dirty="0"/>
              <a:t>C++ allows the declaration of the </a:t>
            </a:r>
            <a:r>
              <a:rPr lang="en-US" dirty="0" smtClean="0"/>
              <a:t>counter </a:t>
            </a:r>
            <a:r>
              <a:rPr lang="en-US" dirty="0"/>
              <a:t>variables directly within the specification of  the repetition structure.</a:t>
            </a:r>
          </a:p>
          <a:p>
            <a:r>
              <a:rPr lang="en-US" dirty="0"/>
              <a:t>C </a:t>
            </a:r>
            <a:r>
              <a:rPr lang="en-US" dirty="0" smtClean="0"/>
              <a:t>(generally!) does </a:t>
            </a:r>
            <a:r>
              <a:rPr lang="en-US" dirty="0"/>
              <a:t>not.</a:t>
            </a:r>
          </a:p>
          <a:p>
            <a:r>
              <a:rPr lang="en-US" dirty="0"/>
              <a:t>Example:</a:t>
            </a:r>
          </a:p>
          <a:p>
            <a:pPr>
              <a:buFontTx/>
              <a:buNone/>
            </a:pPr>
            <a:r>
              <a:rPr lang="en-US" dirty="0">
                <a:latin typeface="Courier New" pitchFamily="49" charset="0"/>
              </a:rPr>
              <a:t>	for (</a:t>
            </a:r>
            <a:r>
              <a:rPr lang="en-US" dirty="0" err="1">
                <a:latin typeface="Courier New" pitchFamily="49" charset="0"/>
              </a:rPr>
              <a:t>int</a:t>
            </a:r>
            <a:r>
              <a:rPr lang="en-US" dirty="0">
                <a:latin typeface="Courier New" pitchFamily="49" charset="0"/>
              </a:rPr>
              <a:t> n=0; n&gt;=10;n++)</a:t>
            </a:r>
          </a:p>
          <a:p>
            <a:r>
              <a:rPr lang="en-US" dirty="0"/>
              <a:t>Same for the </a:t>
            </a:r>
            <a:r>
              <a:rPr lang="en-US" dirty="0">
                <a:latin typeface="Courier New" pitchFamily="49" charset="0"/>
              </a:rPr>
              <a:t>while</a:t>
            </a:r>
            <a:r>
              <a:rPr lang="en-US" dirty="0"/>
              <a:t> and </a:t>
            </a:r>
            <a:r>
              <a:rPr lang="en-US" dirty="0">
                <a:latin typeface="Courier New" pitchFamily="49" charset="0"/>
              </a:rPr>
              <a:t>do/while</a:t>
            </a:r>
            <a:r>
              <a:rPr lang="en-US" dirty="0" smtClean="0"/>
              <a:t>.</a:t>
            </a:r>
          </a:p>
          <a:p>
            <a:r>
              <a:rPr lang="en-US" dirty="0" smtClean="0"/>
              <a:t>In (traditional) C, the declaration must be a separate statement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Control Structures - Summary</a:t>
            </a:r>
          </a:p>
        </p:txBody>
      </p:sp>
      <p:sp>
        <p:nvSpPr>
          <p:cNvPr id="34819" name="Rectangle 3"/>
          <p:cNvSpPr>
            <a:spLocks noGrp="1" noChangeArrowheads="1"/>
          </p:cNvSpPr>
          <p:nvPr>
            <p:ph type="body" idx="1"/>
          </p:nvPr>
        </p:nvSpPr>
        <p:spPr>
          <a:xfrm>
            <a:off x="685800" y="1676400"/>
            <a:ext cx="7772400" cy="4800600"/>
          </a:xfrm>
        </p:spPr>
        <p:txBody>
          <a:bodyPr/>
          <a:lstStyle/>
          <a:p>
            <a:r>
              <a:rPr lang="en-US" dirty="0"/>
              <a:t>C only has </a:t>
            </a:r>
            <a:r>
              <a:rPr lang="en-US" dirty="0" smtClean="0"/>
              <a:t>seven </a:t>
            </a:r>
            <a:r>
              <a:rPr lang="en-US" dirty="0"/>
              <a:t>control </a:t>
            </a:r>
            <a:r>
              <a:rPr lang="en-US" dirty="0" smtClean="0"/>
              <a:t>structures (eight if one counts the sequential structure).</a:t>
            </a:r>
            <a:endParaRPr lang="en-US" dirty="0"/>
          </a:p>
          <a:p>
            <a:r>
              <a:rPr lang="en-US" dirty="0" smtClean="0"/>
              <a:t>Repetition </a:t>
            </a:r>
            <a:r>
              <a:rPr lang="en-US" dirty="0"/>
              <a:t>structures can be nested within one another at an arbitrary level of nesting.</a:t>
            </a:r>
          </a:p>
          <a:p>
            <a:r>
              <a:rPr lang="en-US" dirty="0"/>
              <a:t>This nesting </a:t>
            </a:r>
            <a:r>
              <a:rPr lang="en-US" dirty="0" smtClean="0"/>
              <a:t>can </a:t>
            </a:r>
            <a:r>
              <a:rPr lang="en-US" dirty="0"/>
              <a:t>cause combinatorial explosion</a:t>
            </a:r>
            <a:r>
              <a:rPr lang="en-US" dirty="0" smtClean="0"/>
              <a:t>.</a:t>
            </a:r>
          </a:p>
          <a:p>
            <a:pPr lvl="1"/>
            <a:r>
              <a:rPr lang="en-US" sz="2400" dirty="0" smtClean="0"/>
              <a:t>Another nasty in computer programming</a:t>
            </a:r>
            <a:endParaRPr 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smtClean="0"/>
              <a:t>Random Numbers</a:t>
            </a:r>
          </a:p>
        </p:txBody>
      </p:sp>
      <p:sp>
        <p:nvSpPr>
          <p:cNvPr id="239619" name="Rectangle 3"/>
          <p:cNvSpPr>
            <a:spLocks noGrp="1" noChangeArrowheads="1"/>
          </p:cNvSpPr>
          <p:nvPr>
            <p:ph type="body" idx="1"/>
          </p:nvPr>
        </p:nvSpPr>
        <p:spPr>
          <a:xfrm>
            <a:off x="685800" y="1371600"/>
            <a:ext cx="8153400" cy="5334000"/>
          </a:xfrm>
        </p:spPr>
        <p:txBody>
          <a:bodyPr/>
          <a:lstStyle/>
          <a:p>
            <a:pPr>
              <a:lnSpc>
                <a:spcPct val="90000"/>
              </a:lnSpc>
            </a:pPr>
            <a:r>
              <a:rPr lang="en-US" sz="2400" dirty="0" smtClean="0"/>
              <a:t>Random numbers are very important in computing, as many applications depend on random numbers.</a:t>
            </a:r>
          </a:p>
          <a:p>
            <a:pPr>
              <a:lnSpc>
                <a:spcPct val="90000"/>
              </a:lnSpc>
            </a:pPr>
            <a:r>
              <a:rPr lang="en-US" sz="2400" dirty="0" smtClean="0"/>
              <a:t>To generate a truly random number can de difficult</a:t>
            </a:r>
          </a:p>
          <a:p>
            <a:pPr>
              <a:lnSpc>
                <a:spcPct val="90000"/>
              </a:lnSpc>
            </a:pPr>
            <a:r>
              <a:rPr lang="en-US" sz="2400" dirty="0" smtClean="0"/>
              <a:t>But pseudo-random numbers is are easy to produce and are almost always good enough</a:t>
            </a:r>
          </a:p>
          <a:p>
            <a:pPr>
              <a:lnSpc>
                <a:spcPct val="90000"/>
              </a:lnSpc>
            </a:pPr>
            <a:r>
              <a:rPr lang="en-US" sz="2400" dirty="0" smtClean="0"/>
              <a:t>To generate (pseudo-) random numbers, use the function</a:t>
            </a:r>
          </a:p>
          <a:p>
            <a:pPr algn="ctr">
              <a:lnSpc>
                <a:spcPct val="90000"/>
              </a:lnSpc>
              <a:buFontTx/>
              <a:buNone/>
            </a:pPr>
            <a:r>
              <a:rPr lang="en-US" sz="2400" dirty="0" err="1" smtClean="0">
                <a:latin typeface="Courier New" pitchFamily="49" charset="0"/>
              </a:rPr>
              <a:t>int</a:t>
            </a:r>
            <a:r>
              <a:rPr lang="en-US" sz="2400" dirty="0" smtClean="0">
                <a:latin typeface="Courier New" pitchFamily="49" charset="0"/>
              </a:rPr>
              <a:t> rand();</a:t>
            </a:r>
          </a:p>
          <a:p>
            <a:pPr>
              <a:lnSpc>
                <a:spcPct val="90000"/>
              </a:lnSpc>
              <a:buFontTx/>
              <a:buNone/>
            </a:pPr>
            <a:r>
              <a:rPr lang="en-US" sz="2400" dirty="0" smtClean="0">
                <a:latin typeface="Courier New" pitchFamily="49" charset="0"/>
              </a:rPr>
              <a:t>	</a:t>
            </a:r>
            <a:r>
              <a:rPr lang="en-US" sz="2400" dirty="0" smtClean="0"/>
              <a:t>found in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stdlib.h</a:t>
            </a:r>
            <a:r>
              <a:rPr lang="en-US" sz="2400" dirty="0" smtClean="0">
                <a:latin typeface="Courier New" panose="02070309020205020404" pitchFamily="49" charset="0"/>
                <a:cs typeface="Courier New" panose="02070309020205020404" pitchFamily="49" charset="0"/>
              </a:rPr>
              <a:t>&gt;</a:t>
            </a:r>
          </a:p>
          <a:p>
            <a:pPr>
              <a:lnSpc>
                <a:spcPct val="90000"/>
              </a:lnSpc>
            </a:pPr>
            <a:r>
              <a:rPr lang="en-US" sz="2400" dirty="0" smtClean="0"/>
              <a:t>A call to </a:t>
            </a:r>
            <a:r>
              <a:rPr lang="en-US" sz="2400" dirty="0" smtClean="0">
                <a:latin typeface="Courier New" panose="02070309020205020404" pitchFamily="49" charset="0"/>
                <a:cs typeface="Courier New" panose="02070309020205020404" pitchFamily="49" charset="0"/>
              </a:rPr>
              <a:t>rand() </a:t>
            </a:r>
            <a:r>
              <a:rPr lang="en-US" sz="2400" dirty="0" smtClean="0"/>
              <a:t>returns an integer between 0 and RAND_MAX (32,767 on my computer)</a:t>
            </a:r>
          </a:p>
          <a:p>
            <a:pPr>
              <a:lnSpc>
                <a:spcPct val="90000"/>
              </a:lnSpc>
            </a:pPr>
            <a:r>
              <a:rPr lang="en-US" sz="2400" dirty="0" smtClean="0"/>
              <a:t>Usually, we're interested in smaller random numbers, </a:t>
            </a:r>
          </a:p>
          <a:p>
            <a:pPr lvl="1">
              <a:lnSpc>
                <a:spcPct val="90000"/>
              </a:lnSpc>
            </a:pPr>
            <a:r>
              <a:rPr lang="en-US" sz="2000" dirty="0" smtClean="0"/>
              <a:t>so mod divide by the maximum number desired (explain)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smtClean="0"/>
              <a:t>Random Numbers</a:t>
            </a:r>
          </a:p>
        </p:txBody>
      </p:sp>
      <p:sp>
        <p:nvSpPr>
          <p:cNvPr id="241667" name="Rectangle 3"/>
          <p:cNvSpPr>
            <a:spLocks noGrp="1" noChangeArrowheads="1"/>
          </p:cNvSpPr>
          <p:nvPr>
            <p:ph type="body" idx="1"/>
          </p:nvPr>
        </p:nvSpPr>
        <p:spPr>
          <a:xfrm>
            <a:off x="628650" y="1508954"/>
            <a:ext cx="7924800" cy="4815645"/>
          </a:xfrm>
        </p:spPr>
        <p:txBody>
          <a:bodyPr/>
          <a:lstStyle/>
          <a:p>
            <a:r>
              <a:rPr lang="en-US" sz="2400" dirty="0" smtClean="0"/>
              <a:t>Computers always operate deterministically, so these numbers aren't truly random</a:t>
            </a:r>
          </a:p>
          <a:p>
            <a:pPr lvl="1"/>
            <a:r>
              <a:rPr lang="en-US" sz="2400" dirty="0" smtClean="0"/>
              <a:t>but they look random enough for most purposes</a:t>
            </a:r>
          </a:p>
          <a:p>
            <a:r>
              <a:rPr lang="en-US" sz="2400" dirty="0" smtClean="0"/>
              <a:t>If you don't seed the random number generator, </a:t>
            </a:r>
            <a:r>
              <a:rPr lang="en-US" sz="2400" dirty="0" smtClean="0">
                <a:latin typeface="Courier New" panose="02070309020205020404" pitchFamily="49" charset="0"/>
                <a:cs typeface="Courier New" panose="02070309020205020404" pitchFamily="49" charset="0"/>
              </a:rPr>
              <a:t>rand() </a:t>
            </a:r>
            <a:r>
              <a:rPr lang="en-US" sz="2400" dirty="0" smtClean="0"/>
              <a:t>will produce the same sequence of random numbers every time you run the program</a:t>
            </a:r>
          </a:p>
          <a:p>
            <a:r>
              <a:rPr lang="en-US" sz="2400" smtClean="0"/>
              <a:t>To seed </a:t>
            </a:r>
            <a:r>
              <a:rPr lang="en-US" sz="2400" dirty="0" smtClean="0"/>
              <a:t>the random number generator, call </a:t>
            </a:r>
            <a:r>
              <a:rPr lang="en-US" sz="2400" dirty="0" err="1" smtClean="0">
                <a:latin typeface="Courier New" pitchFamily="49" charset="0"/>
              </a:rPr>
              <a:t>srand</a:t>
            </a:r>
            <a:r>
              <a:rPr lang="en-US" sz="2400" dirty="0" smtClean="0">
                <a:latin typeface="Courier New" pitchFamily="49" charset="0"/>
              </a:rPr>
              <a:t>(time(NULL));</a:t>
            </a:r>
            <a:r>
              <a:rPr lang="en-US" sz="2400" dirty="0" smtClean="0"/>
              <a:t> once at the start of your program and use  the preprocessor directive </a:t>
            </a:r>
            <a:r>
              <a:rPr lang="en-US" sz="2400" dirty="0" smtClean="0">
                <a:latin typeface="Courier New" panose="02070309020205020404" pitchFamily="49" charset="0"/>
                <a:cs typeface="Courier New" panose="02070309020205020404" pitchFamily="49" charset="0"/>
              </a:rPr>
              <a:t>(#include &lt;</a:t>
            </a:r>
            <a:r>
              <a:rPr lang="en-US" sz="2400" dirty="0" err="1" smtClean="0">
                <a:latin typeface="Courier New" panose="02070309020205020404" pitchFamily="49" charset="0"/>
                <a:cs typeface="Courier New" panose="02070309020205020404" pitchFamily="49" charset="0"/>
              </a:rPr>
              <a:t>time.h</a:t>
            </a:r>
            <a:r>
              <a:rPr lang="en-US" sz="2400" dirty="0" smtClean="0">
                <a:latin typeface="Courier New" panose="02070309020205020404" pitchFamily="49" charset="0"/>
                <a:cs typeface="Courier New" panose="02070309020205020404" pitchFamily="49" charset="0"/>
              </a:rPr>
              <a:t>&gt;) </a:t>
            </a:r>
            <a:r>
              <a:rPr lang="en-US" sz="2400" dirty="0" smtClean="0"/>
              <a:t>so you can use the time function)</a:t>
            </a:r>
          </a:p>
          <a:p>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Selection Structure</a:t>
            </a:r>
            <a:endParaRPr lang="en-US" dirty="0"/>
          </a:p>
        </p:txBody>
      </p:sp>
      <p:sp>
        <p:nvSpPr>
          <p:cNvPr id="3" name="Content Placeholder 2"/>
          <p:cNvSpPr>
            <a:spLocks noGrp="1"/>
          </p:cNvSpPr>
          <p:nvPr>
            <p:ph idx="1"/>
          </p:nvPr>
        </p:nvSpPr>
        <p:spPr>
          <a:xfrm>
            <a:off x="704850" y="1513645"/>
            <a:ext cx="7772400" cy="4800600"/>
          </a:xfrm>
        </p:spPr>
        <p:txBody>
          <a:bodyPr/>
          <a:lstStyle/>
          <a:p>
            <a:r>
              <a:rPr lang="en-US" dirty="0" smtClean="0"/>
              <a:t>Many times decisions are to be made depending on the answer to a question.</a:t>
            </a:r>
          </a:p>
          <a:p>
            <a:r>
              <a:rPr lang="en-US" dirty="0" smtClean="0"/>
              <a:t>Humans do this all the time:</a:t>
            </a:r>
          </a:p>
          <a:p>
            <a:pPr lvl="1"/>
            <a:r>
              <a:rPr lang="en-US" sz="2400" dirty="0" smtClean="0"/>
              <a:t>If it doesn’t rain tomorrow, we’ll go the beach.</a:t>
            </a:r>
          </a:p>
          <a:p>
            <a:r>
              <a:rPr lang="en-US" dirty="0" smtClean="0"/>
              <a:t>We select which action to take - go to the beach or not go to the beach</a:t>
            </a:r>
            <a:r>
              <a:rPr lang="en-US" dirty="0"/>
              <a:t> </a:t>
            </a:r>
            <a:r>
              <a:rPr lang="en-US" dirty="0" smtClean="0"/>
              <a:t>- depending on the answer to the question.</a:t>
            </a:r>
          </a:p>
          <a:p>
            <a:r>
              <a:rPr lang="en-US" dirty="0" smtClean="0"/>
              <a:t>These are called </a:t>
            </a:r>
            <a:r>
              <a:rPr lang="en-US" i="1" dirty="0" smtClean="0"/>
              <a:t>Conditionals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Selection Structure</a:t>
            </a:r>
          </a:p>
        </p:txBody>
      </p:sp>
      <p:sp>
        <p:nvSpPr>
          <p:cNvPr id="3" name="Content Placeholder 2"/>
          <p:cNvSpPr>
            <a:spLocks noGrp="1"/>
          </p:cNvSpPr>
          <p:nvPr>
            <p:ph idx="1"/>
          </p:nvPr>
        </p:nvSpPr>
        <p:spPr>
          <a:xfrm>
            <a:off x="685800" y="1600200"/>
            <a:ext cx="7772400" cy="4495800"/>
          </a:xfrm>
        </p:spPr>
        <p:txBody>
          <a:bodyPr/>
          <a:lstStyle/>
          <a:p>
            <a:r>
              <a:rPr lang="en-US" dirty="0"/>
              <a:t>We </a:t>
            </a:r>
            <a:r>
              <a:rPr lang="en-US" dirty="0" smtClean="0"/>
              <a:t>also call these conditionals </a:t>
            </a:r>
            <a:r>
              <a:rPr lang="en-US" i="1" dirty="0" smtClean="0"/>
              <a:t>rules</a:t>
            </a:r>
            <a:r>
              <a:rPr lang="en-US" dirty="0" smtClean="0"/>
              <a:t> or </a:t>
            </a:r>
            <a:r>
              <a:rPr lang="en-US" i="1" dirty="0" smtClean="0"/>
              <a:t>if-then</a:t>
            </a:r>
            <a:r>
              <a:rPr lang="en-US" dirty="0" smtClean="0"/>
              <a:t> statements.</a:t>
            </a:r>
          </a:p>
          <a:p>
            <a:pPr lvl="1"/>
            <a:r>
              <a:rPr lang="en-US" dirty="0" smtClean="0"/>
              <a:t> </a:t>
            </a:r>
            <a:r>
              <a:rPr lang="en-US" sz="2400" dirty="0"/>
              <a:t>If X is true, then Y is also true (or do something specific).</a:t>
            </a:r>
          </a:p>
          <a:p>
            <a:r>
              <a:rPr lang="en-US" dirty="0" smtClean="0"/>
              <a:t>They have a basis in formal logic called </a:t>
            </a:r>
            <a:r>
              <a:rPr lang="en-US" i="1" dirty="0"/>
              <a:t>deductive logic</a:t>
            </a:r>
          </a:p>
          <a:p>
            <a:r>
              <a:rPr lang="en-US" dirty="0"/>
              <a:t>More complexly: If A and B are true, then C is true (or </a:t>
            </a:r>
            <a:r>
              <a:rPr lang="en-US" dirty="0" smtClean="0"/>
              <a:t>execute </a:t>
            </a:r>
            <a:r>
              <a:rPr lang="en-US" dirty="0"/>
              <a:t>something specific).</a:t>
            </a:r>
          </a:p>
          <a:p>
            <a:r>
              <a:rPr lang="en-US" dirty="0"/>
              <a:t>Equally complexly: If A or B are true, then F is true (</a:t>
            </a:r>
            <a:r>
              <a:rPr lang="en-US" dirty="0" smtClean="0"/>
              <a:t>or execute </a:t>
            </a:r>
            <a:r>
              <a:rPr lang="en-US" dirty="0"/>
              <a:t>something specific).</a:t>
            </a:r>
          </a:p>
          <a:p>
            <a:endParaRPr lang="en-US" dirty="0"/>
          </a:p>
        </p:txBody>
      </p:sp>
    </p:spTree>
    <p:extLst>
      <p:ext uri="{BB962C8B-B14F-4D97-AF65-F5344CB8AC3E}">
        <p14:creationId xmlns:p14="http://schemas.microsoft.com/office/powerpoint/2010/main" val="408636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Selection Structure</a:t>
            </a:r>
          </a:p>
        </p:txBody>
      </p:sp>
      <p:sp>
        <p:nvSpPr>
          <p:cNvPr id="3" name="Content Placeholder 2"/>
          <p:cNvSpPr>
            <a:spLocks noGrp="1"/>
          </p:cNvSpPr>
          <p:nvPr>
            <p:ph idx="1"/>
          </p:nvPr>
        </p:nvSpPr>
        <p:spPr>
          <a:xfrm>
            <a:off x="304800" y="1511300"/>
            <a:ext cx="8610600" cy="4813300"/>
          </a:xfrm>
        </p:spPr>
        <p:txBody>
          <a:bodyPr/>
          <a:lstStyle/>
          <a:p>
            <a:r>
              <a:rPr lang="en-US" dirty="0" smtClean="0"/>
              <a:t>More specifically in the context of computer programming,</a:t>
            </a:r>
          </a:p>
          <a:p>
            <a:r>
              <a:rPr lang="en-US" dirty="0" smtClean="0"/>
              <a:t>If X evaluates to True, </a:t>
            </a:r>
          </a:p>
          <a:p>
            <a:pPr lvl="1"/>
            <a:r>
              <a:rPr lang="en-US" sz="2400" dirty="0" smtClean="0"/>
              <a:t>then execute the following alternative statement (or block of statements)</a:t>
            </a:r>
          </a:p>
          <a:p>
            <a:pPr lvl="1"/>
            <a:r>
              <a:rPr lang="en-US" sz="2400" dirty="0" smtClean="0"/>
              <a:t>Else, execute this alternative statement (or block of statements), or don’t execute anything at all.</a:t>
            </a:r>
          </a:p>
          <a:p>
            <a:r>
              <a:rPr lang="en-US" dirty="0"/>
              <a:t>There are </a:t>
            </a:r>
            <a:r>
              <a:rPr lang="en-US" dirty="0" smtClean="0"/>
              <a:t>four </a:t>
            </a:r>
            <a:r>
              <a:rPr lang="en-US" dirty="0"/>
              <a:t>types of selection structures in C, each a bit more complex (and useful!) that the one before. </a:t>
            </a:r>
          </a:p>
        </p:txBody>
      </p:sp>
    </p:spTree>
    <p:extLst>
      <p:ext uri="{BB962C8B-B14F-4D97-AF65-F5344CB8AC3E}">
        <p14:creationId xmlns:p14="http://schemas.microsoft.com/office/powerpoint/2010/main" val="785441475"/>
      </p:ext>
    </p:extLst>
  </p:cSld>
  <p:clrMapOvr>
    <a:masterClrMapping/>
  </p:clrMapOvr>
</p:sld>
</file>

<file path=ppt/theme/theme1.xml><?xml version="1.0" encoding="utf-8"?>
<a:theme xmlns:a="http://schemas.openxmlformats.org/drawingml/2006/main" name="New Undergraduate Student Profile Revised 0107e">
  <a:themeElements>
    <a:clrScheme name="">
      <a:dk1>
        <a:srgbClr val="000000"/>
      </a:dk1>
      <a:lt1>
        <a:srgbClr val="FAFFCD"/>
      </a:lt1>
      <a:dk2>
        <a:srgbClr val="CC9900"/>
      </a:dk2>
      <a:lt2>
        <a:srgbClr val="000000"/>
      </a:lt2>
      <a:accent1>
        <a:srgbClr val="FFCC00"/>
      </a:accent1>
      <a:accent2>
        <a:srgbClr val="CF0E30"/>
      </a:accent2>
      <a:accent3>
        <a:srgbClr val="FCFFE3"/>
      </a:accent3>
      <a:accent4>
        <a:srgbClr val="000000"/>
      </a:accent4>
      <a:accent5>
        <a:srgbClr val="FFE2AA"/>
      </a:accent5>
      <a:accent6>
        <a:srgbClr val="BB0C2A"/>
      </a:accent6>
      <a:hlink>
        <a:srgbClr val="FFCC66"/>
      </a:hlink>
      <a:folHlink>
        <a:srgbClr val="232323"/>
      </a:folHlink>
    </a:clrScheme>
    <a:fontScheme name="New Undergraduate Student Profile Revised 0107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New Undergraduate Student Profile Revised 0107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w Undergraduate Student Profile Revised 0107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ew Undergraduate Student Profile Revised 0107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w Undergraduate Student Profile Revised 0107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w Undergraduate Student Profile Revised 0107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w Undergraduate Student Profile Revised 0107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ew Undergraduate Student Profile Revised 0107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C:\WINNT\Profiles\slandrew.000\Application Data\Microsoft\Templates\New Undergraduate Student Profile Revised 0107e.pot</Template>
  <TotalTime>5255</TotalTime>
  <Words>3082</Words>
  <Application>Microsoft Office PowerPoint</Application>
  <PresentationFormat>On-screen Show (4:3)</PresentationFormat>
  <Paragraphs>490</Paragraphs>
  <Slides>67</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Monotype Sorts</vt:lpstr>
      <vt:lpstr>Arial</vt:lpstr>
      <vt:lpstr>Arial Black</vt:lpstr>
      <vt:lpstr>Courier New</vt:lpstr>
      <vt:lpstr>Times New Roman</vt:lpstr>
      <vt:lpstr>Wingdings</vt:lpstr>
      <vt:lpstr>New Undergraduate Student Profile Revised 0107e</vt:lpstr>
      <vt:lpstr> COP 3223</vt:lpstr>
      <vt:lpstr>Basic Program Control Structure</vt:lpstr>
      <vt:lpstr>Sequential Structure</vt:lpstr>
      <vt:lpstr>Redirecting Execution</vt:lpstr>
      <vt:lpstr>Redirecting Execution</vt:lpstr>
      <vt:lpstr>The Selection (or Conditional) Structure</vt:lpstr>
      <vt:lpstr>The Selection Structure</vt:lpstr>
      <vt:lpstr>The Selection Structure</vt:lpstr>
      <vt:lpstr>The Selection Structure</vt:lpstr>
      <vt:lpstr>The Single Selection Structure</vt:lpstr>
      <vt:lpstr>Single Selection Structure</vt:lpstr>
      <vt:lpstr>Single Selection Structure</vt:lpstr>
      <vt:lpstr>Single Selection Structure</vt:lpstr>
      <vt:lpstr>Single Selection Structure -Example</vt:lpstr>
      <vt:lpstr>The Double Selection Structure</vt:lpstr>
      <vt:lpstr>Double Selection Structure</vt:lpstr>
      <vt:lpstr>Double Selection Structure</vt:lpstr>
      <vt:lpstr>Double Selection Structure - Example</vt:lpstr>
      <vt:lpstr>Multiple Selection Structure</vt:lpstr>
      <vt:lpstr>Multiple Selection Structure</vt:lpstr>
      <vt:lpstr>Multiple Selection Structure – Example</vt:lpstr>
      <vt:lpstr>Compound Conditionals</vt:lpstr>
      <vt:lpstr>Short-Circuit Evaluation</vt:lpstr>
      <vt:lpstr>Short-Circuit Evaluation</vt:lpstr>
      <vt:lpstr>Short-Circuit Evaluation</vt:lpstr>
      <vt:lpstr>Short-Circuit Evaluation</vt:lpstr>
      <vt:lpstr>Simplified Conditional Structure</vt:lpstr>
      <vt:lpstr>The break Statement</vt:lpstr>
      <vt:lpstr>The switch Structure</vt:lpstr>
      <vt:lpstr>switch statements</vt:lpstr>
      <vt:lpstr>switch statements</vt:lpstr>
      <vt:lpstr>switch statements</vt:lpstr>
      <vt:lpstr>switch statement example</vt:lpstr>
      <vt:lpstr>Sample Program with switch</vt:lpstr>
      <vt:lpstr>Error In Code</vt:lpstr>
      <vt:lpstr>Selection Structures</vt:lpstr>
      <vt:lpstr>Repetition Structures</vt:lpstr>
      <vt:lpstr>Repetition Structure</vt:lpstr>
      <vt:lpstr>Repetition Structure</vt:lpstr>
      <vt:lpstr>Stopping Criteria</vt:lpstr>
      <vt:lpstr>The break Statement</vt:lpstr>
      <vt:lpstr>The continue Statement</vt:lpstr>
      <vt:lpstr>The continue Statement</vt:lpstr>
      <vt:lpstr>The return Statement</vt:lpstr>
      <vt:lpstr>The for Structure</vt:lpstr>
      <vt:lpstr>The for Structure</vt:lpstr>
      <vt:lpstr>for loops</vt:lpstr>
      <vt:lpstr>The for Structure</vt:lpstr>
      <vt:lpstr>Infinite Loops</vt:lpstr>
      <vt:lpstr>The for Structure</vt:lpstr>
      <vt:lpstr>The for Structure</vt:lpstr>
      <vt:lpstr>Shorthand Assignment</vt:lpstr>
      <vt:lpstr>For Loop Example</vt:lpstr>
      <vt:lpstr>The for Structure</vt:lpstr>
      <vt:lpstr>The while Structure</vt:lpstr>
      <vt:lpstr>The while Structure</vt:lpstr>
      <vt:lpstr>The while Structure</vt:lpstr>
      <vt:lpstr>The while Structure</vt:lpstr>
      <vt:lpstr>Loops</vt:lpstr>
      <vt:lpstr>The do/while Structure</vt:lpstr>
      <vt:lpstr>Do-while loops</vt:lpstr>
      <vt:lpstr>The do/while Structure</vt:lpstr>
      <vt:lpstr>Multiple Conditions</vt:lpstr>
      <vt:lpstr>Interesting Note</vt:lpstr>
      <vt:lpstr>Control Structures - Summary</vt:lpstr>
      <vt:lpstr>Random Numbers</vt:lpstr>
      <vt:lpstr>Random Numbers</vt:lpstr>
    </vt:vector>
  </TitlesOfParts>
  <Company>UNiversity of Central Florida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SAS to Create Dynamic Web Sites</dc:title>
  <dc:creator>slandrew</dc:creator>
  <cp:lastModifiedBy>Juan Alzate</cp:lastModifiedBy>
  <cp:revision>214</cp:revision>
  <cp:lastPrinted>1601-01-01T00:00:00Z</cp:lastPrinted>
  <dcterms:created xsi:type="dcterms:W3CDTF">2002-07-12T16:50:49Z</dcterms:created>
  <dcterms:modified xsi:type="dcterms:W3CDTF">2016-09-09T14:54:33Z</dcterms:modified>
</cp:coreProperties>
</file>