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9" r:id="rId3"/>
    <p:sldId id="257" r:id="rId4"/>
    <p:sldId id="258" r:id="rId5"/>
    <p:sldId id="304" r:id="rId6"/>
    <p:sldId id="259" r:id="rId7"/>
    <p:sldId id="260" r:id="rId8"/>
    <p:sldId id="261" r:id="rId9"/>
    <p:sldId id="262" r:id="rId10"/>
    <p:sldId id="263" r:id="rId11"/>
    <p:sldId id="300" r:id="rId12"/>
    <p:sldId id="264" r:id="rId13"/>
    <p:sldId id="305" r:id="rId14"/>
    <p:sldId id="265" r:id="rId15"/>
    <p:sldId id="266" r:id="rId16"/>
    <p:sldId id="306" r:id="rId17"/>
    <p:sldId id="307" r:id="rId18"/>
    <p:sldId id="267" r:id="rId19"/>
    <p:sldId id="268" r:id="rId20"/>
    <p:sldId id="301" r:id="rId21"/>
    <p:sldId id="302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96" r:id="rId35"/>
    <p:sldId id="297" r:id="rId36"/>
    <p:sldId id="298" r:id="rId37"/>
    <p:sldId id="303" r:id="rId38"/>
    <p:sldId id="287" r:id="rId39"/>
    <p:sldId id="288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2AAB-20B0-46AD-AC00-D775E4F20BB2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1F64-D190-4889-8A11-939D8F94A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087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648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8130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149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453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7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87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548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522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33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466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2536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0578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6418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6446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084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452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7505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121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7050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348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113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579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415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6317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8770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4296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6368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7721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0866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5265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775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5492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1F64-D190-4889-8A11-939D8F94AE5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958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71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710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33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41BC-0D97-4496-915C-9B3371F24D0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114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3C119-5C27-4DD6-B1BB-AE02D1F42F83}" type="datetimeFigureOut">
              <a:rPr lang="en-US" smtClean="0"/>
              <a:pPr/>
              <a:t>9/14/2016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DF183E-53E5-4234-888B-8A4EFCA1B7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 smtClean="0"/>
              <a:t>Slide Set #5</a:t>
            </a:r>
            <a:br>
              <a:rPr lang="en-US" sz="3600" dirty="0" smtClean="0"/>
            </a:br>
            <a:r>
              <a:rPr lang="en-US" sz="3600" dirty="0" smtClean="0"/>
              <a:t> Pointers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676400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COP 3223C – C Programming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v</a:t>
            </a:r>
            <a:r>
              <a:rPr lang="en-US" sz="2400" dirty="0" smtClean="0">
                <a:latin typeface="Courier New" pitchFamily="49" charset="0"/>
              </a:rPr>
              <a:t>oid main</a:t>
            </a:r>
            <a:r>
              <a:rPr lang="en-US" sz="2400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int  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int   </a:t>
            </a:r>
            <a:r>
              <a:rPr lang="en-US" sz="2400" dirty="0" smtClean="0">
                <a:latin typeface="Courier New" pitchFamily="49" charset="0"/>
              </a:rPr>
              <a:t>* </a:t>
            </a:r>
            <a:r>
              <a:rPr lang="en-US" sz="2400" dirty="0" err="1" smtClean="0">
                <a:latin typeface="Courier New" pitchFamily="49" charset="0"/>
              </a:rPr>
              <a:t>aptr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a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aptr = &amp;a;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</a:rPr>
              <a:t>printf(“The value of a =“, a); 	printf</a:t>
            </a:r>
            <a:r>
              <a:rPr lang="en-US" sz="2400" dirty="0">
                <a:latin typeface="Courier New" pitchFamily="49" charset="0"/>
              </a:rPr>
              <a:t>(“The address of a =“,&amp;a);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printf(“The value of aptr =“, aptr);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	printf(“The value of a = “, *aptr);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(Ignore the faulty syntax in the printf)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would do the following: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 = 7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address of a = (some address)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aptr = (some address)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The value of a = 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Modifying Variables through </a:t>
            </a:r>
            <a:r>
              <a:rPr lang="en-US" dirty="0"/>
              <a:t>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More importantly, </a:t>
            </a:r>
          </a:p>
          <a:p>
            <a:r>
              <a:rPr lang="en-US" dirty="0" smtClean="0"/>
              <a:t>By </a:t>
            </a:r>
            <a:r>
              <a:rPr lang="en-US" dirty="0"/>
              <a:t>passing a variable’s address to a function, we give that function the ability to </a:t>
            </a:r>
            <a:r>
              <a:rPr lang="en-US" u="sng" dirty="0" smtClean="0"/>
              <a:t>indirectly</a:t>
            </a:r>
            <a:r>
              <a:rPr lang="en-US" dirty="0" smtClean="0"/>
              <a:t> </a:t>
            </a:r>
            <a:r>
              <a:rPr lang="en-US" u="sng" dirty="0" smtClean="0"/>
              <a:t>modify</a:t>
            </a:r>
            <a:r>
              <a:rPr lang="en-US" dirty="0" smtClean="0"/>
              <a:t> </a:t>
            </a:r>
            <a:r>
              <a:rPr lang="en-US" dirty="0"/>
              <a:t>the value of the </a:t>
            </a:r>
            <a:r>
              <a:rPr lang="en-US" dirty="0" smtClean="0"/>
              <a:t>variable.</a:t>
            </a:r>
            <a:endParaRPr lang="en-US" dirty="0"/>
          </a:p>
          <a:p>
            <a:r>
              <a:rPr lang="en-US" dirty="0" smtClean="0"/>
              <a:t>For example: in the following snippet of code: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x=5, y=10;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int 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&amp;y,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&amp;x;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y + x; // changes the value of y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yptr = *yptr + *xptr;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does the same thing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by Value vs.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We said earlier that C naturally calls by value.</a:t>
            </a:r>
          </a:p>
          <a:p>
            <a:r>
              <a:rPr lang="en-US" dirty="0" smtClean="0"/>
              <a:t>In other words, when a variable is used as an argument in a function call, </a:t>
            </a:r>
            <a:r>
              <a:rPr lang="en-US" u="sng" dirty="0" smtClean="0"/>
              <a:t>only its value </a:t>
            </a:r>
            <a:r>
              <a:rPr lang="en-US" dirty="0" smtClean="0"/>
              <a:t>is passed to the called function.</a:t>
            </a:r>
          </a:p>
          <a:p>
            <a:pPr lvl="1"/>
            <a:r>
              <a:rPr lang="en-US" dirty="0" smtClean="0"/>
              <a:t>The called function does not know </a:t>
            </a:r>
            <a:r>
              <a:rPr lang="en-US" dirty="0" smtClean="0"/>
              <a:t>its name or where </a:t>
            </a:r>
            <a:r>
              <a:rPr lang="en-US" dirty="0" smtClean="0"/>
              <a:t>that variable “lives” and </a:t>
            </a:r>
            <a:r>
              <a:rPr lang="en-US" dirty="0" smtClean="0"/>
              <a:t>thus, </a:t>
            </a:r>
            <a:r>
              <a:rPr lang="en-US" dirty="0" smtClean="0"/>
              <a:t>cannot modify its value</a:t>
            </a:r>
          </a:p>
          <a:p>
            <a:r>
              <a:rPr lang="en-US" dirty="0" smtClean="0"/>
              <a:t>To actually pass the variable and its value, we must </a:t>
            </a:r>
            <a:r>
              <a:rPr lang="en-US" u="sng" dirty="0" smtClean="0"/>
              <a:t>pass it by reference</a:t>
            </a:r>
          </a:p>
          <a:p>
            <a:pPr lvl="1"/>
            <a:r>
              <a:rPr lang="en-US" dirty="0" smtClean="0"/>
              <a:t>Pointers allow us to do this.</a:t>
            </a:r>
          </a:p>
          <a:p>
            <a:r>
              <a:rPr lang="en-US" dirty="0" smtClean="0"/>
              <a:t>Let’s re-visit this topic next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</a:t>
            </a:r>
            <a:r>
              <a:rPr lang="en-US" dirty="0" smtClean="0"/>
              <a:t>– Example #1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648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cube_it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void main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int number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printf(“Original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</a:rPr>
              <a:t>cube_it</a:t>
            </a:r>
            <a:r>
              <a:rPr lang="en-US" sz="2000" dirty="0" smtClean="0">
                <a:latin typeface="Courier New" pitchFamily="49" charset="0"/>
              </a:rPr>
              <a:t>(number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printf(“New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cube_it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n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n * n *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</a:t>
            </a:r>
            <a:r>
              <a:rPr lang="en-US" dirty="0" smtClean="0"/>
              <a:t>– Example #1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458200" cy="4709160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New value = 5</a:t>
            </a:r>
          </a:p>
          <a:p>
            <a:pPr>
              <a:spcBef>
                <a:spcPct val="50000"/>
              </a:spcBef>
            </a:pPr>
            <a:r>
              <a:rPr lang="en-US" dirty="0"/>
              <a:t>The call to function </a:t>
            </a:r>
            <a:r>
              <a:rPr lang="en-US" dirty="0" err="1" smtClean="0">
                <a:latin typeface="Courier New" pitchFamily="49" charset="0"/>
              </a:rPr>
              <a:t>cube_it</a:t>
            </a:r>
            <a:r>
              <a:rPr lang="en-US" dirty="0" smtClean="0"/>
              <a:t> </a:t>
            </a:r>
            <a:r>
              <a:rPr lang="en-US" dirty="0"/>
              <a:t>did not change the original variable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 smtClean="0">
                <a:latin typeface="Courier New" pitchFamily="49" charset="0"/>
              </a:rPr>
              <a:t>().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Note that because there are no global variables and the second function doesn’t return anything, its effect is totally lost.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It doesn’t do anything at all!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But what happens when we do the following?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</a:t>
            </a:r>
            <a:r>
              <a:rPr lang="en-US" dirty="0" smtClean="0"/>
              <a:t>–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70916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</a:rPr>
              <a:t>cube_it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</a:rPr>
              <a:t>oid main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number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(“Original value = %d\n“,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</a:rPr>
              <a:t>cube_it</a:t>
            </a:r>
            <a:r>
              <a:rPr lang="en-US" dirty="0" smtClean="0">
                <a:latin typeface="Courier New" pitchFamily="49" charset="0"/>
              </a:rPr>
              <a:t>(number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(“New value = %d\n“,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</a:rPr>
              <a:t>cube_it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number)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</a:rPr>
              <a:t>number </a:t>
            </a:r>
            <a:r>
              <a:rPr lang="en-US" dirty="0">
                <a:latin typeface="Courier New" pitchFamily="49" charset="0"/>
              </a:rPr>
              <a:t>* </a:t>
            </a:r>
            <a:r>
              <a:rPr lang="en-US" dirty="0" smtClean="0">
                <a:latin typeface="Courier New" pitchFamily="49" charset="0"/>
              </a:rPr>
              <a:t>number </a:t>
            </a:r>
            <a:r>
              <a:rPr lang="en-US" dirty="0">
                <a:latin typeface="Courier New" pitchFamily="49" charset="0"/>
              </a:rPr>
              <a:t>* </a:t>
            </a:r>
            <a:r>
              <a:rPr lang="en-US" dirty="0" smtClean="0">
                <a:latin typeface="Courier New" pitchFamily="49" charset="0"/>
              </a:rPr>
              <a:t>number;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011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thing</a:t>
            </a:r>
          </a:p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Original </a:t>
            </a:r>
            <a:r>
              <a:rPr lang="en-US" dirty="0">
                <a:latin typeface="Courier New" pitchFamily="49" charset="0"/>
              </a:rPr>
              <a:t>value = 5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New value = 5</a:t>
            </a:r>
          </a:p>
          <a:p>
            <a:pPr>
              <a:spcBef>
                <a:spcPct val="50000"/>
              </a:spcBef>
            </a:pPr>
            <a:r>
              <a:rPr lang="en-US" dirty="0"/>
              <a:t>The call to function </a:t>
            </a:r>
            <a:r>
              <a:rPr lang="en-US" dirty="0" err="1">
                <a:latin typeface="Courier New" pitchFamily="49" charset="0"/>
              </a:rPr>
              <a:t>cube_it</a:t>
            </a:r>
            <a:r>
              <a:rPr lang="en-US" dirty="0"/>
              <a:t> did not change the original variable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 smtClean="0">
                <a:latin typeface="Courier New" pitchFamily="49" charset="0"/>
              </a:rPr>
              <a:t>(), </a:t>
            </a:r>
            <a:r>
              <a:rPr lang="en-US" dirty="0" smtClean="0"/>
              <a:t>even though the names of the variables are the same</a:t>
            </a:r>
            <a:r>
              <a:rPr lang="en-US" dirty="0" smtClean="0">
                <a:latin typeface="Courier New" pitchFamily="49" charset="0"/>
              </a:rPr>
              <a:t>!</a:t>
            </a:r>
            <a:endParaRPr lang="en-US" dirty="0">
              <a:latin typeface="Courier New" pitchFamily="49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/>
              <a:t>The variables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 smtClean="0"/>
              <a:t> are two separate ones.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As local variables, their scope only extends to the functions in which they are defined.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smtClean="0"/>
              <a:t>Therefore, the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cube_it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smtClean="0"/>
              <a:t>doesn’t </a:t>
            </a:r>
            <a:r>
              <a:rPr lang="en-US" dirty="0"/>
              <a:t>do anything at </a:t>
            </a:r>
            <a:r>
              <a:rPr lang="en-US" dirty="0" smtClean="0"/>
              <a:t>all either!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21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 by Reference </a:t>
            </a:r>
            <a:r>
              <a:rPr lang="en-US" dirty="0" smtClean="0"/>
              <a:t>– Example #3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smtClean="0">
                <a:latin typeface="Courier New" pitchFamily="49" charset="0"/>
              </a:rPr>
              <a:t>cube_it_2(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*);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v</a:t>
            </a:r>
            <a:r>
              <a:rPr lang="en-US" sz="2000" dirty="0" smtClean="0">
                <a:latin typeface="Courier New" pitchFamily="49" charset="0"/>
              </a:rPr>
              <a:t>oid main</a:t>
            </a:r>
            <a:r>
              <a:rPr lang="en-US" sz="2000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int number 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printf(“Original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cube_it_2(&amp;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printf(“New value </a:t>
            </a:r>
            <a:r>
              <a:rPr lang="en-US" sz="2000" dirty="0" smtClean="0">
                <a:latin typeface="Courier New" pitchFamily="49" charset="0"/>
              </a:rPr>
              <a:t>= %d\n“, </a:t>
            </a:r>
            <a:r>
              <a:rPr lang="en-US" sz="2000" dirty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void </a:t>
            </a:r>
            <a:r>
              <a:rPr lang="en-US" sz="2000" dirty="0" smtClean="0"/>
              <a:t>cube_it_2 </a:t>
            </a:r>
            <a:r>
              <a:rPr lang="en-US" sz="2000" dirty="0" smtClean="0">
                <a:latin typeface="Courier New" pitchFamily="49" charset="0"/>
              </a:rPr>
              <a:t>(int * </a:t>
            </a:r>
            <a:r>
              <a:rPr lang="en-US" sz="2000" dirty="0" err="1" smtClean="0">
                <a:latin typeface="Courier New" pitchFamily="49" charset="0"/>
              </a:rPr>
              <a:t>nptr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*nptr = (*nptr)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 smtClean="0">
                <a:latin typeface="Courier New" pitchFamily="49" charset="0"/>
              </a:rPr>
              <a:t>(*nptr)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 smtClean="0">
                <a:latin typeface="Courier New" pitchFamily="49" charset="0"/>
              </a:rPr>
              <a:t>(*nptr);</a:t>
            </a:r>
            <a:endParaRPr lang="en-US" sz="20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 by Reference </a:t>
            </a:r>
            <a:r>
              <a:rPr lang="en-US" dirty="0" smtClean="0"/>
              <a:t>– Example #3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>
                <a:latin typeface="Courier New" pitchFamily="49" charset="0"/>
              </a:rPr>
              <a:t>New value = 125</a:t>
            </a:r>
          </a:p>
          <a:p>
            <a:pPr>
              <a:spcBef>
                <a:spcPct val="50000"/>
              </a:spcBef>
            </a:pPr>
            <a:r>
              <a:rPr lang="en-US" dirty="0"/>
              <a:t>The call to function </a:t>
            </a:r>
            <a:r>
              <a:rPr lang="en-US" dirty="0" smtClean="0">
                <a:latin typeface="Courier New" pitchFamily="49" charset="0"/>
              </a:rPr>
              <a:t>cube_it_2()</a:t>
            </a:r>
            <a:r>
              <a:rPr lang="en-US" dirty="0" smtClean="0"/>
              <a:t> was able to change </a:t>
            </a:r>
            <a:r>
              <a:rPr lang="en-US" dirty="0"/>
              <a:t>the original variable </a:t>
            </a:r>
            <a:r>
              <a:rPr lang="en-US" dirty="0">
                <a:latin typeface="Courier New" pitchFamily="49" charset="0"/>
              </a:rPr>
              <a:t>number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 smtClean="0">
                <a:latin typeface="Courier New" pitchFamily="49" charset="0"/>
              </a:rPr>
              <a:t>().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function call indeed had an effect, even though it didn’t return anything nor did it use global variables</a:t>
            </a:r>
            <a:endParaRPr lang="en-US" dirty="0"/>
          </a:p>
          <a:p>
            <a:r>
              <a:rPr lang="en-US" dirty="0"/>
              <a:t>A similar effect can be obtained by </a:t>
            </a:r>
            <a:r>
              <a:rPr lang="en-US" dirty="0" smtClean="0"/>
              <a:t>having </a:t>
            </a:r>
            <a:r>
              <a:rPr lang="en-US" dirty="0" smtClean="0">
                <a:latin typeface="Courier New" pitchFamily="49" charset="0"/>
              </a:rPr>
              <a:t>cube_it_3</a:t>
            </a:r>
            <a:r>
              <a:rPr lang="en-US" dirty="0" smtClean="0"/>
              <a:t> return </a:t>
            </a:r>
            <a:r>
              <a:rPr lang="en-US" dirty="0"/>
              <a:t>a value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See next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70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Pointers provide direct access to computer memory</a:t>
            </a:r>
          </a:p>
          <a:p>
            <a:r>
              <a:rPr lang="en-US" dirty="0" smtClean="0"/>
              <a:t>Novice programmers  hate them ….</a:t>
            </a:r>
          </a:p>
          <a:p>
            <a:pPr lvl="1"/>
            <a:r>
              <a:rPr lang="en-US" dirty="0" smtClean="0"/>
              <a:t>… but experienced programmers love them</a:t>
            </a:r>
          </a:p>
          <a:p>
            <a:pPr lvl="1"/>
            <a:r>
              <a:rPr lang="en-US" dirty="0" smtClean="0"/>
              <a:t>One can do so much with them!!!</a:t>
            </a:r>
          </a:p>
          <a:p>
            <a:r>
              <a:rPr lang="en-US" dirty="0" smtClean="0"/>
              <a:t>C and C++ are two of the very few high level languages that permit access to memory locations</a:t>
            </a:r>
          </a:p>
          <a:p>
            <a:r>
              <a:rPr lang="en-US" dirty="0" smtClean="0"/>
              <a:t>That’s why C is often called a mid-level programming language (as opposed to high level).</a:t>
            </a:r>
          </a:p>
          <a:p>
            <a:r>
              <a:rPr lang="en-US" dirty="0" smtClean="0"/>
              <a:t>Java is VERY similar to C++, but interestingly enough, does not permit pointers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Reference W/O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cube_it_3(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v</a:t>
            </a:r>
            <a:r>
              <a:rPr lang="en-US" sz="2200" dirty="0" smtClean="0">
                <a:latin typeface="Courier New" pitchFamily="49" charset="0"/>
              </a:rPr>
              <a:t>oid main</a:t>
            </a:r>
            <a:r>
              <a:rPr lang="en-US" sz="2200" dirty="0" smtClean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int number = 5;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printf(“Original value = %</a:t>
            </a:r>
            <a:r>
              <a:rPr lang="en-US" sz="2200" dirty="0">
                <a:latin typeface="Courier New" pitchFamily="49" charset="0"/>
              </a:rPr>
              <a:t>d\n “, </a:t>
            </a:r>
            <a:r>
              <a:rPr lang="en-US" sz="2200" dirty="0" smtClean="0">
                <a:latin typeface="Courier New" pitchFamily="49" charset="0"/>
              </a:rPr>
              <a:t>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number = cube_it_3(number);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printf(“New value = %d\n“, number);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2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cube_it_3(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return n * n *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by Reference W/O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Original value = 5</a:t>
            </a:r>
          </a:p>
          <a:p>
            <a:pPr algn="ctr">
              <a:buFontTx/>
              <a:buNone/>
            </a:pPr>
            <a:r>
              <a:rPr lang="en-US" dirty="0" smtClean="0">
                <a:latin typeface="Courier New" pitchFamily="49" charset="0"/>
              </a:rPr>
              <a:t>New value = 125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The call to function </a:t>
            </a:r>
            <a:r>
              <a:rPr lang="en-US" dirty="0" smtClean="0">
                <a:latin typeface="Courier New" pitchFamily="49" charset="0"/>
              </a:rPr>
              <a:t>cube_it_3</a:t>
            </a:r>
            <a:r>
              <a:rPr lang="en-US" dirty="0" smtClean="0"/>
              <a:t> did not change the original variable </a:t>
            </a:r>
            <a:r>
              <a:rPr lang="en-US" dirty="0" smtClean="0">
                <a:latin typeface="Courier New" pitchFamily="49" charset="0"/>
              </a:rPr>
              <a:t>number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</a:rPr>
              <a:t>main().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/>
              <a:t>But we accomplished it just the same by resetting the value of number in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dirty="0" smtClean="0"/>
              <a:t>This is not really call by reference but accomplishes the same thing.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Pointers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can also return pointers to variables.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nt * </a:t>
            </a:r>
            <a:r>
              <a:rPr lang="en-US" dirty="0" smtClean="0">
                <a:latin typeface="Courier New" pitchFamily="49" charset="0"/>
              </a:rPr>
              <a:t>function(int</a:t>
            </a:r>
            <a:r>
              <a:rPr lang="en-US" dirty="0">
                <a:latin typeface="Courier New" pitchFamily="49" charset="0"/>
              </a:rPr>
              <a:t>, int);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is the prototype for a function that returns a pointer to an integer variable.</a:t>
            </a:r>
          </a:p>
          <a:p>
            <a:pPr>
              <a:spcBef>
                <a:spcPct val="50000"/>
              </a:spcBef>
            </a:pPr>
            <a:r>
              <a:rPr lang="en-US" dirty="0"/>
              <a:t>Is easily done by simply returning the value of a pointer variable - an address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5;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int 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&amp;x;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xptr;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i="1" dirty="0"/>
              <a:t>const</a:t>
            </a:r>
            <a:r>
              <a:rPr lang="en-US" dirty="0"/>
              <a:t> and Pointer Passing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programmer can specify that variables be made constant – i.e., not changeable.</a:t>
            </a:r>
          </a:p>
          <a:p>
            <a:pPr lvl="1"/>
            <a:r>
              <a:rPr lang="en-US" dirty="0" smtClean="0"/>
              <a:t>Pointers too, but this is a bit more complicated</a:t>
            </a:r>
          </a:p>
          <a:p>
            <a:r>
              <a:rPr lang="en-US" dirty="0" smtClean="0"/>
              <a:t>The </a:t>
            </a:r>
            <a:r>
              <a:rPr lang="en-US" i="1" dirty="0"/>
              <a:t>const</a:t>
            </a:r>
            <a:r>
              <a:rPr lang="en-US" dirty="0"/>
              <a:t> qualifier tells the compiler that the variable following it is not to be changed by any program statements.</a:t>
            </a:r>
          </a:p>
          <a:p>
            <a:r>
              <a:rPr lang="en-US" dirty="0"/>
              <a:t>Provides a measure of security when passing addresses of variables whose values are not to be modified </a:t>
            </a:r>
            <a:r>
              <a:rPr lang="en-US" dirty="0" smtClean="0"/>
              <a:t>under any circumstances (for </a:t>
            </a:r>
            <a:r>
              <a:rPr lang="en-US" dirty="0"/>
              <a:t>example, </a:t>
            </a:r>
            <a:r>
              <a:rPr lang="en-US" dirty="0" smtClean="0"/>
              <a:t>data in an array).</a:t>
            </a:r>
            <a:endParaRPr lang="en-US" dirty="0"/>
          </a:p>
          <a:p>
            <a:r>
              <a:rPr lang="en-US" dirty="0"/>
              <a:t>When passing pointers, </a:t>
            </a:r>
            <a:r>
              <a:rPr lang="en-US" dirty="0" smtClean="0"/>
              <a:t>four cases exist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Case #1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70916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Non-constant pointer to non-constant data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Declaration does not include </a:t>
            </a:r>
            <a:r>
              <a:rPr lang="en-US" i="1" dirty="0"/>
              <a:t>const</a:t>
            </a:r>
            <a:r>
              <a:rPr lang="en-US" dirty="0"/>
              <a:t> in any way.</a:t>
            </a:r>
          </a:p>
          <a:p>
            <a:pPr lvl="1"/>
            <a:r>
              <a:rPr lang="en-US" dirty="0" smtClean="0"/>
              <a:t>Values of variables </a:t>
            </a:r>
            <a:r>
              <a:rPr lang="en-US" dirty="0"/>
              <a:t>can be modified through </a:t>
            </a:r>
            <a:r>
              <a:rPr lang="en-US" dirty="0" smtClean="0"/>
              <a:t>pointers.</a:t>
            </a:r>
            <a:endParaRPr lang="en-US" dirty="0"/>
          </a:p>
          <a:p>
            <a:pPr lvl="1"/>
            <a:r>
              <a:rPr lang="en-US" dirty="0"/>
              <a:t>Pointer can be modified to point to other </a:t>
            </a:r>
            <a:r>
              <a:rPr lang="en-US" dirty="0" smtClean="0"/>
              <a:t>variables.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Highest level of data access </a:t>
            </a:r>
            <a:r>
              <a:rPr lang="en-US" dirty="0" smtClean="0"/>
              <a:t>permitted to </a:t>
            </a:r>
            <a:r>
              <a:rPr lang="en-US" dirty="0"/>
              <a:t>called function.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Example: </a:t>
            </a:r>
          </a:p>
          <a:p>
            <a:pPr marL="13716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</a:rPr>
              <a:t>int a, </a:t>
            </a:r>
            <a:r>
              <a:rPr lang="en-US" dirty="0" smtClean="0">
                <a:latin typeface="Courier New" pitchFamily="49" charset="0"/>
              </a:rPr>
              <a:t>* </a:t>
            </a:r>
            <a:r>
              <a:rPr lang="en-US" dirty="0" err="1" smtClean="0">
                <a:latin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marL="137160" indent="0"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This is what we have been doing up to now.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Non-constant pointer to constant data</a:t>
            </a:r>
            <a:r>
              <a:rPr lang="en-US" dirty="0"/>
              <a:t>:</a:t>
            </a:r>
          </a:p>
          <a:p>
            <a:pPr lvl="1"/>
            <a:r>
              <a:rPr lang="en-US" sz="2600" dirty="0"/>
              <a:t>Pointer can be modified to point to any </a:t>
            </a:r>
            <a:r>
              <a:rPr lang="en-US" sz="2600" dirty="0" smtClean="0"/>
              <a:t>location.</a:t>
            </a:r>
            <a:endParaRPr lang="en-US" sz="2600" dirty="0"/>
          </a:p>
          <a:p>
            <a:pPr lvl="1"/>
            <a:r>
              <a:rPr lang="en-US" sz="2600" dirty="0" smtClean="0"/>
              <a:t>Any variable </a:t>
            </a:r>
            <a:r>
              <a:rPr lang="en-US" sz="2600" dirty="0"/>
              <a:t>that it points to cannot be modified</a:t>
            </a:r>
          </a:p>
          <a:p>
            <a:pPr lvl="1"/>
            <a:r>
              <a:rPr lang="en-US" sz="2600" dirty="0"/>
              <a:t>May be used to protect the contents of a passed array.</a:t>
            </a:r>
          </a:p>
          <a:p>
            <a:pPr lvl="1"/>
            <a:r>
              <a:rPr lang="en-US" sz="2600" dirty="0" smtClean="0"/>
              <a:t>Example:</a:t>
            </a:r>
          </a:p>
          <a:p>
            <a:pPr lvl="1" algn="ctr">
              <a:buNone/>
            </a:pPr>
            <a:r>
              <a:rPr lang="en-US" sz="2600" dirty="0" smtClean="0">
                <a:latin typeface="Courier New" pitchFamily="49" charset="0"/>
              </a:rPr>
              <a:t>const int </a:t>
            </a:r>
            <a:r>
              <a:rPr lang="en-US" sz="2600" dirty="0" smtClean="0">
                <a:latin typeface="Courier New" pitchFamily="49" charset="0"/>
              </a:rPr>
              <a:t>* a</a:t>
            </a:r>
            <a:r>
              <a:rPr lang="en-US" sz="2600" dirty="0" smtClean="0">
                <a:latin typeface="Courier New" pitchFamily="49" charset="0"/>
              </a:rPr>
              <a:t>;</a:t>
            </a:r>
            <a:endParaRPr lang="en-US" sz="2600" dirty="0" smtClean="0"/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Read </a:t>
            </a:r>
            <a:r>
              <a:rPr lang="en-US" sz="2600" dirty="0"/>
              <a:t>as “a is a pointer to an integer constant</a:t>
            </a:r>
            <a:r>
              <a:rPr lang="en-US" sz="2600" dirty="0" smtClean="0"/>
              <a:t>”</a:t>
            </a:r>
            <a:endParaRPr lang="en-US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</a:t>
            </a:r>
            <a:r>
              <a:rPr lang="en-US" dirty="0" smtClean="0">
                <a:latin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Constant pointer to non-constant data:</a:t>
            </a:r>
          </a:p>
          <a:p>
            <a:pPr lvl="1"/>
            <a:r>
              <a:rPr lang="en-US" sz="2600" dirty="0"/>
              <a:t>Pointer always points to same memory location.</a:t>
            </a:r>
          </a:p>
          <a:p>
            <a:pPr lvl="1"/>
            <a:r>
              <a:rPr lang="en-US" sz="2600" dirty="0"/>
              <a:t>Data that it points to can be modified.</a:t>
            </a:r>
          </a:p>
          <a:p>
            <a:pPr lvl="1"/>
            <a:r>
              <a:rPr lang="en-US" sz="2600" dirty="0" smtClean="0"/>
              <a:t>Pointer </a:t>
            </a:r>
            <a:r>
              <a:rPr lang="en-US" sz="2600" dirty="0"/>
              <a:t>must be initialized when declared.</a:t>
            </a:r>
          </a:p>
          <a:p>
            <a:pPr lvl="1"/>
            <a:r>
              <a:rPr lang="en-US" sz="2600" dirty="0" smtClean="0"/>
              <a:t>Example: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Courier New" pitchFamily="49" charset="0"/>
              </a:rPr>
              <a:t>	int x;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 smtClean="0">
                <a:latin typeface="Courier New" pitchFamily="49" charset="0"/>
              </a:rPr>
              <a:t>		int * const aptr = &amp;x;</a:t>
            </a:r>
            <a:endParaRPr lang="en-US" sz="2600" dirty="0" smtClean="0"/>
          </a:p>
          <a:p>
            <a:pPr lvl="1">
              <a:spcBef>
                <a:spcPts val="1200"/>
              </a:spcBef>
            </a:pPr>
            <a:r>
              <a:rPr lang="en-US" sz="2600" dirty="0" smtClean="0"/>
              <a:t>Read </a:t>
            </a:r>
            <a:r>
              <a:rPr lang="en-US" sz="2600" dirty="0"/>
              <a:t>“aptr is a constant pointer to an integer ”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</a:t>
            </a:r>
            <a:endParaRPr lang="en-US" u="sng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Case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Constant pointer to constant data:</a:t>
            </a:r>
          </a:p>
          <a:p>
            <a:pPr lvl="1"/>
            <a:r>
              <a:rPr lang="en-US" sz="2600" dirty="0"/>
              <a:t>Pointer always points to same memory location.</a:t>
            </a:r>
          </a:p>
          <a:p>
            <a:pPr lvl="1"/>
            <a:r>
              <a:rPr lang="en-US" sz="2600" dirty="0"/>
              <a:t>Data that it points to cannot be modified.</a:t>
            </a:r>
          </a:p>
          <a:p>
            <a:pPr lvl="1"/>
            <a:r>
              <a:rPr lang="en-US" sz="2600" dirty="0" smtClean="0"/>
              <a:t>Example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sz="2600" dirty="0" smtClean="0">
                <a:latin typeface="Courier New" pitchFamily="49" charset="0"/>
              </a:rPr>
              <a:t>	int x = 5;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600" dirty="0" smtClean="0">
                <a:latin typeface="Courier New" pitchFamily="49" charset="0"/>
              </a:rPr>
              <a:t>	const int * const aptr = &amp;x;</a:t>
            </a:r>
            <a:endParaRPr lang="en-US" sz="2600" dirty="0" smtClean="0"/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Read </a:t>
            </a:r>
            <a:r>
              <a:rPr lang="en-US" sz="2600" dirty="0"/>
              <a:t>“aptr is a constant pointer to an integer constant” </a:t>
            </a:r>
            <a:r>
              <a:rPr lang="en-US" sz="2600" dirty="0" smtClean="0"/>
              <a:t>-  </a:t>
            </a:r>
            <a:r>
              <a:rPr lang="en-US" sz="2600" dirty="0"/>
              <a:t>right to left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valid operands in mathematical operations, assignment expressions and comparison operations.</a:t>
            </a:r>
          </a:p>
          <a:p>
            <a:r>
              <a:rPr lang="en-US" dirty="0"/>
              <a:t>But not all operators are valid with pointers.</a:t>
            </a:r>
          </a:p>
          <a:p>
            <a:r>
              <a:rPr lang="en-US" dirty="0"/>
              <a:t>Operators that are </a:t>
            </a:r>
            <a:r>
              <a:rPr lang="en-US" dirty="0" smtClean="0"/>
              <a:t>valid </a:t>
            </a:r>
            <a:r>
              <a:rPr lang="en-US" b="1" u="sng" dirty="0" smtClean="0"/>
              <a:t>do </a:t>
            </a:r>
            <a:r>
              <a:rPr lang="en-US" b="1" u="sng" dirty="0"/>
              <a:t>not </a:t>
            </a:r>
            <a:r>
              <a:rPr lang="en-US" dirty="0"/>
              <a:t>always work the same way.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can be incremented (++).</a:t>
            </a:r>
          </a:p>
          <a:p>
            <a:r>
              <a:rPr lang="en-US" dirty="0"/>
              <a:t>A pointer can be decremented (--).</a:t>
            </a:r>
          </a:p>
          <a:p>
            <a:r>
              <a:rPr lang="en-US" dirty="0"/>
              <a:t>An integer may be added to, or subtracted from a pointer (+, +=, -, -=).</a:t>
            </a:r>
          </a:p>
          <a:p>
            <a:r>
              <a:rPr lang="en-US" dirty="0"/>
              <a:t>One pointer may be subtracted from another.</a:t>
            </a:r>
          </a:p>
          <a:p>
            <a:r>
              <a:rPr lang="en-US" dirty="0"/>
              <a:t>But this can be </a:t>
            </a:r>
            <a:r>
              <a:rPr lang="en-US" dirty="0" smtClean="0"/>
              <a:t>misleading ….</a:t>
            </a:r>
          </a:p>
          <a:p>
            <a:r>
              <a:rPr lang="en-US" dirty="0" smtClean="0"/>
              <a:t>For sure, pointers </a:t>
            </a:r>
            <a:r>
              <a:rPr lang="en-US" b="1" u="sng" dirty="0" smtClean="0"/>
              <a:t>cannot</a:t>
            </a:r>
            <a:r>
              <a:rPr lang="en-US" dirty="0" smtClean="0"/>
              <a:t> be multiplied or divided by anything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Pointers are nothing more than a special kind of variable – one whose value is an address of another variable – </a:t>
            </a:r>
            <a:r>
              <a:rPr lang="en-US" b="1" u="sng" dirty="0" smtClean="0"/>
              <a:t>points</a:t>
            </a:r>
            <a:r>
              <a:rPr lang="en-US" dirty="0" smtClean="0"/>
              <a:t> to another variable!</a:t>
            </a:r>
          </a:p>
          <a:p>
            <a:r>
              <a:rPr lang="en-US" dirty="0" smtClean="0"/>
              <a:t>“Normal” </a:t>
            </a:r>
            <a:r>
              <a:rPr lang="en-US" dirty="0"/>
              <a:t>variables contain </a:t>
            </a:r>
            <a:r>
              <a:rPr lang="en-US" dirty="0" smtClean="0"/>
              <a:t>values of variables.</a:t>
            </a:r>
          </a:p>
          <a:p>
            <a:pPr lvl="1"/>
            <a:r>
              <a:rPr lang="en-US" dirty="0" smtClean="0"/>
              <a:t>A “normal” variable’s location in memory (its address) is hidden from the programmer</a:t>
            </a:r>
            <a:endParaRPr lang="en-US" dirty="0"/>
          </a:p>
          <a:p>
            <a:r>
              <a:rPr lang="en-US" i="1" dirty="0" smtClean="0"/>
              <a:t>A pointer </a:t>
            </a:r>
            <a:r>
              <a:rPr lang="en-US" i="1" dirty="0"/>
              <a:t>variable</a:t>
            </a:r>
            <a:r>
              <a:rPr lang="en-US" dirty="0"/>
              <a:t> contains </a:t>
            </a:r>
            <a:r>
              <a:rPr lang="en-US" dirty="0" smtClean="0"/>
              <a:t>the memory </a:t>
            </a:r>
            <a:r>
              <a:rPr lang="en-US" dirty="0"/>
              <a:t>address of </a:t>
            </a:r>
            <a:r>
              <a:rPr lang="en-US" dirty="0" smtClean="0"/>
              <a:t>another variable</a:t>
            </a:r>
            <a:endParaRPr lang="en-US" dirty="0"/>
          </a:p>
          <a:p>
            <a:r>
              <a:rPr lang="en-US" dirty="0"/>
              <a:t>Pointers are easy once you understand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Allows </a:t>
            </a:r>
            <a:r>
              <a:rPr lang="en-US" dirty="0"/>
              <a:t>call by reference.</a:t>
            </a:r>
          </a:p>
          <a:p>
            <a:r>
              <a:rPr lang="en-US" dirty="0" smtClean="0"/>
              <a:t>Permits dynamic allocation of </a:t>
            </a:r>
            <a:r>
              <a:rPr lang="en-US" dirty="0" smtClean="0"/>
              <a:t>memory (later).</a:t>
            </a:r>
            <a:endParaRPr lang="en-US" dirty="0" smtClean="0"/>
          </a:p>
          <a:p>
            <a:r>
              <a:rPr lang="en-US" dirty="0" smtClean="0"/>
              <a:t>Permits </a:t>
            </a:r>
            <a:r>
              <a:rPr lang="en-US" dirty="0"/>
              <a:t>creation of dynamic data </a:t>
            </a:r>
            <a:r>
              <a:rPr lang="en-US" dirty="0" smtClean="0"/>
              <a:t>structures (later).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integers to pointers, the value of the integer added is the number of </a:t>
            </a:r>
            <a:r>
              <a:rPr lang="en-US" b="1" u="sng" dirty="0"/>
              <a:t>memory elements</a:t>
            </a:r>
            <a:r>
              <a:rPr lang="en-US" dirty="0"/>
              <a:t> to be moved.</a:t>
            </a:r>
          </a:p>
          <a:p>
            <a:r>
              <a:rPr lang="en-US" dirty="0"/>
              <a:t>The actual answer depends on the type of memory element being pointed to by the pointer.</a:t>
            </a:r>
          </a:p>
          <a:p>
            <a:r>
              <a:rPr lang="en-US" dirty="0" smtClean="0"/>
              <a:t>Assuming that in our particular computer, an integer variable  </a:t>
            </a:r>
            <a:r>
              <a:rPr lang="en-US" dirty="0">
                <a:latin typeface="Courier New" pitchFamily="49" charset="0"/>
              </a:rPr>
              <a:t>int </a:t>
            </a:r>
            <a:r>
              <a:rPr lang="en-US" dirty="0" smtClean="0"/>
              <a:t>is </a:t>
            </a:r>
            <a:r>
              <a:rPr lang="en-US" dirty="0"/>
              <a:t>4 bytes (32 bits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48600" cy="45720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	int * </a:t>
            </a:r>
            <a:r>
              <a:rPr lang="en-US" dirty="0" err="1" smtClean="0">
                <a:latin typeface="Courier New" pitchFamily="49" charset="0"/>
              </a:rPr>
              <a:t>yptr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3000;</a:t>
            </a: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yptr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+= 2;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In reality, yptr = 3008, because </a:t>
            </a:r>
            <a:r>
              <a:rPr lang="en-US" dirty="0" smtClean="0"/>
              <a:t>we are moving it two memory elements.  So,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2 * 4 (bytes per int memory element) = 8 </a:t>
            </a:r>
            <a:r>
              <a:rPr lang="en-US" dirty="0"/>
              <a:t>bytes.</a:t>
            </a:r>
          </a:p>
          <a:p>
            <a:r>
              <a:rPr lang="en-US" dirty="0"/>
              <a:t>In other words, the pointer moved two integer data “spaces” away from its original address.</a:t>
            </a:r>
          </a:p>
          <a:p>
            <a:r>
              <a:rPr lang="en-US" dirty="0"/>
              <a:t>Since an integer data space is 4 bytes, it moved 8 bytes.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character variables are 1 byte in size, the arithmetic will be normal for pointers that point to characters.</a:t>
            </a:r>
          </a:p>
          <a:p>
            <a:r>
              <a:rPr lang="en-US" dirty="0"/>
              <a:t>The ++ and -- operators work the same way.</a:t>
            </a:r>
          </a:p>
          <a:p>
            <a:r>
              <a:rPr lang="en-US" dirty="0"/>
              <a:t>They add one data space to the address.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int </a:t>
            </a:r>
            <a:r>
              <a:rPr lang="en-US" dirty="0" smtClean="0">
                <a:latin typeface="Courier New" pitchFamily="49" charset="0"/>
              </a:rPr>
              <a:t>* </a:t>
            </a:r>
            <a:r>
              <a:rPr lang="en-US" dirty="0" err="1" smtClean="0">
                <a:latin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3000;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ptr++;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ptr = 3004, assuming integer takes 4 bytes.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works the same way.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	int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x = v1ptr - v2ptr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where </a:t>
            </a:r>
            <a:r>
              <a:rPr lang="en-US" dirty="0">
                <a:latin typeface="Courier New" pitchFamily="49" charset="0"/>
              </a:rPr>
              <a:t>v1ptr=3008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v2ptr=3000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==&gt;   x = 2 </a:t>
            </a:r>
            <a:r>
              <a:rPr lang="en-US" dirty="0" smtClean="0"/>
              <a:t>(if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4 </a:t>
            </a:r>
            <a:r>
              <a:rPr lang="en-US" dirty="0" smtClean="0"/>
              <a:t>bytes).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pointers are commonly used when a call by reference is desired, and the variable to be modified is itself a pointer.</a:t>
            </a:r>
          </a:p>
          <a:p>
            <a:r>
              <a:rPr lang="en-US" dirty="0"/>
              <a:t>A double pointer is a pointer to a pointer to a variable of a particular type.</a:t>
            </a:r>
          </a:p>
          <a:p>
            <a:r>
              <a:rPr lang="en-US" dirty="0"/>
              <a:t>Declared as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			int </a:t>
            </a:r>
            <a:r>
              <a:rPr lang="en-US" sz="2400" dirty="0" smtClean="0">
                <a:latin typeface="Courier New" pitchFamily="49" charset="0"/>
              </a:rPr>
              <a:t>* * </a:t>
            </a:r>
            <a:r>
              <a:rPr lang="en-US" sz="2400" dirty="0" err="1" smtClean="0">
                <a:latin typeface="Courier New" pitchFamily="49" charset="0"/>
              </a:rPr>
              <a:t>dbl_ptr</a:t>
            </a:r>
            <a:r>
              <a:rPr lang="en-US" sz="2400" dirty="0" smtClean="0">
                <a:latin typeface="Courier New" pitchFamily="49" charset="0"/>
              </a:rPr>
              <a:t>;</a:t>
            </a:r>
            <a:endParaRPr lang="en-US" sz="2400" dirty="0">
              <a:latin typeface="Courier New" pitchFamily="49" charset="0"/>
            </a:endParaRPr>
          </a:p>
          <a:p>
            <a:r>
              <a:rPr lang="en-US" dirty="0"/>
              <a:t>Read as a </a:t>
            </a:r>
            <a:r>
              <a:rPr lang="en-US" dirty="0" smtClean="0"/>
              <a:t>“pointer </a:t>
            </a:r>
            <a:r>
              <a:rPr lang="en-US" dirty="0"/>
              <a:t>to a pointer to an </a:t>
            </a:r>
            <a:r>
              <a:rPr lang="en-US" dirty="0" smtClean="0"/>
              <a:t>integer”.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43000" y="2514600"/>
            <a:ext cx="7239000" cy="3048000"/>
            <a:chOff x="1143000" y="2514600"/>
            <a:chExt cx="7239000" cy="3048000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143000" y="3505200"/>
              <a:ext cx="7239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57348" name="Line 4"/>
            <p:cNvSpPr>
              <a:spLocks noChangeShapeType="1"/>
            </p:cNvSpPr>
            <p:nvPr/>
          </p:nvSpPr>
          <p:spPr bwMode="auto">
            <a:xfrm>
              <a:off x="1676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49" name="Line 5"/>
            <p:cNvSpPr>
              <a:spLocks noChangeShapeType="1"/>
            </p:cNvSpPr>
            <p:nvPr/>
          </p:nvSpPr>
          <p:spPr bwMode="auto">
            <a:xfrm>
              <a:off x="22860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28956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35052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>
              <a:off x="41148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>
              <a:off x="4724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53340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59436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65532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71628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7772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1371600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371600" y="55626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V="1">
              <a:off x="4419600" y="4191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4" name="Oval 20"/>
            <p:cNvSpPr>
              <a:spLocks noChangeArrowheads="1"/>
            </p:cNvSpPr>
            <p:nvPr/>
          </p:nvSpPr>
          <p:spPr bwMode="auto"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V="1">
              <a:off x="4419600" y="25146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4419600" y="25146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>
              <a:off x="7391400" y="2514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70" name="Text Box 26"/>
            <p:cNvSpPr txBox="1">
              <a:spLocks noChangeArrowheads="1"/>
            </p:cNvSpPr>
            <p:nvPr/>
          </p:nvSpPr>
          <p:spPr bwMode="auto">
            <a:xfrm>
              <a:off x="7223125" y="3622675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57371" name="Text Box 27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9428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dirty="0" err="1" smtClean="0"/>
                <a:t>bl_ptr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0000" y="28956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De-referencing </a:t>
            </a:r>
            <a:r>
              <a:rPr lang="en-US" dirty="0"/>
              <a:t>a double pointer results in an 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obtain the value of the variable being pointed twice removed, the double pointer must be de-referenced twice!</a:t>
            </a:r>
            <a:endParaRPr lang="en-US" dirty="0"/>
          </a:p>
          <a:p>
            <a:r>
              <a:rPr lang="en-US" dirty="0" smtClean="0"/>
              <a:t>De-referencing it </a:t>
            </a:r>
            <a:r>
              <a:rPr lang="en-US" dirty="0"/>
              <a:t>again results in the value of the ultimate variable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			var = *(*dbl_ptr);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Pointer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 dirty="0" smtClean="0"/>
              <a:t> can be used to output the address contained in a pointer.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dirty="0" smtClean="0"/>
              <a:t>) conversion specification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p allows this</a:t>
            </a:r>
          </a:p>
          <a:p>
            <a:r>
              <a:rPr lang="en-US" dirty="0" smtClean="0"/>
              <a:t>The address returned will be in hexadecimal numbers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address of the function in memory.</a:t>
            </a:r>
          </a:p>
          <a:p>
            <a:r>
              <a:rPr lang="en-US" dirty="0"/>
              <a:t>This is now addressing the code </a:t>
            </a:r>
            <a:r>
              <a:rPr lang="en-US" dirty="0" smtClean="0"/>
              <a:t>segment of the main memory.</a:t>
            </a:r>
            <a:endParaRPr lang="en-US" dirty="0"/>
          </a:p>
          <a:p>
            <a:r>
              <a:rPr lang="en-US" dirty="0" smtClean="0"/>
              <a:t>Pointers to functions can </a:t>
            </a:r>
            <a:r>
              <a:rPr lang="en-US" dirty="0"/>
              <a:t>be </a:t>
            </a:r>
          </a:p>
          <a:p>
            <a:pPr lvl="1"/>
            <a:r>
              <a:rPr lang="en-US" dirty="0"/>
              <a:t>passed to functions</a:t>
            </a:r>
          </a:p>
          <a:p>
            <a:pPr lvl="1"/>
            <a:r>
              <a:rPr lang="en-US" dirty="0"/>
              <a:t>returned from functions</a:t>
            </a:r>
          </a:p>
          <a:p>
            <a:pPr lvl="1"/>
            <a:r>
              <a:rPr lang="en-US" dirty="0"/>
              <a:t>stored in arrays</a:t>
            </a:r>
          </a:p>
          <a:p>
            <a:pPr lvl="1"/>
            <a:r>
              <a:rPr lang="en-US" dirty="0"/>
              <a:t>assigned to other function pointers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Pointer contains the address of the first instruction that pertains to that function.</a:t>
            </a:r>
          </a:p>
          <a:p>
            <a:r>
              <a:rPr lang="en-US" dirty="0"/>
              <a:t>Commonly used  in menu-driven systems, where the choice made can result in calling different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Pointers to functions are declared as follows: (</a:t>
            </a:r>
            <a:r>
              <a:rPr lang="en-US" dirty="0" err="1" smtClean="0"/>
              <a:t>Allain</a:t>
            </a:r>
            <a:r>
              <a:rPr lang="en-US" dirty="0" smtClean="0"/>
              <a:t>, Programming.com)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double (*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(double);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cs typeface="Courier New" pitchFamily="49" charset="0"/>
              </a:rPr>
              <a:t> is the name of the pointer that points to a function that 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double</a:t>
            </a:r>
            <a:r>
              <a:rPr lang="en-US" dirty="0" smtClean="0">
                <a:cs typeface="Courier New" pitchFamily="49" charset="0"/>
              </a:rPr>
              <a:t> and is passed a double precision argument.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Pointer variables = </a:t>
            </a:r>
            <a:r>
              <a:rPr lang="en-US" i="1" dirty="0" smtClean="0"/>
              <a:t>pointers</a:t>
            </a:r>
            <a:endParaRPr lang="en-US" dirty="0" smtClean="0"/>
          </a:p>
          <a:p>
            <a:r>
              <a:rPr lang="en-US" dirty="0" smtClean="0"/>
              <a:t>A pointers holds the address of another variable </a:t>
            </a:r>
          </a:p>
          <a:p>
            <a:pPr lvl="1"/>
            <a:r>
              <a:rPr lang="en-US" dirty="0" smtClean="0"/>
              <a:t>A pointer “knows” where a variable “lives”!</a:t>
            </a:r>
          </a:p>
          <a:p>
            <a:pPr lvl="1"/>
            <a:r>
              <a:rPr lang="en-US" dirty="0" smtClean="0"/>
              <a:t>But doesn’t know its name</a:t>
            </a:r>
          </a:p>
          <a:p>
            <a:r>
              <a:rPr lang="en-US" dirty="0" smtClean="0"/>
              <a:t>The names of normal </a:t>
            </a:r>
            <a:r>
              <a:rPr lang="en-US" dirty="0"/>
              <a:t>variable </a:t>
            </a:r>
            <a:r>
              <a:rPr lang="en-US" u="sng" dirty="0" smtClean="0"/>
              <a:t>directly</a:t>
            </a:r>
            <a:r>
              <a:rPr lang="en-US" dirty="0" smtClean="0"/>
              <a:t> </a:t>
            </a:r>
            <a:r>
              <a:rPr lang="en-US" i="1" dirty="0"/>
              <a:t>reference</a:t>
            </a:r>
            <a:r>
              <a:rPr lang="en-US" dirty="0"/>
              <a:t> 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“references” in C programming lingo just means that the processor accesses and retrieves the value of a variable</a:t>
            </a:r>
            <a:endParaRPr lang="en-US" dirty="0"/>
          </a:p>
          <a:p>
            <a:r>
              <a:rPr lang="en-US" dirty="0"/>
              <a:t>Pointer variables </a:t>
            </a:r>
            <a:r>
              <a:rPr lang="en-US" u="sng" dirty="0"/>
              <a:t>indirectly</a:t>
            </a:r>
            <a:r>
              <a:rPr lang="en-US" dirty="0"/>
              <a:t> reference a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Referencing a value through a pointer variable is called </a:t>
            </a:r>
            <a:r>
              <a:rPr lang="en-US" dirty="0" smtClean="0"/>
              <a:t> </a:t>
            </a:r>
            <a:r>
              <a:rPr lang="en-US" i="1" dirty="0" smtClean="0"/>
              <a:t>indirect reference </a:t>
            </a:r>
            <a:r>
              <a:rPr lang="en-US" dirty="0" smtClean="0"/>
              <a:t>or simply </a:t>
            </a:r>
            <a:r>
              <a:rPr lang="en-US" i="1" dirty="0" smtClean="0"/>
              <a:t>indirection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declared, a pointer to a function can be set to the address of a function.  </a:t>
            </a:r>
          </a:p>
          <a:p>
            <a:r>
              <a:rPr lang="en-US" dirty="0" smtClean="0"/>
              <a:t>For example,  for the function below: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square(double x)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* x</a:t>
            </a:r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A pointer would be assigned as follows: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&amp;square;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Pointer Variable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2895600"/>
            <a:ext cx="7239000" cy="2667000"/>
            <a:chOff x="1143000" y="2895600"/>
            <a:chExt cx="7239000" cy="26670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43000" y="3505200"/>
              <a:ext cx="7239000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76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2860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956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5052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1148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724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3340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9436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5532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1628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772400" y="3505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371600" y="3886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371600" y="5562600"/>
              <a:ext cx="609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7467600" y="41910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7241869" y="2971800"/>
              <a:ext cx="50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522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ptr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400" y="1600200"/>
            <a:ext cx="6930102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“ptr “is often used to name a pointer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 But this is by convention and not by rule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5547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Declaration of Pointer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Pointer variables </a:t>
            </a:r>
            <a:r>
              <a:rPr lang="en-US" u="sng" dirty="0"/>
              <a:t>must be declared</a:t>
            </a:r>
            <a:r>
              <a:rPr lang="en-US" dirty="0"/>
              <a:t> </a:t>
            </a:r>
            <a:r>
              <a:rPr lang="en-US" dirty="0" smtClean="0"/>
              <a:t> just like </a:t>
            </a:r>
            <a:r>
              <a:rPr lang="en-US" dirty="0"/>
              <a:t>regular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same naming rules apply</a:t>
            </a:r>
            <a:endParaRPr lang="en-US" dirty="0"/>
          </a:p>
          <a:p>
            <a:r>
              <a:rPr lang="en-US" dirty="0" smtClean="0"/>
              <a:t>A pointer declaration includes the </a:t>
            </a:r>
            <a:r>
              <a:rPr lang="en-US" dirty="0"/>
              <a:t>type of variable they point to.</a:t>
            </a:r>
          </a:p>
          <a:p>
            <a:r>
              <a:rPr lang="en-US" dirty="0"/>
              <a:t>Declarations use * to indicate “pointerhood”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 *ptr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dirty="0" smtClean="0">
                <a:latin typeface="Courier New" pitchFamily="49" charset="0"/>
              </a:rPr>
              <a:t>int * ptr; // works also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Declares a pointer named </a:t>
            </a:r>
            <a:r>
              <a:rPr lang="en-US" dirty="0">
                <a:latin typeface="Courier New" pitchFamily="49" charset="0"/>
              </a:rPr>
              <a:t>ptr</a:t>
            </a:r>
            <a:r>
              <a:rPr lang="en-US" dirty="0"/>
              <a:t> </a:t>
            </a:r>
            <a:r>
              <a:rPr lang="en-US" dirty="0" smtClean="0"/>
              <a:t> that points </a:t>
            </a:r>
            <a:r>
              <a:rPr lang="en-US" dirty="0"/>
              <a:t>to an integer variable.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dirty="0"/>
              <a:t>Pointers should </a:t>
            </a:r>
            <a:r>
              <a:rPr lang="en-US" dirty="0" smtClean="0"/>
              <a:t>always be </a:t>
            </a:r>
            <a:r>
              <a:rPr lang="en-US" dirty="0"/>
              <a:t>initialized.</a:t>
            </a:r>
          </a:p>
          <a:p>
            <a:pPr lvl="1"/>
            <a:r>
              <a:rPr lang="en-US" dirty="0" smtClean="0"/>
              <a:t>But the </a:t>
            </a:r>
            <a:r>
              <a:rPr lang="en-US" dirty="0"/>
              <a:t>* does not distribute</a:t>
            </a:r>
            <a:r>
              <a:rPr lang="en-US" dirty="0" smtClean="0"/>
              <a:t>. (explain)</a:t>
            </a:r>
            <a:endParaRPr lang="en-US" dirty="0"/>
          </a:p>
          <a:p>
            <a:r>
              <a:rPr lang="en-US" dirty="0"/>
              <a:t>Can be set to NULL or to 0, but NULL is preferred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is because pointers assigned a value of 0 actually have the value 0 and not an address.</a:t>
            </a:r>
            <a:endParaRPr lang="en-US" dirty="0"/>
          </a:p>
          <a:p>
            <a:r>
              <a:rPr lang="en-US" dirty="0"/>
              <a:t>NULL is a symbolic constant defined in &lt;stdio.h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It will become very useful when we build linked lists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Address-of Pointer Operator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Address-of operator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 is a unary operator </a:t>
            </a:r>
            <a:r>
              <a:rPr lang="en-US" dirty="0" smtClean="0"/>
              <a:t>that returns </a:t>
            </a:r>
            <a:r>
              <a:rPr lang="en-US" dirty="0"/>
              <a:t>the address of its operand.</a:t>
            </a:r>
          </a:p>
          <a:p>
            <a:r>
              <a:rPr lang="en-US" dirty="0" smtClean="0"/>
              <a:t>This </a:t>
            </a:r>
            <a:r>
              <a:rPr lang="en-US" dirty="0"/>
              <a:t>basic operator </a:t>
            </a:r>
            <a:r>
              <a:rPr lang="en-US" dirty="0" smtClean="0"/>
              <a:t>is used </a:t>
            </a:r>
            <a:r>
              <a:rPr lang="en-US" dirty="0"/>
              <a:t>to assign values to pointers.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y = 5;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int </a:t>
            </a:r>
            <a:r>
              <a:rPr lang="en-US" dirty="0" smtClean="0">
                <a:latin typeface="Courier New" pitchFamily="49" charset="0"/>
              </a:rPr>
              <a:t>* </a:t>
            </a:r>
            <a:r>
              <a:rPr lang="en-US" dirty="0" err="1" smtClean="0">
                <a:latin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= NULL;</a:t>
            </a:r>
            <a:endParaRPr lang="en-US" dirty="0">
              <a:latin typeface="Courier New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ptr = &amp;y;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itchFamily="49" charset="0"/>
              </a:rPr>
              <a:t>ptr</a:t>
            </a:r>
            <a:r>
              <a:rPr lang="en-US" dirty="0"/>
              <a:t> points to </a:t>
            </a:r>
            <a:r>
              <a:rPr lang="en-US" dirty="0">
                <a:latin typeface="Courier New" pitchFamily="49" charset="0"/>
              </a:rPr>
              <a:t>y</a:t>
            </a:r>
            <a:r>
              <a:rPr lang="en-US" dirty="0"/>
              <a:t> (contains its address).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Pointer Operator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 indicated earlier, the value of a variable pointed at by a pointer can be accessed (indirectly referenced) through the pointer pointing to it.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Indirection </a:t>
            </a:r>
            <a:r>
              <a:rPr lang="en-US" i="1" dirty="0"/>
              <a:t>operator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), or </a:t>
            </a:r>
            <a:r>
              <a:rPr lang="en-US" i="1" dirty="0"/>
              <a:t>dereferencing operator</a:t>
            </a:r>
            <a:r>
              <a:rPr lang="en-US" dirty="0"/>
              <a:t> is also unary and returns the value of the variable pointed at by the pointer.</a:t>
            </a:r>
          </a:p>
          <a:p>
            <a:r>
              <a:rPr lang="en-US" dirty="0"/>
              <a:t>In the previous example:</a:t>
            </a:r>
          </a:p>
          <a:p>
            <a:pPr lvl="1"/>
            <a:r>
              <a:rPr lang="en-US" dirty="0" smtClean="0"/>
              <a:t>Evaluating y returns the value of 5</a:t>
            </a:r>
            <a:endParaRPr lang="en-US" dirty="0"/>
          </a:p>
          <a:p>
            <a:pPr lvl="1"/>
            <a:r>
              <a:rPr lang="en-US" dirty="0" smtClean="0"/>
              <a:t>Evaluating *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smtClean="0"/>
              <a:t>also returns </a:t>
            </a:r>
            <a:r>
              <a:rPr lang="en-US" dirty="0" smtClean="0"/>
              <a:t>the value of 5</a:t>
            </a:r>
            <a:endParaRPr lang="en-US" dirty="0"/>
          </a:p>
          <a:p>
            <a:r>
              <a:rPr lang="en-US" dirty="0" smtClean="0"/>
              <a:t>The * indirection operator is not </a:t>
            </a:r>
            <a:r>
              <a:rPr lang="en-US" dirty="0"/>
              <a:t>to be confused with the </a:t>
            </a:r>
            <a:r>
              <a:rPr lang="en-US" dirty="0" smtClean="0"/>
              <a:t>pointer declaration </a:t>
            </a:r>
            <a:r>
              <a:rPr lang="en-US" dirty="0"/>
              <a:t>operator </a:t>
            </a:r>
            <a:r>
              <a:rPr lang="en-US" dirty="0" smtClean="0"/>
              <a:t>– also *.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confusing!!!.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1372</TotalTime>
  <Words>1890</Words>
  <Application>Microsoft Office PowerPoint</Application>
  <PresentationFormat>On-screen Show (4:3)</PresentationFormat>
  <Paragraphs>358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Apex</vt:lpstr>
      <vt:lpstr>Slide Set #5  Pointers</vt:lpstr>
      <vt:lpstr>Pointers</vt:lpstr>
      <vt:lpstr>Pointer Variables</vt:lpstr>
      <vt:lpstr>Pointer Variables</vt:lpstr>
      <vt:lpstr>A Pointer Variable</vt:lpstr>
      <vt:lpstr>Declaration of Pointer Variables</vt:lpstr>
      <vt:lpstr>Pointer Variables</vt:lpstr>
      <vt:lpstr>Address-of Pointer Operator</vt:lpstr>
      <vt:lpstr>Indirection Pointer Operator</vt:lpstr>
      <vt:lpstr>Pointer Example</vt:lpstr>
      <vt:lpstr>Pointer Example</vt:lpstr>
      <vt:lpstr>Modifying Variables through Pointers</vt:lpstr>
      <vt:lpstr>Calling by Value vs. Reference</vt:lpstr>
      <vt:lpstr>Call by Value – Example #1</vt:lpstr>
      <vt:lpstr>Call by Value – Example #1</vt:lpstr>
      <vt:lpstr>Call by Value – Example #2</vt:lpstr>
      <vt:lpstr>Call by Value – Example #2</vt:lpstr>
      <vt:lpstr>Call by Reference – Example #3</vt:lpstr>
      <vt:lpstr>Call by Reference – Example #3</vt:lpstr>
      <vt:lpstr>Call by Reference W/O Pointers</vt:lpstr>
      <vt:lpstr>Call by Reference W/O Pointers</vt:lpstr>
      <vt:lpstr>Functions Returning Pointers</vt:lpstr>
      <vt:lpstr>The const and Pointer Passing</vt:lpstr>
      <vt:lpstr>const Case #1</vt:lpstr>
      <vt:lpstr>const Case #2</vt:lpstr>
      <vt:lpstr>const Case #3</vt:lpstr>
      <vt:lpstr>const Case #4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Double Pointers</vt:lpstr>
      <vt:lpstr>Double Pointers</vt:lpstr>
      <vt:lpstr>Double Pointers</vt:lpstr>
      <vt:lpstr>Outputting Pointer Contents</vt:lpstr>
      <vt:lpstr>Pointers to Functions</vt:lpstr>
      <vt:lpstr>Pointers to Functions</vt:lpstr>
      <vt:lpstr>Pointers to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Avelino</dc:creator>
  <cp:lastModifiedBy>Avelino</cp:lastModifiedBy>
  <cp:revision>69</cp:revision>
  <dcterms:created xsi:type="dcterms:W3CDTF">2011-09-13T23:52:14Z</dcterms:created>
  <dcterms:modified xsi:type="dcterms:W3CDTF">2016-09-14T21:14:09Z</dcterms:modified>
</cp:coreProperties>
</file>