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363" r:id="rId4"/>
    <p:sldId id="349" r:id="rId5"/>
    <p:sldId id="364" r:id="rId6"/>
    <p:sldId id="262" r:id="rId7"/>
    <p:sldId id="350" r:id="rId8"/>
    <p:sldId id="351" r:id="rId9"/>
    <p:sldId id="261" r:id="rId10"/>
    <p:sldId id="263" r:id="rId11"/>
    <p:sldId id="264" r:id="rId12"/>
    <p:sldId id="362" r:id="rId13"/>
    <p:sldId id="365" r:id="rId14"/>
    <p:sldId id="366" r:id="rId15"/>
    <p:sldId id="367" r:id="rId16"/>
    <p:sldId id="265" r:id="rId17"/>
    <p:sldId id="352" r:id="rId18"/>
    <p:sldId id="266" r:id="rId19"/>
    <p:sldId id="267" r:id="rId20"/>
    <p:sldId id="268" r:id="rId21"/>
    <p:sldId id="269" r:id="rId22"/>
    <p:sldId id="270" r:id="rId23"/>
    <p:sldId id="359" r:id="rId24"/>
    <p:sldId id="353" r:id="rId25"/>
    <p:sldId id="368" r:id="rId26"/>
    <p:sldId id="354" r:id="rId27"/>
    <p:sldId id="360" r:id="rId28"/>
    <p:sldId id="361" r:id="rId29"/>
    <p:sldId id="355" r:id="rId30"/>
    <p:sldId id="271" r:id="rId31"/>
    <p:sldId id="272" r:id="rId32"/>
    <p:sldId id="276" r:id="rId33"/>
    <p:sldId id="277" r:id="rId34"/>
    <p:sldId id="278" r:id="rId35"/>
    <p:sldId id="279" r:id="rId36"/>
    <p:sldId id="282" r:id="rId37"/>
    <p:sldId id="259" r:id="rId38"/>
    <p:sldId id="260" r:id="rId39"/>
    <p:sldId id="280" r:id="rId40"/>
    <p:sldId id="281" r:id="rId41"/>
    <p:sldId id="273" r:id="rId42"/>
    <p:sldId id="274" r:id="rId43"/>
    <p:sldId id="275" r:id="rId44"/>
    <p:sldId id="283" r:id="rId45"/>
    <p:sldId id="284" r:id="rId46"/>
    <p:sldId id="285" r:id="rId47"/>
    <p:sldId id="369" r:id="rId48"/>
    <p:sldId id="370" r:id="rId49"/>
    <p:sldId id="371" r:id="rId50"/>
    <p:sldId id="372" r:id="rId51"/>
    <p:sldId id="373" r:id="rId52"/>
    <p:sldId id="374" r:id="rId53"/>
    <p:sldId id="286" r:id="rId54"/>
    <p:sldId id="287" r:id="rId55"/>
    <p:sldId id="288" r:id="rId56"/>
    <p:sldId id="289" r:id="rId57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4D4D4D"/>
    <a:srgbClr val="FFFFFF"/>
    <a:srgbClr val="996600"/>
    <a:srgbClr val="FF99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74" autoAdjust="0"/>
    <p:restoredTop sz="86949" autoAdjust="0"/>
  </p:normalViewPr>
  <p:slideViewPr>
    <p:cSldViewPr>
      <p:cViewPr varScale="1">
        <p:scale>
          <a:sx n="92" d="100"/>
          <a:sy n="92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C5DDFD9-757F-4D0D-8A64-C6D317505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1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1707ED-0D64-43E4-ADFE-B69A9CC95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2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2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3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2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0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76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26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5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7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1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3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4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1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9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4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4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0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8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9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9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2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8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2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1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3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93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15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47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92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31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7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5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1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7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66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03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27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6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707ED-0D64-43E4-ADFE-B69A9CC95A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6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10/17/2016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11" descr="EECS wave Centered text (15 pt)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UCF logo- tag horizontal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2514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Slide Set #6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Simple </a:t>
            </a:r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Structures</a:t>
            </a:r>
          </a:p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Arrays and Structures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COP 3223C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Declaring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4582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An interesting aspect of arrays is that they are defined in contiguous memory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Allows pointer math to be useful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declaration allows the compiler to set aside sufficient contiguous memory for the size of array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</a:t>
            </a:r>
            <a:r>
              <a:rPr lang="en-US" sz="3200" dirty="0">
                <a:solidFill>
                  <a:srgbClr val="663300"/>
                </a:solidFill>
              </a:rPr>
              <a:t>type of data to be stored must be identified so that sufficient space is allocated.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Arrays allocated statically - remain the same size throughout </a:t>
            </a:r>
            <a:r>
              <a:rPr lang="en-US" sz="3200" dirty="0" smtClean="0">
                <a:solidFill>
                  <a:srgbClr val="663300"/>
                </a:solidFill>
              </a:rPr>
              <a:t>its scope.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Cannot grow in size during program execution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Declaring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848600" cy="4495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c[12];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float a[100];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char b[15];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Can be </a:t>
            </a:r>
            <a:r>
              <a:rPr lang="en-US" sz="3200" dirty="0" smtClean="0">
                <a:solidFill>
                  <a:srgbClr val="663300"/>
                </a:solidFill>
              </a:rPr>
              <a:t>local </a:t>
            </a:r>
            <a:r>
              <a:rPr lang="en-US" sz="3200" dirty="0">
                <a:solidFill>
                  <a:srgbClr val="663300"/>
                </a:solidFill>
              </a:rPr>
              <a:t>or </a:t>
            </a:r>
            <a:r>
              <a:rPr lang="en-US" sz="3200" dirty="0" smtClean="0">
                <a:solidFill>
                  <a:srgbClr val="663300"/>
                </a:solidFill>
              </a:rPr>
              <a:t>global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solidFill>
                  <a:srgbClr val="663300"/>
                </a:solidFill>
              </a:rPr>
              <a:t>Local is still preferred whenever possible</a:t>
            </a:r>
            <a:endParaRPr lang="en-US" sz="2800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Size </a:t>
            </a:r>
            <a:r>
              <a:rPr lang="en-US" sz="3200" dirty="0" smtClean="0">
                <a:solidFill>
                  <a:srgbClr val="663300"/>
                </a:solidFill>
              </a:rPr>
              <a:t>of array is typically </a:t>
            </a:r>
            <a:r>
              <a:rPr lang="en-US" sz="3200" dirty="0">
                <a:solidFill>
                  <a:srgbClr val="663300"/>
                </a:solidFill>
              </a:rPr>
              <a:t>done through a macro.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#define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SIZE 10</a:t>
            </a:r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…. but doesn’t have to be.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Length 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One might ask, Can I do the following: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 x=50;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list[x];</a:t>
            </a:r>
          </a:p>
          <a:p>
            <a:r>
              <a:rPr lang="en-US" sz="3200" dirty="0" smtClean="0"/>
              <a:t>This is called a variable length array (VLA).</a:t>
            </a:r>
          </a:p>
          <a:p>
            <a:r>
              <a:rPr lang="en-US" sz="3200" dirty="0" smtClean="0"/>
              <a:t>In the original C, this was not legal.</a:t>
            </a:r>
          </a:p>
          <a:p>
            <a:r>
              <a:rPr lang="en-US" sz="3200" dirty="0" smtClean="0"/>
              <a:t>However, some newer implementations permit this to work … in theory!</a:t>
            </a:r>
          </a:p>
          <a:p>
            <a:r>
              <a:rPr lang="en-US" sz="3200" dirty="0" smtClean="0"/>
              <a:t>In reality, it does not work well and it often makes the program crash.</a:t>
            </a:r>
          </a:p>
          <a:p>
            <a:pPr lvl="1"/>
            <a:r>
              <a:rPr lang="en-US" sz="3000" dirty="0" smtClean="0"/>
              <a:t>It is NOT natural!</a:t>
            </a:r>
            <a:endParaRPr lang="en-US" sz="3000" dirty="0"/>
          </a:p>
          <a:p>
            <a:r>
              <a:rPr lang="en-US" sz="3200" dirty="0" smtClean="0"/>
              <a:t>So, DO NOT use 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388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Arrays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63300"/>
                </a:solidFill>
              </a:rPr>
              <a:t>The name of an array is in reality a pointer to its first element.</a:t>
            </a:r>
          </a:p>
          <a:p>
            <a:pPr algn="ctr"/>
            <a:r>
              <a:rPr lang="en-US" sz="2800" dirty="0">
                <a:solidFill>
                  <a:srgbClr val="663300"/>
                </a:solidFill>
              </a:rPr>
              <a:t>Thus, for array </a:t>
            </a:r>
            <a:r>
              <a:rPr lang="en-US" sz="2800" dirty="0" smtClean="0">
                <a:solidFill>
                  <a:srgbClr val="663300"/>
                </a:solidFill>
                <a:cs typeface="Courier New" panose="02070309020205020404" pitchFamily="49" charset="0"/>
              </a:rPr>
              <a:t>a</a:t>
            </a:r>
            <a:r>
              <a:rPr lang="en-US" sz="2800" dirty="0" smtClean="0">
                <a:solidFill>
                  <a:srgbClr val="663300"/>
                </a:solidFill>
              </a:rPr>
              <a:t> </a:t>
            </a:r>
            <a:r>
              <a:rPr lang="en-US" sz="2800" dirty="0">
                <a:solidFill>
                  <a:srgbClr val="663300"/>
                </a:solidFill>
              </a:rPr>
              <a:t>with, for instance, 10 </a:t>
            </a:r>
            <a:r>
              <a:rPr lang="en-US" sz="2800" dirty="0" smtClean="0">
                <a:solidFill>
                  <a:srgbClr val="663300"/>
                </a:solidFill>
              </a:rPr>
              <a:t>elements </a:t>
            </a:r>
            <a:r>
              <a:rPr lang="en-US" sz="28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&amp;a[0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 smtClean="0">
                <a:solidFill>
                  <a:srgbClr val="663300"/>
                </a:solidFill>
                <a:cs typeface="Courier New" panose="02070309020205020404" pitchFamily="49" charset="0"/>
              </a:rPr>
              <a:t>So then, the index is nothing more than how many spaces away from the first element that cell is.</a:t>
            </a:r>
          </a:p>
          <a:p>
            <a:r>
              <a:rPr lang="en-US" sz="2800" dirty="0" smtClean="0">
                <a:solidFill>
                  <a:srgbClr val="663300"/>
                </a:solidFill>
                <a:cs typeface="Courier New" panose="02070309020205020404" pitchFamily="49" charset="0"/>
              </a:rPr>
              <a:t>The size of each space, of course, is the size of the data type being stored in that array (e.g., 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 char</a:t>
            </a:r>
            <a:r>
              <a:rPr lang="en-US" sz="2800" dirty="0" smtClean="0">
                <a:solidFill>
                  <a:srgbClr val="663300"/>
                </a:solidFill>
                <a:latin typeface="+mj-lt"/>
                <a:cs typeface="Courier New" panose="02070309020205020404" pitchFamily="49" charset="0"/>
              </a:rPr>
              <a:t>, etc.)</a:t>
            </a:r>
            <a:endParaRPr lang="en-US" sz="2800" dirty="0">
              <a:solidFill>
                <a:srgbClr val="6633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Now pointer arithmetic begins to make sense.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array name itself can be used directly in pointer arithmetic.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a[3</a:t>
            </a:r>
            <a:r>
              <a:rPr lang="en-US" sz="3200" dirty="0">
                <a:solidFill>
                  <a:srgbClr val="663300"/>
                </a:solidFill>
              </a:rPr>
              <a:t>] can be also referenced as *(a+3).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3 is called the </a:t>
            </a:r>
            <a:r>
              <a:rPr lang="en-US" sz="3200" i="1" dirty="0">
                <a:solidFill>
                  <a:srgbClr val="663300"/>
                </a:solidFill>
              </a:rPr>
              <a:t>offset </a:t>
            </a:r>
            <a:r>
              <a:rPr lang="en-US" sz="3200" dirty="0">
                <a:solidFill>
                  <a:srgbClr val="663300"/>
                </a:solidFill>
              </a:rPr>
              <a:t>to the pointer.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Parenthesis needed because precedence of * is higher than that of +.  </a:t>
            </a:r>
          </a:p>
          <a:p>
            <a:r>
              <a:rPr lang="en-US" sz="3200" dirty="0">
                <a:solidFill>
                  <a:srgbClr val="663300"/>
                </a:solidFill>
              </a:rPr>
              <a:t>Would be a[0]+3 otherwise.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a+3 </a:t>
            </a:r>
            <a:r>
              <a:rPr lang="en-US" sz="3200" dirty="0">
                <a:solidFill>
                  <a:srgbClr val="663300"/>
                </a:solidFill>
              </a:rPr>
              <a:t>could be written as &amp;a[3</a:t>
            </a:r>
            <a:r>
              <a:rPr lang="en-US" sz="3200" dirty="0" smtClean="0">
                <a:solidFill>
                  <a:srgbClr val="663300"/>
                </a:solidFill>
              </a:rPr>
              <a:t>].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4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34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Caveats!!!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Pointer </a:t>
            </a:r>
            <a:r>
              <a:rPr lang="en-US" sz="3200" dirty="0">
                <a:solidFill>
                  <a:srgbClr val="663300"/>
                </a:solidFill>
              </a:rPr>
              <a:t>arithmetic </a:t>
            </a:r>
            <a:r>
              <a:rPr lang="en-US" sz="3200" u="sng" dirty="0">
                <a:solidFill>
                  <a:srgbClr val="663300"/>
                </a:solidFill>
              </a:rPr>
              <a:t>is meaningless</a:t>
            </a:r>
            <a:r>
              <a:rPr lang="en-US" sz="3200" dirty="0">
                <a:solidFill>
                  <a:srgbClr val="663300"/>
                </a:solidFill>
              </a:rPr>
              <a:t> outside of arrays.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That’s because one </a:t>
            </a:r>
            <a:r>
              <a:rPr lang="en-US" sz="3200" dirty="0">
                <a:solidFill>
                  <a:srgbClr val="663300"/>
                </a:solidFill>
              </a:rPr>
              <a:t>cannot assume that a variable of the same type will be next to a variable in </a:t>
            </a:r>
            <a:r>
              <a:rPr lang="en-US" sz="3200" dirty="0" smtClean="0">
                <a:solidFill>
                  <a:srgbClr val="663300"/>
                </a:solidFill>
              </a:rPr>
              <a:t>memory …</a:t>
            </a:r>
          </a:p>
          <a:p>
            <a:pPr lvl="1"/>
            <a:r>
              <a:rPr lang="en-US" sz="3200" dirty="0" smtClean="0">
                <a:solidFill>
                  <a:srgbClr val="663300"/>
                </a:solidFill>
              </a:rPr>
              <a:t>… unless it is an array, where the cells are always in </a:t>
            </a:r>
            <a:r>
              <a:rPr lang="en-US" sz="3200" u="sng" dirty="0" smtClean="0">
                <a:solidFill>
                  <a:srgbClr val="663300"/>
                </a:solidFill>
              </a:rPr>
              <a:t>contiguous memory!!</a:t>
            </a:r>
            <a:endParaRPr lang="en-US" sz="3200" u="sng" dirty="0">
              <a:solidFill>
                <a:srgbClr val="6633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1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3453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Shortcuts when Declaring and Initializing </a:t>
            </a:r>
            <a:r>
              <a:rPr lang="en-US" dirty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382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C allows one to make shortcuts when declaring arrays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Not </a:t>
            </a:r>
            <a:r>
              <a:rPr lang="en-US" sz="3200" dirty="0">
                <a:solidFill>
                  <a:srgbClr val="663300"/>
                </a:solidFill>
              </a:rPr>
              <a:t>automatically initialized.  Can be initialized during declaration or within a </a:t>
            </a:r>
            <a:r>
              <a:rPr lang="en-US" sz="3200" dirty="0" smtClean="0">
                <a:solidFill>
                  <a:srgbClr val="663300"/>
                </a:solidFill>
              </a:rPr>
              <a:t>loop in the program.</a:t>
            </a:r>
            <a:endParaRPr lang="en-US" sz="3200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n[10] = {32,27,64,18,95,14,90,70,60};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If more elements than initialized, others = 0.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If </a:t>
            </a:r>
            <a:r>
              <a:rPr lang="en-US" sz="3200" dirty="0" smtClean="0">
                <a:solidFill>
                  <a:srgbClr val="663300"/>
                </a:solidFill>
              </a:rPr>
              <a:t>fewer </a:t>
            </a:r>
            <a:r>
              <a:rPr lang="en-US" sz="3200" dirty="0">
                <a:solidFill>
                  <a:srgbClr val="663300"/>
                </a:solidFill>
              </a:rPr>
              <a:t>elements than initialized - error.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 int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n[] = {32,27,64,18,95,14,90,70,60,37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If entered as above, the compiler will automatically set the length of the array to 10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Calling Array 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Elements of the array can be used as variables (in fact, they </a:t>
            </a:r>
            <a:r>
              <a:rPr lang="en-US" sz="3200" b="1" u="sng" dirty="0" smtClean="0">
                <a:solidFill>
                  <a:srgbClr val="663300"/>
                </a:solidFill>
              </a:rPr>
              <a:t>are</a:t>
            </a:r>
            <a:r>
              <a:rPr lang="en-US" sz="3200" dirty="0" smtClean="0">
                <a:solidFill>
                  <a:srgbClr val="663300"/>
                </a:solidFill>
              </a:rPr>
              <a:t> variables!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Their value can be retrieved through the array name and the specific index of the cell.</a:t>
            </a:r>
            <a:endParaRPr lang="en-US" sz="2000" b="0" dirty="0" smtClean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[100]; // declaration of array </a:t>
            </a:r>
          </a:p>
          <a:p>
            <a:pPr>
              <a:buNone/>
            </a:pPr>
            <a:r>
              <a:rPr lang="en-US" sz="2400" b="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[25]=98; </a:t>
            </a:r>
          </a:p>
          <a:p>
            <a:r>
              <a:rPr lang="en-US" sz="3500" dirty="0" smtClean="0">
                <a:solidFill>
                  <a:srgbClr val="663300"/>
                </a:solidFill>
                <a:cs typeface="Courier New" pitchFamily="49" charset="0"/>
              </a:rPr>
              <a:t>The last statement s</a:t>
            </a:r>
            <a:r>
              <a:rPr lang="en-US" sz="3500" b="0" dirty="0" smtClean="0">
                <a:solidFill>
                  <a:srgbClr val="663300"/>
                </a:solidFill>
                <a:cs typeface="Courier New" pitchFamily="49" charset="0"/>
              </a:rPr>
              <a:t>ets the value of cell </a:t>
            </a:r>
            <a:r>
              <a:rPr lang="en-US" sz="3500" b="1" u="sng" dirty="0" smtClean="0">
                <a:solidFill>
                  <a:srgbClr val="663300"/>
                </a:solidFill>
                <a:cs typeface="Courier New" pitchFamily="49" charset="0"/>
              </a:rPr>
              <a:t>#26 </a:t>
            </a:r>
            <a:r>
              <a:rPr lang="en-US" sz="3500" b="0" dirty="0" smtClean="0">
                <a:solidFill>
                  <a:srgbClr val="663300"/>
                </a:solidFill>
                <a:cs typeface="Courier New" pitchFamily="49" charset="0"/>
              </a:rPr>
              <a:t>to 98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  <a:cs typeface="Courier New" pitchFamily="49" charset="0"/>
              </a:rPr>
              <a:t>Why the 26</a:t>
            </a:r>
            <a:r>
              <a:rPr lang="en-US" sz="2800" baseline="30000" dirty="0" smtClean="0">
                <a:solidFill>
                  <a:srgbClr val="663300"/>
                </a:solidFill>
                <a:cs typeface="Courier New" pitchFamily="49" charset="0"/>
              </a:rPr>
              <a:t>th</a:t>
            </a:r>
            <a:r>
              <a:rPr lang="en-US" sz="2800" dirty="0" smtClean="0">
                <a:solidFill>
                  <a:srgbClr val="663300"/>
                </a:solidFill>
                <a:cs typeface="Courier New" pitchFamily="49" charset="0"/>
              </a:rPr>
              <a:t> and not the 25</a:t>
            </a:r>
            <a:r>
              <a:rPr lang="en-US" sz="2800" baseline="30000" dirty="0" smtClean="0">
                <a:solidFill>
                  <a:srgbClr val="663300"/>
                </a:solidFill>
                <a:cs typeface="Courier New" pitchFamily="49" charset="0"/>
              </a:rPr>
              <a:t>th</a:t>
            </a:r>
            <a:r>
              <a:rPr lang="en-US" sz="2800" dirty="0" smtClean="0">
                <a:solidFill>
                  <a:srgbClr val="663300"/>
                </a:solidFill>
                <a:cs typeface="Courier New" pitchFamily="49" charset="0"/>
              </a:rPr>
              <a:t>?</a:t>
            </a:r>
            <a:endParaRPr lang="en-US" sz="2800" b="0" dirty="0">
              <a:solidFill>
                <a:srgbClr val="663300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Passing Arrays to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001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This is where the fun begins!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Because arrays are pointers,  arrays can only be passed by </a:t>
            </a:r>
            <a:r>
              <a:rPr lang="en-US" sz="3200" dirty="0">
                <a:solidFill>
                  <a:srgbClr val="663300"/>
                </a:solidFill>
              </a:rPr>
              <a:t>reference </a:t>
            </a:r>
            <a:r>
              <a:rPr lang="en-US" sz="3200" dirty="0" smtClean="0">
                <a:solidFill>
                  <a:srgbClr val="663300"/>
                </a:solidFill>
              </a:rPr>
              <a:t>– the actual </a:t>
            </a:r>
            <a:r>
              <a:rPr lang="en-US" sz="3200" dirty="0">
                <a:solidFill>
                  <a:srgbClr val="663300"/>
                </a:solidFill>
              </a:rPr>
              <a:t>variable address </a:t>
            </a:r>
            <a:r>
              <a:rPr lang="en-US" sz="3200" dirty="0" smtClean="0">
                <a:solidFill>
                  <a:srgbClr val="663300"/>
                </a:solidFill>
              </a:rPr>
              <a:t>is passed</a:t>
            </a:r>
            <a:r>
              <a:rPr lang="en-US" sz="3200" dirty="0">
                <a:solidFill>
                  <a:srgbClr val="663300"/>
                </a:solidFill>
              </a:rPr>
              <a:t>.  </a:t>
            </a:r>
            <a:endParaRPr lang="en-US" sz="3200" dirty="0" smtClean="0">
              <a:solidFill>
                <a:srgbClr val="663300"/>
              </a:solidFill>
            </a:endParaRP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The </a:t>
            </a:r>
            <a:r>
              <a:rPr lang="en-US" sz="2800" dirty="0">
                <a:solidFill>
                  <a:srgbClr val="663300"/>
                </a:solidFill>
              </a:rPr>
              <a:t>called function can modify the original array’s values.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When passing an array, pass its name </a:t>
            </a:r>
            <a:r>
              <a:rPr lang="en-US" sz="3200" u="sng" dirty="0">
                <a:solidFill>
                  <a:srgbClr val="663300"/>
                </a:solidFill>
              </a:rPr>
              <a:t>without</a:t>
            </a:r>
            <a:r>
              <a:rPr lang="en-US" sz="3200" dirty="0">
                <a:solidFill>
                  <a:srgbClr val="663300"/>
                </a:solidFill>
              </a:rPr>
              <a:t> brackets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Why?</a:t>
            </a:r>
            <a:endParaRPr lang="en-US" sz="3000" dirty="0">
              <a:solidFill>
                <a:srgbClr val="663300"/>
              </a:solidFill>
            </a:endParaRPr>
          </a:p>
          <a:p>
            <a:r>
              <a:rPr lang="en-US" sz="3200" dirty="0" smtClean="0">
                <a:solidFill>
                  <a:srgbClr val="663300"/>
                </a:solidFill>
              </a:rPr>
              <a:t>Also include </a:t>
            </a:r>
            <a:r>
              <a:rPr lang="en-US" sz="3200" dirty="0">
                <a:solidFill>
                  <a:srgbClr val="663300"/>
                </a:solidFill>
              </a:rPr>
              <a:t>the size of the array as a passed value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Why?</a:t>
            </a:r>
            <a:endParaRPr lang="en-US" sz="3000" dirty="0">
              <a:solidFill>
                <a:srgbClr val="663300"/>
              </a:solidFill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Function header and prototype must indicate that an array is being </a:t>
            </a:r>
            <a:r>
              <a:rPr lang="en-US" sz="3200" dirty="0" smtClean="0">
                <a:solidFill>
                  <a:srgbClr val="663300"/>
                </a:solidFill>
              </a:rPr>
              <a:t>received by that function.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Passing Arrays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#define SIZE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void function1(int [],int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void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function2(int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); 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	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a[] = {0, 1, 2, 3, 4};</a:t>
            </a:r>
          </a:p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	function1(a</a:t>
            </a:r>
            <a:r>
              <a:rPr lang="en-US" sz="2400" smtClean="0">
                <a:solidFill>
                  <a:srgbClr val="663300"/>
                </a:solidFill>
                <a:latin typeface="Courier New" pitchFamily="49" charset="0"/>
              </a:rPr>
              <a:t>, 5);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// passed by reference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	function2(a[3]);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// passed by value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Note that for function2, we are only passing one cell, not the entire array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Simple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It would be </a:t>
            </a:r>
            <a:r>
              <a:rPr lang="en-US" sz="3200" dirty="0" smtClean="0">
                <a:solidFill>
                  <a:srgbClr val="663300"/>
                </a:solidFill>
              </a:rPr>
              <a:t>extremely limiting </a:t>
            </a:r>
            <a:r>
              <a:rPr lang="en-US" sz="3200" dirty="0">
                <a:solidFill>
                  <a:srgbClr val="663300"/>
                </a:solidFill>
              </a:rPr>
              <a:t>to have to express all data as variables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For data-rich programs, it would take much too many variables to express all data as simple variables.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Each variable would have to be declared individually!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More importantly, because each variable would, by necessity, have a different name, it would be impossible to operate on them within a loop.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So, C (and all other programming languages) feature complex variables, or </a:t>
            </a:r>
            <a:r>
              <a:rPr lang="en-US" sz="3200" i="1" dirty="0" smtClean="0">
                <a:solidFill>
                  <a:srgbClr val="663300"/>
                </a:solidFill>
              </a:rPr>
              <a:t>data structures</a:t>
            </a:r>
            <a:endParaRPr lang="en-US" sz="3200" i="1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Multi-dimension 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458200" cy="41910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Arrays can have an arbitrary number of dimensions.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Indicated by multiple bracket pairs.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		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a[5][10];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		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b[10][12][20];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Can be called in same way as vector arrays.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First bracket is the row script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Second is the column script.</a:t>
            </a:r>
            <a:endParaRPr lang="en-US" sz="3200" dirty="0">
              <a:solidFill>
                <a:srgbClr val="66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Initializing Multi-dim.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153400" cy="4572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Initialization by row in braces.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First brace equates to first row, 2</a:t>
            </a:r>
            <a:r>
              <a:rPr lang="en-US" sz="3200" baseline="30000" dirty="0">
                <a:solidFill>
                  <a:srgbClr val="663300"/>
                </a:solidFill>
              </a:rPr>
              <a:t>nd</a:t>
            </a:r>
            <a:r>
              <a:rPr lang="en-US" sz="3200" dirty="0">
                <a:solidFill>
                  <a:srgbClr val="663300"/>
                </a:solidFill>
              </a:rPr>
              <a:t> to 2</a:t>
            </a:r>
            <a:r>
              <a:rPr lang="en-US" sz="3200" baseline="30000" dirty="0">
                <a:solidFill>
                  <a:srgbClr val="663300"/>
                </a:solidFill>
              </a:rPr>
              <a:t>nd,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	</a:t>
            </a:r>
            <a:r>
              <a:rPr lang="en-US" sz="2800" dirty="0" err="1" smtClean="0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c[2][2] = {{1,2} {3,4}};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Initializes</a:t>
            </a:r>
            <a:r>
              <a:rPr lang="en-US" sz="2800" dirty="0">
                <a:solidFill>
                  <a:srgbClr val="663300"/>
                </a:solidFill>
              </a:rPr>
              <a:t> 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c[0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][0]=1,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c[0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][1]=2,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c[1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][0]=3, </a:t>
            </a:r>
            <a:r>
              <a:rPr lang="en-US" sz="3200" dirty="0">
                <a:solidFill>
                  <a:srgbClr val="663300"/>
                </a:solidFill>
              </a:rPr>
              <a:t>and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c[1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][1]=4.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But what if  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c[2][2] = {{1} {3,4}};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Initializes</a:t>
            </a:r>
            <a:r>
              <a:rPr lang="en-US" sz="2800" dirty="0">
                <a:solidFill>
                  <a:srgbClr val="663300"/>
                </a:solidFill>
              </a:rPr>
              <a:t>  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anose="02070309020205020404" pitchFamily="49" charset="0"/>
              </a:rPr>
              <a:t>][0</a:t>
            </a:r>
            <a:r>
              <a:rPr lang="en-US" sz="32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]=1, </a:t>
            </a:r>
            <a:r>
              <a:rPr lang="en-US" sz="32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</a:t>
            </a:r>
            <a:r>
              <a:rPr lang="en-US" sz="32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][1]=</a:t>
            </a:r>
            <a:r>
              <a:rPr lang="en-US" sz="32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c[1</a:t>
            </a:r>
            <a:r>
              <a:rPr lang="en-US" sz="32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][0]=3, 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anose="02070309020205020404" pitchFamily="49" charset="0"/>
              </a:rPr>
              <a:t>and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anose="02070309020205020404" pitchFamily="49" charset="0"/>
              </a:rPr>
              <a:t>c[1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anose="02070309020205020404" pitchFamily="49" charset="0"/>
              </a:rPr>
              <a:t>][1]=4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.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and Strings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Now we are ready to discuss strings more formally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Strings </a:t>
            </a:r>
            <a:r>
              <a:rPr lang="en-US" sz="3200" dirty="0">
                <a:solidFill>
                  <a:srgbClr val="663300"/>
                </a:solidFill>
              </a:rPr>
              <a:t>are in reality arrays of </a:t>
            </a:r>
            <a:r>
              <a:rPr lang="en-US" sz="3200" dirty="0" smtClean="0">
                <a:solidFill>
                  <a:srgbClr val="663300"/>
                </a:solidFill>
              </a:rPr>
              <a:t>characters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That is why we declared them as, for example, </a:t>
            </a:r>
            <a:r>
              <a:rPr lang="en-US" sz="3200" dirty="0" err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endParaRPr lang="en-US" sz="3200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Each </a:t>
            </a:r>
            <a:r>
              <a:rPr lang="en-US" sz="3200" dirty="0" smtClean="0">
                <a:solidFill>
                  <a:srgbClr val="663300"/>
                </a:solidFill>
              </a:rPr>
              <a:t>cell of the array contains </a:t>
            </a:r>
            <a:r>
              <a:rPr lang="en-US" sz="3200" dirty="0">
                <a:solidFill>
                  <a:srgbClr val="663300"/>
                </a:solidFill>
              </a:rPr>
              <a:t>one character.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Each cell is one byte in </a:t>
            </a:r>
            <a:r>
              <a:rPr lang="en-US" sz="3200" dirty="0" smtClean="0">
                <a:solidFill>
                  <a:srgbClr val="663300"/>
                </a:solidFill>
              </a:rPr>
              <a:t>size (8 bits).</a:t>
            </a:r>
            <a:endParaRPr lang="en-US" sz="3200" dirty="0">
              <a:solidFill>
                <a:srgbClr val="663300"/>
              </a:solidFill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More about strings and string operations later.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Pointers and Strings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2971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So, strings </a:t>
            </a:r>
            <a:r>
              <a:rPr lang="en-US" sz="3200" dirty="0">
                <a:solidFill>
                  <a:srgbClr val="663300"/>
                </a:solidFill>
              </a:rPr>
              <a:t>are really pointers to the first element of a character array.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character array (i.e., the string) is </a:t>
            </a:r>
            <a:r>
              <a:rPr lang="en-US" sz="3200" dirty="0">
                <a:solidFill>
                  <a:srgbClr val="663300"/>
                </a:solidFill>
              </a:rPr>
              <a:t>one character longer than the number of elements between the quotes.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last element is NULL.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and Loops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8229600" cy="4876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Are normally very closely related.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Specially 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 smtClean="0">
                <a:solidFill>
                  <a:srgbClr val="663300"/>
                </a:solidFill>
              </a:rPr>
              <a:t> loops.  Why?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To traverse the length of an array, one must do it through a loop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If one-dimensional array, single loop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If more than one dimensional array, then nested loops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Loops can be nested to an arbitrary level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But often difficult to visualize by humans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and </a:t>
            </a:r>
            <a:r>
              <a:rPr lang="en-US" dirty="0" smtClean="0">
                <a:solidFill>
                  <a:srgbClr val="C00000"/>
                </a:solidFill>
              </a:rPr>
              <a:t>Single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sz="3200" dirty="0" smtClean="0">
                <a:solidFill>
                  <a:srgbClr val="663300"/>
                </a:solidFill>
                <a:cs typeface="Courier New" pitchFamily="49" charset="0"/>
              </a:rPr>
              <a:t>For example, a single loop to print the contents of an array called </a:t>
            </a:r>
            <a:r>
              <a:rPr lang="en-US" sz="3200" dirty="0" err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endParaRPr lang="en-US" sz="3200" dirty="0" smtClean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[200];</a:t>
            </a:r>
            <a:endParaRPr lang="en-US" sz="28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en-US" sz="28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for (n=0; n&lt;200; n++)</a:t>
            </a:r>
          </a:p>
          <a:p>
            <a:pPr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(“The value of the array at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cell 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%d”, n, </a:t>
            </a:r>
            <a:r>
              <a:rPr lang="en-US" sz="28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[n]);</a:t>
            </a:r>
            <a:endParaRPr lang="en-US" sz="28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1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Nested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Loops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[200][200];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n, m;</a:t>
            </a:r>
          </a:p>
          <a:p>
            <a:pPr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for (n=0; n&lt;200; n++)</a:t>
            </a:r>
          </a:p>
          <a:p>
            <a:pPr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for (m=0; m&lt;200; m++)</a:t>
            </a:r>
          </a:p>
          <a:p>
            <a:pPr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(“The value of the array at row %d and column %d is %d”, n, m,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[n][m]);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Why do we start with 0?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of Pointers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Arrays may contain </a:t>
            </a:r>
            <a:r>
              <a:rPr lang="en-US" sz="3200" dirty="0" smtClean="0">
                <a:solidFill>
                  <a:srgbClr val="663300"/>
                </a:solidFill>
              </a:rPr>
              <a:t>any </a:t>
            </a:r>
            <a:r>
              <a:rPr lang="en-US" sz="3200" dirty="0">
                <a:solidFill>
                  <a:srgbClr val="663300"/>
                </a:solidFill>
              </a:rPr>
              <a:t>type of variable.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This includes pointers.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Could be used to store a set of strings.</a:t>
            </a:r>
          </a:p>
          <a:p>
            <a:pPr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char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* suit[4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] = {“hearts”, “diamonds”, “spades”, “clubs”};</a:t>
            </a:r>
            <a:endParaRPr lang="en-US" sz="2000" dirty="0">
              <a:solidFill>
                <a:srgbClr val="663300"/>
              </a:solidFill>
              <a:latin typeface="Courier New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3200" dirty="0" smtClean="0">
                <a:solidFill>
                  <a:srgbClr val="663300"/>
                </a:solidFill>
                <a:latin typeface="Courier New" pitchFamily="49" charset="0"/>
              </a:rPr>
              <a:t>char *</a:t>
            </a:r>
            <a:r>
              <a:rPr lang="en-US" sz="3200" dirty="0" smtClean="0">
                <a:solidFill>
                  <a:srgbClr val="663300"/>
                </a:solidFill>
              </a:rPr>
              <a:t>  says </a:t>
            </a:r>
            <a:r>
              <a:rPr lang="en-US" sz="3200" dirty="0">
                <a:solidFill>
                  <a:srgbClr val="663300"/>
                </a:solidFill>
              </a:rPr>
              <a:t>that the elements of the array are pointers to 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</a:t>
            </a:r>
            <a:r>
              <a:rPr lang="en-US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Arrays, of course!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of Pointers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14600" y="2667000"/>
            <a:ext cx="762000" cy="2819400"/>
            <a:chOff x="480" y="1680"/>
            <a:chExt cx="480" cy="1776"/>
          </a:xfrm>
        </p:grpSpPr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480" y="1680"/>
              <a:ext cx="480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48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480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4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624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24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624" y="268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624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962400" y="2743200"/>
            <a:ext cx="3276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H   e   a   r    t   s  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962400" y="3505200"/>
            <a:ext cx="419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D   </a:t>
            </a:r>
            <a:r>
              <a:rPr lang="en-US" dirty="0" err="1" smtClean="0">
                <a:solidFill>
                  <a:srgbClr val="663300"/>
                </a:solidFill>
              </a:rPr>
              <a:t>i</a:t>
            </a:r>
            <a:r>
              <a:rPr lang="en-US" dirty="0" smtClean="0">
                <a:solidFill>
                  <a:srgbClr val="663300"/>
                </a:solidFill>
              </a:rPr>
              <a:t>    a   m  o   n   d   s 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962400" y="4191000"/>
            <a:ext cx="3124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C    l   u   b   s 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962400" y="4876800"/>
            <a:ext cx="3657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 smtClean="0">
                <a:solidFill>
                  <a:srgbClr val="663300"/>
                </a:solidFill>
              </a:rPr>
              <a:t>S   p   a   d    e   s  \</a:t>
            </a:r>
            <a:r>
              <a:rPr lang="en-US" dirty="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8956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28956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28956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2895600" y="5105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876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3340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57912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6248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705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4419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4876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5334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5791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6248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6705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7162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620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4419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4876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5334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5791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62484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670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44196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48768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6248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5791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53340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53340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71628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7056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0" name="Text Box 66"/>
          <p:cNvSpPr txBox="1">
            <a:spLocks noChangeArrowheads="1"/>
          </p:cNvSpPr>
          <p:nvPr/>
        </p:nvSpPr>
        <p:spPr bwMode="auto">
          <a:xfrm>
            <a:off x="863524" y="2784475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Suit[0]</a:t>
            </a:r>
          </a:p>
        </p:txBody>
      </p:sp>
      <p:sp>
        <p:nvSpPr>
          <p:cNvPr id="47171" name="Text Box 67"/>
          <p:cNvSpPr txBox="1">
            <a:spLocks noChangeArrowheads="1"/>
          </p:cNvSpPr>
          <p:nvPr/>
        </p:nvSpPr>
        <p:spPr bwMode="auto">
          <a:xfrm>
            <a:off x="863524" y="3505200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Suit[1]</a:t>
            </a:r>
          </a:p>
        </p:txBody>
      </p:sp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863524" y="4267200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Suit[2]</a:t>
            </a: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863524" y="5029200"/>
            <a:ext cx="1132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Suit[3]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Storing Data of Different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458200" cy="4572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Arrays are great for storing data of </a:t>
            </a:r>
            <a:r>
              <a:rPr lang="en-US" sz="3200" u="sng" dirty="0" smtClean="0">
                <a:solidFill>
                  <a:srgbClr val="663300"/>
                </a:solidFill>
              </a:rPr>
              <a:t>the same type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Easy to access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Easy to assign value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Easy to put into loops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But what if we want to store data that are related but dissimilar?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For example, information about a patient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Name, age, weight, height, blood type, color of eyes</a:t>
            </a:r>
          </a:p>
          <a:p>
            <a:r>
              <a:rPr lang="en-US" sz="3000" dirty="0" smtClean="0">
                <a:solidFill>
                  <a:srgbClr val="663300"/>
                </a:solidFill>
              </a:rPr>
              <a:t>Not easy to do in an array – quite cumbersome!</a:t>
            </a:r>
            <a:endParaRPr lang="en-US" sz="30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It would be desirable to be able to group data into sets of related data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Where each variable would not have to be declared individually and one at a time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Where the names were in some pre-planned manner that could be easily used within loops</a:t>
            </a:r>
            <a:endParaRPr lang="en-US" sz="2800" dirty="0">
              <a:solidFill>
                <a:srgbClr val="663300"/>
              </a:solidFill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This can be done two main ways:</a:t>
            </a:r>
          </a:p>
          <a:p>
            <a:pPr lvl="1"/>
            <a:r>
              <a:rPr lang="en-US" sz="2800" i="1" dirty="0">
                <a:solidFill>
                  <a:srgbClr val="663300"/>
                </a:solidFill>
              </a:rPr>
              <a:t>arrays</a:t>
            </a:r>
            <a:r>
              <a:rPr lang="en-US" sz="2800" dirty="0">
                <a:solidFill>
                  <a:srgbClr val="663300"/>
                </a:solidFill>
              </a:rPr>
              <a:t> (all data </a:t>
            </a:r>
            <a:r>
              <a:rPr lang="en-US" sz="2800" dirty="0" smtClean="0">
                <a:solidFill>
                  <a:srgbClr val="663300"/>
                </a:solidFill>
              </a:rPr>
              <a:t>are of </a:t>
            </a:r>
            <a:r>
              <a:rPr lang="en-US" sz="2800" dirty="0">
                <a:solidFill>
                  <a:srgbClr val="663300"/>
                </a:solidFill>
              </a:rPr>
              <a:t>the same type)</a:t>
            </a:r>
          </a:p>
          <a:p>
            <a:pPr lvl="1"/>
            <a:r>
              <a:rPr lang="en-US" sz="2800" i="1" dirty="0">
                <a:solidFill>
                  <a:srgbClr val="663300"/>
                </a:solidFill>
              </a:rPr>
              <a:t>structures</a:t>
            </a:r>
            <a:r>
              <a:rPr lang="en-US" sz="2800" dirty="0">
                <a:solidFill>
                  <a:srgbClr val="663300"/>
                </a:solidFill>
              </a:rPr>
              <a:t> (data may be of different types).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33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7848600" cy="464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Are a collection </a:t>
            </a:r>
            <a:r>
              <a:rPr lang="en-US" sz="3200" dirty="0">
                <a:solidFill>
                  <a:srgbClr val="663300"/>
                </a:solidFill>
              </a:rPr>
              <a:t>of related, but dissimilar variables under one name.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Provides great flexibility that an array does not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But also has some drawbacks compared to arrays</a:t>
            </a:r>
            <a:endParaRPr lang="en-US" sz="2800" dirty="0">
              <a:solidFill>
                <a:srgbClr val="663300"/>
              </a:solidFill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Used to define records to be stored in files.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Also used to form dynamic data types such as linked lists, linked stacks and linked </a:t>
            </a:r>
            <a:r>
              <a:rPr lang="en-US" sz="3200" dirty="0" smtClean="0">
                <a:solidFill>
                  <a:srgbClr val="663300"/>
                </a:solidFill>
              </a:rPr>
              <a:t>queues (later).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Definitions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8001000" cy="480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663300"/>
                </a:solidFill>
              </a:rPr>
              <a:t>Declared as follows: 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planet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name[10];</a:t>
            </a:r>
            <a:endParaRPr lang="en-US" sz="24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int nummoons;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dist_from_sun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dist_from_earth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663300"/>
                </a:solidFill>
              </a:rPr>
              <a:t>is the keyword for indicating a structure definition</a:t>
            </a:r>
          </a:p>
          <a:p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planet</a:t>
            </a:r>
            <a:r>
              <a:rPr lang="en-US" sz="2800" dirty="0">
                <a:solidFill>
                  <a:srgbClr val="663300"/>
                </a:solidFill>
              </a:rPr>
              <a:t> is called the </a:t>
            </a:r>
            <a:r>
              <a:rPr lang="en-US" sz="2800" i="1" dirty="0">
                <a:solidFill>
                  <a:srgbClr val="663300"/>
                </a:solidFill>
              </a:rPr>
              <a:t>structure tag</a:t>
            </a:r>
            <a:r>
              <a:rPr lang="en-US" sz="2800" dirty="0">
                <a:solidFill>
                  <a:srgbClr val="663300"/>
                </a:solidFill>
              </a:rPr>
              <a:t>.</a:t>
            </a:r>
          </a:p>
          <a:p>
            <a:r>
              <a:rPr lang="en-US" sz="2800" dirty="0">
                <a:solidFill>
                  <a:srgbClr val="663300"/>
                </a:solidFill>
              </a:rPr>
              <a:t>The type/name pairs within { } are the </a:t>
            </a:r>
            <a:r>
              <a:rPr lang="en-US" sz="2800" i="1" dirty="0">
                <a:solidFill>
                  <a:srgbClr val="663300"/>
                </a:solidFill>
              </a:rPr>
              <a:t>structure </a:t>
            </a:r>
            <a:r>
              <a:rPr lang="en-US" sz="2800" i="1" dirty="0" smtClean="0">
                <a:solidFill>
                  <a:srgbClr val="663300"/>
                </a:solidFill>
              </a:rPr>
              <a:t>members</a:t>
            </a:r>
            <a:endParaRPr lang="en-US" sz="2800" dirty="0">
              <a:solidFill>
                <a:srgbClr val="663300"/>
              </a:solidFill>
            </a:endParaRPr>
          </a:p>
          <a:p>
            <a:pPr lvl="2">
              <a:spcBef>
                <a:spcPct val="0"/>
              </a:spcBef>
              <a:buFontTx/>
              <a:buNone/>
            </a:pPr>
            <a:endParaRPr lang="en-US" sz="28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Template vs.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365958" cy="480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An Important consideration: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structure definition above only </a:t>
            </a:r>
            <a:r>
              <a:rPr lang="en-US" sz="3200" dirty="0">
                <a:solidFill>
                  <a:srgbClr val="663300"/>
                </a:solidFill>
              </a:rPr>
              <a:t>creates a </a:t>
            </a:r>
            <a:r>
              <a:rPr lang="en-US" sz="3200" i="1" dirty="0">
                <a:solidFill>
                  <a:srgbClr val="663300"/>
                </a:solidFill>
              </a:rPr>
              <a:t>model</a:t>
            </a:r>
            <a:r>
              <a:rPr lang="en-US" sz="3200" dirty="0">
                <a:solidFill>
                  <a:srgbClr val="663300"/>
                </a:solidFill>
              </a:rPr>
              <a:t> or a </a:t>
            </a:r>
            <a:r>
              <a:rPr lang="en-US" sz="3200" i="1" dirty="0">
                <a:solidFill>
                  <a:srgbClr val="663300"/>
                </a:solidFill>
              </a:rPr>
              <a:t>template</a:t>
            </a:r>
            <a:r>
              <a:rPr lang="en-US" sz="3200" dirty="0">
                <a:solidFill>
                  <a:srgbClr val="663300"/>
                </a:solidFill>
              </a:rPr>
              <a:t> of the structure</a:t>
            </a:r>
            <a:r>
              <a:rPr lang="en-US" sz="2800" dirty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663300"/>
                </a:solidFill>
              </a:rPr>
              <a:t>But it is NOT a working variable … yet</a:t>
            </a:r>
            <a:r>
              <a:rPr lang="en-US" dirty="0" smtClean="0">
                <a:solidFill>
                  <a:srgbClr val="663300"/>
                </a:solidFill>
              </a:rPr>
              <a:t>!</a:t>
            </a:r>
            <a:endParaRPr lang="en-US" sz="2800" dirty="0" smtClean="0">
              <a:solidFill>
                <a:srgbClr val="663300"/>
              </a:solidFill>
            </a:endParaRPr>
          </a:p>
          <a:p>
            <a:r>
              <a:rPr lang="en-US" sz="2800" dirty="0" smtClean="0">
                <a:solidFill>
                  <a:srgbClr val="663300"/>
                </a:solidFill>
              </a:rPr>
              <a:t>A </a:t>
            </a:r>
            <a:r>
              <a:rPr lang="en-US" sz="2800" dirty="0">
                <a:solidFill>
                  <a:srgbClr val="663300"/>
                </a:solidFill>
              </a:rPr>
              <a:t>real variable </a:t>
            </a:r>
            <a:r>
              <a:rPr lang="en-US" sz="2800" dirty="0" smtClean="0">
                <a:solidFill>
                  <a:srgbClr val="663300"/>
                </a:solidFill>
              </a:rPr>
              <a:t>with which one can work is </a:t>
            </a:r>
            <a:r>
              <a:rPr lang="en-US" sz="2800" dirty="0">
                <a:solidFill>
                  <a:srgbClr val="663300"/>
                </a:solidFill>
              </a:rPr>
              <a:t>created by creating an </a:t>
            </a:r>
            <a:r>
              <a:rPr lang="en-US" sz="2800" i="1" dirty="0">
                <a:solidFill>
                  <a:srgbClr val="663300"/>
                </a:solidFill>
              </a:rPr>
              <a:t>instance</a:t>
            </a:r>
            <a:r>
              <a:rPr lang="en-US" sz="2800" dirty="0">
                <a:solidFill>
                  <a:srgbClr val="663300"/>
                </a:solidFill>
              </a:rPr>
              <a:t> of the structure model.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Also </a:t>
            </a:r>
            <a:r>
              <a:rPr lang="en-US" sz="2800" dirty="0">
                <a:solidFill>
                  <a:srgbClr val="663300"/>
                </a:solidFill>
              </a:rPr>
              <a:t>referred to as “</a:t>
            </a:r>
            <a:r>
              <a:rPr lang="en-US" sz="2800" i="1" dirty="0">
                <a:solidFill>
                  <a:srgbClr val="663300"/>
                </a:solidFill>
              </a:rPr>
              <a:t>instantiating</a:t>
            </a:r>
            <a:r>
              <a:rPr lang="en-US" sz="2800" dirty="0" smtClean="0">
                <a:solidFill>
                  <a:srgbClr val="663300"/>
                </a:solidFill>
              </a:rPr>
              <a:t>”.</a:t>
            </a:r>
          </a:p>
          <a:p>
            <a:r>
              <a:rPr lang="en-US" sz="3000" dirty="0" smtClean="0">
                <a:solidFill>
                  <a:srgbClr val="663300"/>
                </a:solidFill>
              </a:rPr>
              <a:t>There are several ways to do </a:t>
            </a:r>
            <a:r>
              <a:rPr lang="en-US" sz="3000" dirty="0" smtClean="0">
                <a:solidFill>
                  <a:srgbClr val="663300"/>
                </a:solidFill>
              </a:rPr>
              <a:t>this:</a:t>
            </a:r>
            <a:endParaRPr lang="en-US" sz="30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Creating </a:t>
            </a:r>
            <a:r>
              <a:rPr lang="en-US" dirty="0" smtClean="0">
                <a:solidFill>
                  <a:srgbClr val="C00000"/>
                </a:solidFill>
              </a:rPr>
              <a:t>Instance </a:t>
            </a:r>
            <a:r>
              <a:rPr lang="en-US" dirty="0" smtClean="0">
                <a:solidFill>
                  <a:srgbClr val="C00000"/>
                </a:solidFill>
              </a:rPr>
              <a:t>Variables from a  Structure Template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90155" y="1600200"/>
            <a:ext cx="77724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663300"/>
                </a:solidFill>
              </a:rPr>
              <a:t>There are three ways to </a:t>
            </a:r>
            <a:r>
              <a:rPr lang="en-US" sz="3200" dirty="0">
                <a:solidFill>
                  <a:srgbClr val="663300"/>
                </a:solidFill>
              </a:rPr>
              <a:t>make instances </a:t>
            </a:r>
            <a:r>
              <a:rPr lang="en-US" sz="3200" dirty="0" smtClean="0">
                <a:solidFill>
                  <a:srgbClr val="663300"/>
                </a:solidFill>
              </a:rPr>
              <a:t>(individual variables) from </a:t>
            </a:r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3200" dirty="0" smtClean="0">
                <a:solidFill>
                  <a:srgbClr val="663300"/>
                </a:solidFill>
              </a:rPr>
              <a:t>structure template:</a:t>
            </a:r>
            <a:endParaRPr lang="en-US" sz="3200" dirty="0">
              <a:solidFill>
                <a:srgbClr val="663300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solidFill>
                  <a:srgbClr val="663300"/>
                </a:solidFill>
              </a:rPr>
              <a:t>Instance name(s) can be added after the </a:t>
            </a:r>
            <a:r>
              <a:rPr lang="en-US" dirty="0" smtClean="0">
                <a:solidFill>
                  <a:srgbClr val="663300"/>
                </a:solidFill>
              </a:rPr>
              <a:t>body of the definition </a:t>
            </a:r>
            <a:r>
              <a:rPr lang="en-US" dirty="0" smtClean="0">
                <a:solidFill>
                  <a:srgbClr val="663300"/>
                </a:solidFill>
              </a:rPr>
              <a:t>of the </a:t>
            </a:r>
            <a:r>
              <a:rPr lang="en-US" dirty="0" smtClean="0">
                <a:solidFill>
                  <a:srgbClr val="663300"/>
                </a:solidFill>
              </a:rPr>
              <a:t>structure template</a:t>
            </a:r>
            <a:r>
              <a:rPr lang="en-US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  </a:t>
            </a:r>
            <a:r>
              <a:rPr lang="en-US" dirty="0" smtClean="0">
                <a:solidFill>
                  <a:srgbClr val="663300"/>
                </a:solidFill>
              </a:rPr>
              <a:t>Between </a:t>
            </a:r>
            <a:r>
              <a:rPr lang="en-US" dirty="0" smtClean="0">
                <a:solidFill>
                  <a:srgbClr val="663300"/>
                </a:solidFill>
              </a:rPr>
              <a:t>the } and the ;</a:t>
            </a:r>
            <a:endParaRPr lang="en-US" dirty="0">
              <a:solidFill>
                <a:srgbClr val="663300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 smtClean="0">
                <a:solidFill>
                  <a:srgbClr val="663300"/>
                </a:solidFill>
              </a:rPr>
              <a:t>The 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dirty="0">
                <a:solidFill>
                  <a:srgbClr val="663300"/>
                </a:solidFill>
              </a:rPr>
              <a:t> keyword can be used along with the tag to </a:t>
            </a:r>
            <a:r>
              <a:rPr lang="en-US" dirty="0" smtClean="0">
                <a:solidFill>
                  <a:srgbClr val="663300"/>
                </a:solidFill>
              </a:rPr>
              <a:t>instantiate variables</a:t>
            </a:r>
            <a:r>
              <a:rPr lang="en-US" dirty="0" smtClean="0">
                <a:solidFill>
                  <a:srgbClr val="663300"/>
                </a:solidFill>
              </a:rPr>
              <a:t>. 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 smtClean="0">
                <a:solidFill>
                  <a:srgbClr val="663300"/>
                </a:solidFill>
              </a:rPr>
              <a:t>Can </a:t>
            </a:r>
            <a:r>
              <a:rPr lang="en-US" dirty="0">
                <a:solidFill>
                  <a:srgbClr val="663300"/>
                </a:solidFill>
              </a:rPr>
              <a:t>be defined as a </a:t>
            </a:r>
            <a:r>
              <a:rPr lang="en-US" dirty="0" smtClean="0">
                <a:solidFill>
                  <a:srgbClr val="663300"/>
                </a:solidFill>
              </a:rPr>
              <a:t>user-defined data </a:t>
            </a:r>
            <a:r>
              <a:rPr lang="en-US" dirty="0">
                <a:solidFill>
                  <a:srgbClr val="663300"/>
                </a:solidFill>
              </a:rPr>
              <a:t>type with </a:t>
            </a:r>
            <a:r>
              <a:rPr lang="en-US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663300"/>
                </a:solidFill>
              </a:rPr>
              <a:t> to be instantiated later</a:t>
            </a:r>
            <a:r>
              <a:rPr lang="en-US" dirty="0" smtClean="0">
                <a:solidFill>
                  <a:srgbClr val="663300"/>
                </a:solidFill>
              </a:rPr>
              <a:t>.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Way #1 – Instantiations in Body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524000"/>
            <a:ext cx="8001000" cy="4876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663300"/>
                </a:solidFill>
              </a:rPr>
              <a:t>Instance names </a:t>
            </a:r>
            <a:r>
              <a:rPr lang="en-US" sz="2800" dirty="0" smtClean="0">
                <a:solidFill>
                  <a:srgbClr val="663300"/>
                </a:solidFill>
              </a:rPr>
              <a:t>can be added within the body of the  </a:t>
            </a:r>
            <a:r>
              <a:rPr lang="en-US" sz="2400" dirty="0" err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solidFill>
                  <a:srgbClr val="663300"/>
                </a:solidFill>
              </a:rPr>
              <a:t> </a:t>
            </a:r>
            <a:r>
              <a:rPr lang="en-US" sz="2800" dirty="0" smtClean="0">
                <a:solidFill>
                  <a:srgbClr val="663300"/>
                </a:solidFill>
              </a:rPr>
              <a:t>expression itself, after </a:t>
            </a:r>
            <a:r>
              <a:rPr lang="en-US" sz="2800" dirty="0">
                <a:solidFill>
                  <a:srgbClr val="663300"/>
                </a:solidFill>
              </a:rPr>
              <a:t>the </a:t>
            </a:r>
            <a:r>
              <a:rPr lang="en-US" sz="2800" dirty="0" smtClean="0">
                <a:solidFill>
                  <a:srgbClr val="663300"/>
                </a:solidFill>
              </a:rPr>
              <a:t>definition of the members:</a:t>
            </a:r>
            <a:endParaRPr lang="en-US" sz="2800" dirty="0">
              <a:solidFill>
                <a:srgbClr val="663300"/>
              </a:solidFill>
            </a:endParaRP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struct planet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name[10];</a:t>
            </a:r>
            <a:endParaRPr lang="en-US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int nummoons;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 earth, mars, solar[9], 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* </a:t>
            </a:r>
            <a:r>
              <a:rPr lang="en-US" dirty="0" err="1" smtClean="0">
                <a:solidFill>
                  <a:srgbClr val="663300"/>
                </a:solidFill>
                <a:latin typeface="Courier New" pitchFamily="49" charset="0"/>
              </a:rPr>
              <a:t>ptr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r>
              <a:rPr lang="en-US" sz="24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solar[9]</a:t>
            </a:r>
            <a:r>
              <a:rPr lang="en-US" sz="2400" dirty="0">
                <a:solidFill>
                  <a:srgbClr val="663300"/>
                </a:solidFill>
              </a:rPr>
              <a:t> </a:t>
            </a:r>
            <a:r>
              <a:rPr lang="en-US" sz="2800" dirty="0">
                <a:solidFill>
                  <a:srgbClr val="663300"/>
                </a:solidFill>
              </a:rPr>
              <a:t>is an array of 9 structures of type </a:t>
            </a:r>
            <a:r>
              <a:rPr lang="en-US" sz="28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lang="en-US" sz="2800" dirty="0">
                <a:solidFill>
                  <a:srgbClr val="663300"/>
                </a:solidFill>
              </a:rPr>
              <a:t>. </a:t>
            </a:r>
            <a:endParaRPr lang="en-US" sz="2800" dirty="0" smtClean="0">
              <a:solidFill>
                <a:srgbClr val="663300"/>
              </a:solidFill>
            </a:endParaRPr>
          </a:p>
          <a:p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800" dirty="0" smtClean="0">
                <a:solidFill>
                  <a:srgbClr val="663300"/>
                </a:solidFill>
              </a:rPr>
              <a:t> </a:t>
            </a:r>
            <a:r>
              <a:rPr lang="en-US" sz="2800" dirty="0">
                <a:solidFill>
                  <a:srgbClr val="663300"/>
                </a:solidFill>
              </a:rPr>
              <a:t>is a pointer to a </a:t>
            </a:r>
            <a:r>
              <a:rPr lang="en-US" sz="2400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lang="en-US" sz="2800" dirty="0">
                <a:solidFill>
                  <a:srgbClr val="663300"/>
                </a:solidFill>
              </a:rPr>
              <a:t> </a:t>
            </a:r>
            <a:r>
              <a:rPr lang="en-US" sz="2800" dirty="0" smtClean="0">
                <a:solidFill>
                  <a:srgbClr val="663300"/>
                </a:solidFill>
              </a:rPr>
              <a:t>variable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Way #1 – Instantiations in Body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534400" cy="510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663300"/>
                </a:solidFill>
              </a:rPr>
              <a:t>By the way, the structure tag </a:t>
            </a:r>
            <a:r>
              <a:rPr lang="en-US" sz="2800" dirty="0">
                <a:solidFill>
                  <a:srgbClr val="663300"/>
                </a:solidFill>
              </a:rPr>
              <a:t>is optional.  The following code is equivalent to the one in the last slide: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struct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name[10];</a:t>
            </a:r>
            <a:endParaRPr lang="en-US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int nummoons;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 earth, mars, solar[9], 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* </a:t>
            </a:r>
            <a:r>
              <a:rPr lang="en-US" dirty="0" err="1" smtClean="0">
                <a:solidFill>
                  <a:srgbClr val="663300"/>
                </a:solidFill>
                <a:latin typeface="Courier New" pitchFamily="49" charset="0"/>
              </a:rPr>
              <a:t>ptr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663300"/>
                </a:solidFill>
              </a:rPr>
              <a:t>The disadvantage is that the only </a:t>
            </a:r>
            <a:r>
              <a:rPr lang="en-US" sz="2800" dirty="0">
                <a:solidFill>
                  <a:srgbClr val="663300"/>
                </a:solidFill>
              </a:rPr>
              <a:t>way to instantiate </a:t>
            </a:r>
            <a:r>
              <a:rPr lang="en-US" sz="2800" dirty="0" smtClean="0">
                <a:solidFill>
                  <a:srgbClr val="663300"/>
                </a:solidFill>
              </a:rPr>
              <a:t>variables is </a:t>
            </a:r>
            <a:r>
              <a:rPr lang="en-US" sz="2800" dirty="0">
                <a:solidFill>
                  <a:srgbClr val="663300"/>
                </a:solidFill>
              </a:rPr>
              <a:t>in the </a:t>
            </a:r>
            <a:r>
              <a:rPr lang="en-US" sz="2800" dirty="0" smtClean="0">
                <a:solidFill>
                  <a:srgbClr val="663300"/>
                </a:solidFill>
              </a:rPr>
              <a:t>body of the </a:t>
            </a:r>
            <a:r>
              <a:rPr lang="en-US" sz="2800" dirty="0">
                <a:solidFill>
                  <a:srgbClr val="663300"/>
                </a:solidFill>
              </a:rPr>
              <a:t>only </a:t>
            </a:r>
            <a:r>
              <a:rPr lang="en-US" sz="2800" dirty="0" smtClean="0">
                <a:solidFill>
                  <a:srgbClr val="663300"/>
                </a:solidFill>
              </a:rPr>
              <a:t>template definition.</a:t>
            </a:r>
            <a:endParaRPr lang="en-US" sz="2800" dirty="0" smtClean="0">
              <a:solidFill>
                <a:srgbClr val="6633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663300"/>
                </a:solidFill>
              </a:rPr>
              <a:t>No way to refer back to it later when anonymous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Way #2 – Using the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Keyword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72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3200" dirty="0">
                <a:solidFill>
                  <a:srgbClr val="663300"/>
                </a:solidFill>
              </a:rPr>
              <a:t> keyword can also be used to </a:t>
            </a:r>
            <a:r>
              <a:rPr lang="en-US" sz="3200" dirty="0" smtClean="0">
                <a:solidFill>
                  <a:srgbClr val="663300"/>
                </a:solidFill>
              </a:rPr>
              <a:t>instantiate variables in a different statement.</a:t>
            </a:r>
            <a:endParaRPr lang="en-US" sz="3200" dirty="0">
              <a:solidFill>
                <a:srgbClr val="663300"/>
              </a:solidFill>
            </a:endParaRP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struct planet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name[10];</a:t>
            </a:r>
            <a:endParaRPr lang="en-US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int nummoons;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 smtClean="0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struct planet earth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Note that a structure </a:t>
            </a:r>
            <a:r>
              <a:rPr lang="en-US" sz="3200" dirty="0">
                <a:solidFill>
                  <a:srgbClr val="663300"/>
                </a:solidFill>
              </a:rPr>
              <a:t>tag is essential in </a:t>
            </a:r>
            <a:r>
              <a:rPr lang="en-US" sz="3200" dirty="0" smtClean="0">
                <a:solidFill>
                  <a:srgbClr val="663300"/>
                </a:solidFill>
              </a:rPr>
              <a:t>this case, as it is impossible to refer to an anonymous </a:t>
            </a:r>
            <a:r>
              <a:rPr lang="en-US" sz="2400" dirty="0" err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400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Way #3 </a:t>
            </a:r>
            <a:r>
              <a:rPr lang="en-US" dirty="0">
                <a:solidFill>
                  <a:srgbClr val="C00000"/>
                </a:solidFill>
              </a:rPr>
              <a:t>- Using a Type Definition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This is the preferred way to instantiate: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Let’s </a:t>
            </a:r>
            <a:r>
              <a:rPr lang="en-US" sz="3200" dirty="0" smtClean="0">
                <a:solidFill>
                  <a:srgbClr val="663300"/>
                </a:solidFill>
              </a:rPr>
              <a:t>now discuss how to define new variable </a:t>
            </a:r>
            <a:r>
              <a:rPr lang="en-US" sz="3200" b="1" u="sng" dirty="0" smtClean="0">
                <a:solidFill>
                  <a:srgbClr val="663300"/>
                </a:solidFill>
              </a:rPr>
              <a:t>types</a:t>
            </a:r>
            <a:r>
              <a:rPr lang="en-US" sz="3200" dirty="0" smtClean="0">
                <a:solidFill>
                  <a:srgbClr val="663300"/>
                </a:solidFill>
              </a:rPr>
              <a:t> beyond those already defined in C.</a:t>
            </a:r>
            <a:endParaRPr lang="en-US" sz="3200" dirty="0" smtClean="0">
              <a:solidFill>
                <a:srgbClr val="663300"/>
              </a:solidFill>
            </a:endParaRP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Not new variables (we know how to do that </a:t>
            </a:r>
            <a:r>
              <a:rPr lang="en-US" sz="3000" dirty="0" smtClean="0">
                <a:solidFill>
                  <a:srgbClr val="663300"/>
                </a:solidFill>
              </a:rPr>
              <a:t>already!) </a:t>
            </a:r>
            <a:r>
              <a:rPr lang="en-US" sz="3000" dirty="0" smtClean="0">
                <a:solidFill>
                  <a:srgbClr val="663300"/>
                </a:solidFill>
              </a:rPr>
              <a:t>but rather, variable </a:t>
            </a:r>
            <a:r>
              <a:rPr lang="en-US" sz="3000" b="1" u="sng" dirty="0" smtClean="0">
                <a:solidFill>
                  <a:srgbClr val="663300"/>
                </a:solidFill>
              </a:rPr>
              <a:t>types</a:t>
            </a:r>
            <a:r>
              <a:rPr lang="en-US" sz="3000" dirty="0" smtClean="0">
                <a:solidFill>
                  <a:srgbClr val="663300"/>
                </a:solidFill>
              </a:rPr>
              <a:t>!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What if we wanted to define a new type of data to fill a specific and special purpose?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New </a:t>
            </a:r>
            <a:r>
              <a:rPr lang="en-US" sz="3200" dirty="0">
                <a:solidFill>
                  <a:srgbClr val="663300"/>
                </a:solidFill>
              </a:rPr>
              <a:t>data types designed by the programmer can be defined through the 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typedef</a:t>
            </a:r>
            <a:r>
              <a:rPr lang="en-US" dirty="0">
                <a:solidFill>
                  <a:srgbClr val="663300"/>
                </a:solidFill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keyword</a:t>
            </a:r>
            <a:r>
              <a:rPr lang="en-US" dirty="0" smtClean="0">
                <a:solidFill>
                  <a:srgbClr val="663300"/>
                </a:solidFill>
              </a:rPr>
              <a:t>.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Way #3 - Using a Type Definition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For example, if we want to define a data type that is to be defined only once and then used thereafter: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typedef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unsigned long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800" dirty="0" err="1">
                <a:solidFill>
                  <a:srgbClr val="663300"/>
                </a:solidFill>
                <a:latin typeface="Courier New" pitchFamily="49" charset="0"/>
              </a:rPr>
              <a:t>Myvar</a:t>
            </a: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;</a:t>
            </a:r>
            <a:endParaRPr lang="en-US" sz="2800" dirty="0">
              <a:solidFill>
                <a:srgbClr val="663300"/>
              </a:solidFill>
            </a:endParaRPr>
          </a:p>
          <a:p>
            <a:r>
              <a:rPr lang="en-US" sz="3200" dirty="0" smtClean="0">
                <a:solidFill>
                  <a:srgbClr val="663300"/>
                </a:solidFill>
              </a:rPr>
              <a:t>So</a:t>
            </a:r>
            <a:r>
              <a:rPr lang="en-US" sz="3200" dirty="0">
                <a:solidFill>
                  <a:srgbClr val="663300"/>
                </a:solidFill>
              </a:rPr>
              <a:t>,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Myvar</a:t>
            </a:r>
            <a:r>
              <a:rPr lang="en-US" sz="3200" dirty="0">
                <a:solidFill>
                  <a:srgbClr val="663300"/>
                </a:solidFill>
              </a:rPr>
              <a:t> can now be used to indicate an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unsigned long int</a:t>
            </a:r>
            <a:r>
              <a:rPr lang="en-US" sz="2400" dirty="0">
                <a:solidFill>
                  <a:srgbClr val="663300"/>
                </a:solidFill>
              </a:rPr>
              <a:t> </a:t>
            </a:r>
            <a:r>
              <a:rPr lang="en-US" sz="2400" dirty="0" smtClean="0">
                <a:solidFill>
                  <a:srgbClr val="663300"/>
                </a:solidFill>
              </a:rPr>
              <a:t> </a:t>
            </a:r>
            <a:r>
              <a:rPr lang="en-US" sz="3200" dirty="0" smtClean="0">
                <a:solidFill>
                  <a:srgbClr val="663300"/>
                </a:solidFill>
              </a:rPr>
              <a:t>wherever </a:t>
            </a:r>
            <a:r>
              <a:rPr lang="en-US" sz="3200" dirty="0">
                <a:solidFill>
                  <a:srgbClr val="663300"/>
                </a:solidFill>
              </a:rPr>
              <a:t>used.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Myvar n;</a:t>
            </a:r>
          </a:p>
          <a:p>
            <a:pPr>
              <a:buFontTx/>
              <a:buNone/>
            </a:pPr>
            <a:r>
              <a:rPr lang="en-US" sz="3200" dirty="0">
                <a:solidFill>
                  <a:srgbClr val="663300"/>
                </a:solidFill>
              </a:rPr>
              <a:t>is the same as: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unsigned long int n;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But it can be used for far more.  </a:t>
            </a:r>
            <a:r>
              <a:rPr lang="en-US" sz="3200" dirty="0" smtClean="0">
                <a:solidFill>
                  <a:srgbClr val="663300"/>
                </a:solidFill>
              </a:rPr>
              <a:t>It can be used to define variable types that look like a structure template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  <a:endParaRPr lang="en-US" sz="3200" dirty="0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Way #3 – Using a Type Definition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077200" cy="45720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 err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663300"/>
                </a:solidFill>
                <a:cs typeface="Courier New" panose="02070309020205020404" pitchFamily="49" charset="0"/>
              </a:rPr>
              <a:t>can be used to create a new data type</a:t>
            </a:r>
            <a:r>
              <a:rPr lang="en-US" sz="2800" dirty="0" smtClean="0">
                <a:solidFill>
                  <a:srgbClr val="663300"/>
                </a:solidFill>
              </a:rPr>
              <a:t>:</a:t>
            </a:r>
            <a:endParaRPr lang="en-US" sz="2800" dirty="0">
              <a:solidFill>
                <a:srgbClr val="663300"/>
              </a:solidFill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sz="2800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typedef struct planet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Planet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800" dirty="0" smtClean="0">
                <a:solidFill>
                  <a:srgbClr val="663300"/>
                </a:solidFill>
              </a:rPr>
              <a:t>Now we can use this new data type to instantiate variables:</a:t>
            </a:r>
            <a:endParaRPr lang="en-US" sz="2800" dirty="0" smtClean="0">
              <a:solidFill>
                <a:srgbClr val="6633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Planet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earth, mars;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Planet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*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ptr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	Planet solar[9];</a:t>
            </a:r>
          </a:p>
          <a:p>
            <a:pPr>
              <a:spcBef>
                <a:spcPts val="300"/>
              </a:spcBef>
            </a:pPr>
            <a:r>
              <a:rPr lang="en-US" sz="2800" dirty="0">
                <a:solidFill>
                  <a:srgbClr val="663300"/>
                </a:solidFill>
              </a:rPr>
              <a:t>This assumes that the structure definition </a:t>
            </a:r>
            <a:r>
              <a:rPr lang="en-US" sz="2800" dirty="0" smtClean="0">
                <a:solidFill>
                  <a:srgbClr val="663300"/>
                </a:solidFill>
              </a:rPr>
              <a:t>includes a tag (“planet”) as </a:t>
            </a:r>
            <a:r>
              <a:rPr lang="en-US" sz="2800" dirty="0">
                <a:solidFill>
                  <a:srgbClr val="663300"/>
                </a:solidFill>
              </a:rPr>
              <a:t>before</a:t>
            </a:r>
            <a:r>
              <a:rPr lang="en-US" sz="2800" dirty="0" smtClean="0">
                <a:solidFill>
                  <a:srgbClr val="663300"/>
                </a:solidFill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sz="2800" dirty="0" smtClean="0">
                <a:solidFill>
                  <a:srgbClr val="663300"/>
                </a:solidFill>
              </a:rPr>
              <a:t>Note that the name of the user-defined data type normally has the first character capitalized (e.g., Planet)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Arrays are the most basic of all data structures in programming 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after the simple variable, of course.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Provides space for several “variables” of the same type 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Numbered and Ordered sequentially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Located in </a:t>
            </a:r>
            <a:r>
              <a:rPr lang="en-US" sz="2800" i="1" u="sng" dirty="0" smtClean="0">
                <a:solidFill>
                  <a:srgbClr val="663300"/>
                </a:solidFill>
              </a:rPr>
              <a:t>contiguous memory</a:t>
            </a:r>
            <a:r>
              <a:rPr lang="en-US" sz="2800" dirty="0" smtClean="0">
                <a:solidFill>
                  <a:srgbClr val="663300"/>
                </a:solidFill>
              </a:rPr>
              <a:t> </a:t>
            </a:r>
            <a:r>
              <a:rPr lang="en-US" sz="2800" dirty="0">
                <a:solidFill>
                  <a:srgbClr val="663300"/>
                </a:solidFill>
              </a:rPr>
              <a:t>(explain</a:t>
            </a:r>
            <a:r>
              <a:rPr lang="en-US" sz="2800" dirty="0" smtClean="0">
                <a:solidFill>
                  <a:srgbClr val="663300"/>
                </a:solidFill>
              </a:rPr>
              <a:t>)</a:t>
            </a:r>
            <a:endParaRPr lang="en-US" sz="2800" i="1" dirty="0" smtClean="0">
              <a:solidFill>
                <a:srgbClr val="663300"/>
              </a:solidFill>
            </a:endParaRPr>
          </a:p>
          <a:p>
            <a:r>
              <a:rPr lang="en-US" sz="3200" dirty="0" smtClean="0">
                <a:solidFill>
                  <a:srgbClr val="663300"/>
                </a:solidFill>
              </a:rPr>
              <a:t>Facilitates going from one “position” (called a </a:t>
            </a:r>
            <a:r>
              <a:rPr lang="en-US" sz="3200" i="1" dirty="0" smtClean="0">
                <a:solidFill>
                  <a:srgbClr val="663300"/>
                </a:solidFill>
              </a:rPr>
              <a:t>cell</a:t>
            </a:r>
            <a:r>
              <a:rPr lang="en-US" sz="3200" dirty="0" smtClean="0">
                <a:solidFill>
                  <a:srgbClr val="663300"/>
                </a:solidFill>
              </a:rPr>
              <a:t>) to the next inside a loop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Way #</a:t>
            </a:r>
            <a:r>
              <a:rPr lang="en-US" dirty="0">
                <a:solidFill>
                  <a:srgbClr val="C00000"/>
                </a:solidFill>
              </a:rPr>
              <a:t>3 - Using a Type Definition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3657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Can also be done directly in the </a:t>
            </a:r>
            <a:r>
              <a:rPr lang="en-US" sz="3200" dirty="0" smtClean="0">
                <a:solidFill>
                  <a:srgbClr val="663300"/>
                </a:solidFill>
              </a:rPr>
              <a:t>body of the structure template definition</a:t>
            </a:r>
            <a:r>
              <a:rPr lang="en-US" sz="3200" dirty="0">
                <a:solidFill>
                  <a:srgbClr val="663300"/>
                </a:solidFill>
              </a:rPr>
              <a:t>:</a:t>
            </a:r>
            <a:endParaRPr lang="en-US" sz="3200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typedef struct planet 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	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char </a:t>
            </a:r>
            <a:r>
              <a:rPr lang="en-US" dirty="0" smtClean="0">
                <a:solidFill>
                  <a:srgbClr val="663300"/>
                </a:solidFill>
                <a:latin typeface="Courier New" pitchFamily="49" charset="0"/>
              </a:rPr>
              <a:t>name[10];</a:t>
            </a:r>
            <a:endParaRPr lang="en-US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int nummoons;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double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dist_from_sun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	float </a:t>
            </a:r>
            <a:r>
              <a:rPr lang="en-US" dirty="0" err="1">
                <a:solidFill>
                  <a:srgbClr val="663300"/>
                </a:solidFill>
                <a:latin typeface="Courier New" pitchFamily="49" charset="0"/>
              </a:rPr>
              <a:t>dist_from_earth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} Planet;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</a:t>
            </a:r>
            <a:r>
              <a:rPr lang="en-US" sz="3200" dirty="0" smtClean="0">
                <a:solidFill>
                  <a:srgbClr val="663300"/>
                </a:solidFill>
              </a:rPr>
              <a:t>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planet</a:t>
            </a:r>
            <a:r>
              <a:rPr lang="en-US" sz="32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tag</a:t>
            </a:r>
            <a:r>
              <a:rPr lang="en-US" sz="32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3200" dirty="0">
                <a:solidFill>
                  <a:srgbClr val="663300"/>
                </a:solidFill>
              </a:rPr>
              <a:t>is not necessary in this case.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 </a:t>
            </a:r>
            <a:r>
              <a:rPr lang="en-US" dirty="0" smtClean="0">
                <a:solidFill>
                  <a:srgbClr val="C00000"/>
                </a:solidFill>
              </a:rPr>
              <a:t>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Once </a:t>
            </a:r>
            <a:r>
              <a:rPr lang="en-US" sz="3200" dirty="0" smtClean="0">
                <a:solidFill>
                  <a:srgbClr val="663300"/>
                </a:solidFill>
              </a:rPr>
              <a:t>a variable is instantiated, the members can </a:t>
            </a:r>
            <a:r>
              <a:rPr lang="en-US" sz="3200" dirty="0">
                <a:solidFill>
                  <a:srgbClr val="663300"/>
                </a:solidFill>
              </a:rPr>
              <a:t>be accessed individually </a:t>
            </a:r>
            <a:r>
              <a:rPr lang="en-US" sz="3200" dirty="0" smtClean="0">
                <a:solidFill>
                  <a:srgbClr val="663300"/>
                </a:solidFill>
              </a:rPr>
              <a:t>just as if they were variables (which, of course, they are)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This can be done in one of two ways, using either:</a:t>
            </a:r>
            <a:endParaRPr lang="en-US" sz="3200" dirty="0">
              <a:solidFill>
                <a:srgbClr val="663300"/>
              </a:solidFill>
            </a:endParaRP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The </a:t>
            </a:r>
            <a:r>
              <a:rPr lang="en-US" sz="2800" i="1" dirty="0">
                <a:solidFill>
                  <a:srgbClr val="663300"/>
                </a:solidFill>
              </a:rPr>
              <a:t>structure member operator</a:t>
            </a:r>
            <a:r>
              <a:rPr lang="en-US" sz="2800" dirty="0">
                <a:solidFill>
                  <a:srgbClr val="663300"/>
                </a:solidFill>
              </a:rPr>
              <a:t> (also called the </a:t>
            </a:r>
            <a:r>
              <a:rPr lang="en-US" sz="2800" i="1" dirty="0">
                <a:solidFill>
                  <a:srgbClr val="663300"/>
                </a:solidFill>
              </a:rPr>
              <a:t>dot operator</a:t>
            </a:r>
            <a:r>
              <a:rPr lang="en-US" sz="2800" dirty="0">
                <a:solidFill>
                  <a:srgbClr val="663300"/>
                </a:solidFill>
              </a:rPr>
              <a:t>).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The </a:t>
            </a:r>
            <a:r>
              <a:rPr lang="en-US" sz="2800" i="1" dirty="0">
                <a:solidFill>
                  <a:srgbClr val="663300"/>
                </a:solidFill>
              </a:rPr>
              <a:t>structure pointer operator</a:t>
            </a:r>
            <a:r>
              <a:rPr lang="en-US" sz="2800" dirty="0">
                <a:solidFill>
                  <a:srgbClr val="663300"/>
                </a:solidFill>
              </a:rPr>
              <a:t> (also called the </a:t>
            </a:r>
            <a:r>
              <a:rPr lang="en-US" sz="2800" i="1" dirty="0">
                <a:solidFill>
                  <a:srgbClr val="663300"/>
                </a:solidFill>
              </a:rPr>
              <a:t>arrow operator</a:t>
            </a:r>
            <a:r>
              <a:rPr lang="en-US" sz="2800" dirty="0" smtClean="0">
                <a:solidFill>
                  <a:srgbClr val="663300"/>
                </a:solidFill>
              </a:rPr>
              <a:t>).</a:t>
            </a:r>
          </a:p>
          <a:p>
            <a:r>
              <a:rPr lang="en-US" sz="3000" dirty="0" smtClean="0">
                <a:solidFill>
                  <a:srgbClr val="663300"/>
                </a:solidFill>
              </a:rPr>
              <a:t>The dot operator works directly on instantiated variables </a:t>
            </a:r>
            <a:r>
              <a:rPr lang="en-US" sz="3000" dirty="0" smtClean="0">
                <a:solidFill>
                  <a:srgbClr val="663300"/>
                </a:solidFill>
              </a:rPr>
              <a:t>The arrow operator works on pointers to instantiated variables (indirectly!)</a:t>
            </a:r>
            <a:endParaRPr lang="en-US" sz="3000" dirty="0">
              <a:solidFill>
                <a:srgbClr val="6633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Operators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305800" cy="4876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The dot operator accesses the contents of the member using the </a:t>
            </a:r>
            <a:r>
              <a:rPr lang="en-US" sz="3200" dirty="0" smtClean="0">
                <a:solidFill>
                  <a:srgbClr val="663300"/>
                </a:solidFill>
              </a:rPr>
              <a:t>structure variable name and the member name.</a:t>
            </a:r>
            <a:endParaRPr lang="en-US" sz="3200" dirty="0">
              <a:solidFill>
                <a:srgbClr val="663300"/>
              </a:solidFill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</a:rPr>
              <a:t>mars.nummoons</a:t>
            </a:r>
            <a:r>
              <a:rPr lang="en-US" sz="3200" dirty="0" smtClean="0">
                <a:solidFill>
                  <a:srgbClr val="663300"/>
                </a:solidFill>
              </a:rPr>
              <a:t> </a:t>
            </a:r>
            <a:endParaRPr lang="en-US" sz="3200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3200" dirty="0">
                <a:solidFill>
                  <a:srgbClr val="663300"/>
                </a:solidFill>
              </a:rPr>
              <a:t>directly accesses the contents of the member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nummoons</a:t>
            </a:r>
          </a:p>
          <a:p>
            <a:r>
              <a:rPr lang="en-US" sz="3200" dirty="0">
                <a:solidFill>
                  <a:srgbClr val="663300"/>
                </a:solidFill>
              </a:rPr>
              <a:t>Can be used as a regular integer variable</a:t>
            </a:r>
            <a:r>
              <a:rPr lang="en-US" sz="3200" dirty="0" smtClean="0">
                <a:solidFill>
                  <a:srgbClr val="663300"/>
                </a:solidFill>
              </a:rPr>
              <a:t>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mars.nummoons = </a:t>
            </a:r>
            <a:r>
              <a:rPr lang="en-US" sz="28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2;</a:t>
            </a:r>
            <a:endParaRPr lang="en-US" sz="2800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Operators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sz="3200" dirty="0">
                <a:solidFill>
                  <a:srgbClr val="663300"/>
                </a:solidFill>
              </a:rPr>
              <a:t>The arrow operator accesses the contents of the member </a:t>
            </a:r>
            <a:r>
              <a:rPr lang="en-US" sz="3200" dirty="0" smtClean="0">
                <a:solidFill>
                  <a:srgbClr val="663300"/>
                </a:solidFill>
              </a:rPr>
              <a:t>through </a:t>
            </a:r>
            <a:r>
              <a:rPr lang="en-US" sz="3200" dirty="0">
                <a:solidFill>
                  <a:srgbClr val="663300"/>
                </a:solidFill>
              </a:rPr>
              <a:t>a pointer to the structure variable and the member name.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mars_ptr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-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&gt;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r>
              <a:rPr lang="en-US" sz="2400" dirty="0">
                <a:solidFill>
                  <a:srgbClr val="663300"/>
                </a:solidFill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3200" dirty="0">
                <a:solidFill>
                  <a:srgbClr val="663300"/>
                </a:solidFill>
              </a:rPr>
              <a:t>directly points to the contents of the member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r>
              <a:rPr lang="en-US" sz="3200" dirty="0">
                <a:solidFill>
                  <a:srgbClr val="663300"/>
                </a:solidFill>
              </a:rPr>
              <a:t>equal to 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(*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mars_ptr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).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nummoons</a:t>
            </a:r>
            <a:endParaRPr lang="en-US" sz="24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Initializing Structure Members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343400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Like in arrays.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Use values inside </a:t>
            </a:r>
            <a:r>
              <a:rPr lang="en-US" sz="3200" dirty="0" smtClean="0">
                <a:solidFill>
                  <a:srgbClr val="663300"/>
                </a:solidFill>
              </a:rPr>
              <a:t>curly braces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Only when variable being instantiated.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planet earth = {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</a:rPr>
              <a:t>earth,1,1.0e+6,0.0}</a:t>
            </a:r>
            <a:endParaRPr lang="en-US" sz="2400" dirty="0">
              <a:solidFill>
                <a:srgbClr val="6633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663300"/>
                </a:solidFill>
              </a:rPr>
              <a:t>If less values than members, then only the first few are initialized.  </a:t>
            </a:r>
            <a:endParaRPr lang="en-US" sz="3200" dirty="0" smtClean="0">
              <a:solidFill>
                <a:srgbClr val="6633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solidFill>
                  <a:srgbClr val="663300"/>
                </a:solidFill>
              </a:rPr>
              <a:t>Others </a:t>
            </a:r>
            <a:r>
              <a:rPr lang="en-US" sz="2600" dirty="0">
                <a:solidFill>
                  <a:srgbClr val="663300"/>
                </a:solidFill>
              </a:rPr>
              <a:t>= 0.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Must be constant values or </a:t>
            </a:r>
            <a:r>
              <a:rPr lang="en-US" sz="3200" dirty="0" smtClean="0">
                <a:solidFill>
                  <a:srgbClr val="663300"/>
                </a:solidFill>
              </a:rPr>
              <a:t>evaluatable expressions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 and Functions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267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Structures can be passed to functions as: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Individual structure members.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An entire structure variable.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Pointer to a structure variable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Passed by value if the individual structure member or the entire structure is passed.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Passed by reference if a pointer to the structure is passed.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Flexibility of 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Structures offer much flexibility as to how they can be used in C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Arrays </a:t>
            </a:r>
            <a:r>
              <a:rPr lang="en-US" sz="3000" dirty="0">
                <a:solidFill>
                  <a:srgbClr val="663300"/>
                </a:solidFill>
              </a:rPr>
              <a:t>can be assigned to a structure member.</a:t>
            </a:r>
          </a:p>
          <a:p>
            <a:pPr lvl="1"/>
            <a:r>
              <a:rPr lang="en-US" sz="3000" dirty="0">
                <a:solidFill>
                  <a:srgbClr val="663300"/>
                </a:solidFill>
              </a:rPr>
              <a:t>There can be arrays of structures.</a:t>
            </a:r>
          </a:p>
          <a:p>
            <a:pPr lvl="1"/>
            <a:r>
              <a:rPr lang="en-US" sz="3000" dirty="0">
                <a:solidFill>
                  <a:srgbClr val="663300"/>
                </a:solidFill>
              </a:rPr>
              <a:t>Structure members can be other structures.</a:t>
            </a:r>
          </a:p>
          <a:p>
            <a:pPr lvl="1"/>
            <a:r>
              <a:rPr lang="en-US" sz="3000" dirty="0">
                <a:solidFill>
                  <a:srgbClr val="663300"/>
                </a:solidFill>
              </a:rPr>
              <a:t>Structure members can be </a:t>
            </a:r>
            <a:r>
              <a:rPr lang="en-US" sz="3000" i="1" dirty="0">
                <a:solidFill>
                  <a:srgbClr val="663300"/>
                </a:solidFill>
              </a:rPr>
              <a:t>self-referencing </a:t>
            </a:r>
            <a:r>
              <a:rPr lang="en-US" sz="3000" i="1" dirty="0" smtClean="0">
                <a:solidFill>
                  <a:srgbClr val="663300"/>
                </a:solidFill>
              </a:rPr>
              <a:t>structures</a:t>
            </a:r>
          </a:p>
          <a:p>
            <a:pPr lvl="2"/>
            <a:r>
              <a:rPr lang="en-US" sz="2600" dirty="0" smtClean="0">
                <a:solidFill>
                  <a:srgbClr val="663300"/>
                </a:solidFill>
              </a:rPr>
              <a:t> members that contain structures same as itself </a:t>
            </a:r>
          </a:p>
          <a:p>
            <a:pPr lvl="2"/>
            <a:r>
              <a:rPr lang="en-US" sz="2600" dirty="0" smtClean="0">
                <a:solidFill>
                  <a:srgbClr val="663300"/>
                </a:solidFill>
              </a:rPr>
              <a:t> pointers </a:t>
            </a:r>
            <a:r>
              <a:rPr lang="en-US" sz="2600" dirty="0">
                <a:solidFill>
                  <a:srgbClr val="663300"/>
                </a:solidFill>
              </a:rPr>
              <a:t>that point to similar structures as itself</a:t>
            </a:r>
            <a:r>
              <a:rPr lang="en-US" sz="2600" dirty="0" smtClean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Examples:</a:t>
            </a:r>
            <a:endParaRPr lang="en-US" sz="30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Arrays as Structure 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member of a structure can be an array. In fact, we have already shown that a member can be a string, which is an array.  Nevertheless, for a more “conventional” array example: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struct student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first_name[15];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last name[15]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test_grades[3];</a:t>
            </a:r>
          </a:p>
          <a:p>
            <a:pPr lvl="2">
              <a:spcBef>
                <a:spcPct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hw_grades[8];</a:t>
            </a:r>
          </a:p>
          <a:p>
            <a:pPr lvl="2">
              <a:spcBef>
                <a:spcPct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final_grade;</a:t>
            </a:r>
          </a:p>
          <a:p>
            <a:pPr lvl="2">
              <a:spcBef>
                <a:spcPct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ltr_grade;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Arrays of Structures.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We can also have arrays of structures.  Say we want to have info on each student in a 250 person class:</a:t>
            </a:r>
          </a:p>
          <a:p>
            <a:pPr lvl="1"/>
            <a:r>
              <a:rPr lang="en-US" dirty="0" smtClean="0"/>
              <a:t>Assume that the structure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as shown in prior slide has already been defined somewhere else in the program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typedef struct student Roster;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Roster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_3223[250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cs typeface="Courier New" pitchFamily="49" charset="0"/>
              </a:rPr>
              <a:t>This indicates that each cell in the array called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cop_3223 </a:t>
            </a:r>
            <a:r>
              <a:rPr lang="en-US" dirty="0" smtClean="0">
                <a:cs typeface="Courier New" pitchFamily="49" charset="0"/>
              </a:rPr>
              <a:t>has </a:t>
            </a:r>
            <a:r>
              <a:rPr lang="en-US" dirty="0" smtClean="0">
                <a:cs typeface="Courier New" pitchFamily="49" charset="0"/>
              </a:rPr>
              <a:t>a structure that looks like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dirty="0" smtClean="0">
                <a:cs typeface="Courier New" pitchFamily="49" charset="0"/>
              </a:rPr>
              <a:t>structure template.</a:t>
            </a:r>
          </a:p>
          <a:p>
            <a:r>
              <a:rPr lang="en-US" dirty="0" smtClean="0">
                <a:cs typeface="Courier New" pitchFamily="49" charset="0"/>
              </a:rPr>
              <a:t>Each of these structures are in fact, instantiated variables that can be read and modified directly.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Structures as Structure Members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sz="2800" dirty="0" smtClean="0"/>
              <a:t>Structure members can also be other structures.</a:t>
            </a:r>
          </a:p>
          <a:p>
            <a:pPr>
              <a:spcBef>
                <a:spcPts val="300"/>
              </a:spcBef>
            </a:pPr>
            <a:r>
              <a:rPr lang="en-US" sz="2800" dirty="0" smtClean="0"/>
              <a:t>Neither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planet</a:t>
            </a:r>
            <a:r>
              <a:rPr lang="en-US" sz="28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800" dirty="0" smtClean="0"/>
              <a:t> example would work here, so we make up a new one. Let’s use a scheduling system for a factory manufacturing automatic transmissions.  First the torque converter assembly:</a:t>
            </a:r>
          </a:p>
          <a:p>
            <a:pPr>
              <a:spcBef>
                <a:spcPts val="30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model[12];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delivery[10];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place_in_line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Torque_converter;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So, arrays are a set of variables of the same type.</a:t>
            </a:r>
          </a:p>
          <a:p>
            <a:r>
              <a:rPr lang="en-US" dirty="0" smtClean="0"/>
              <a:t>Each variable occupies a cell in the array.</a:t>
            </a:r>
          </a:p>
          <a:p>
            <a:r>
              <a:rPr lang="en-US" dirty="0" smtClean="0"/>
              <a:t>The name of each variable (cell) is the name of the array itself followed by an index number.</a:t>
            </a:r>
          </a:p>
          <a:p>
            <a:pPr lvl="1"/>
            <a:r>
              <a:rPr lang="en-US" dirty="0" smtClean="0"/>
              <a:t>The index is an integer number that indicates the position in the set that each variable occupies.</a:t>
            </a:r>
          </a:p>
          <a:p>
            <a:pPr lvl="1"/>
            <a:r>
              <a:rPr lang="en-US" dirty="0" smtClean="0"/>
              <a:t>The index of a cell is contained within straight brackets next to the array name</a:t>
            </a:r>
          </a:p>
          <a:p>
            <a:pPr lvl="1"/>
            <a:r>
              <a:rPr lang="en-US" dirty="0" smtClean="0"/>
              <a:t>The indices begin at 0 and can go on infinitely, but …</a:t>
            </a:r>
          </a:p>
          <a:p>
            <a:pPr lvl="2"/>
            <a:r>
              <a:rPr lang="en-US" dirty="0" smtClean="0"/>
              <a:t>… cannot be negative numbers.</a:t>
            </a:r>
          </a:p>
          <a:p>
            <a:r>
              <a:rPr lang="en-US" dirty="0" smtClean="0"/>
              <a:t>For example, an integer array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would have a unique variable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c[6]</a:t>
            </a:r>
            <a:r>
              <a:rPr lang="en-US" dirty="0" smtClean="0">
                <a:cs typeface="Courier New" panose="02070309020205020404" pitchFamily="49" charset="0"/>
              </a:rPr>
              <a:t> which can be used just as any other integer variable and assigned a value.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07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 as Structure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00" dirty="0" smtClean="0">
                <a:solidFill>
                  <a:srgbClr val="663300"/>
                </a:solidFill>
              </a:rPr>
              <a:t>Now we define the assembly for the fluid injector</a:t>
            </a:r>
          </a:p>
          <a:p>
            <a:pPr>
              <a:spcBef>
                <a:spcPts val="30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model[12];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warehouse[10];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date_of_manufacture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Fluid_injector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3000" dirty="0" smtClean="0">
              <a:solidFill>
                <a:srgbClr val="663300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00" dirty="0" smtClean="0">
                <a:solidFill>
                  <a:srgbClr val="663300"/>
                </a:solidFill>
              </a:rPr>
              <a:t>Now we have the main structure template for the automatic transmission (next page)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 as Structure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Torque_converter x;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Fluid_injector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y;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char delivery[12];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Auto_trans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Self-Referencing 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Later … when you know enough to understand a meaningful application (i.e., linked lists).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Unions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7772400" cy="373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Same as structures, except members share same storage space.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Saves space when some members are never used at the same time.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Space for a member must be large enough to accommodate the largest of the data types to be stored in that member.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Unions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3200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Unions are declared and defined in a way similar to structures.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The keyword </a:t>
            </a:r>
            <a:r>
              <a:rPr lang="en-US" sz="2400" dirty="0">
                <a:solidFill>
                  <a:srgbClr val="663300"/>
                </a:solidFill>
                <a:latin typeface="Courier New" pitchFamily="49" charset="0"/>
              </a:rPr>
              <a:t>union</a:t>
            </a:r>
            <a:r>
              <a:rPr lang="en-US" sz="3200" dirty="0">
                <a:solidFill>
                  <a:srgbClr val="663300"/>
                </a:solidFill>
              </a:rPr>
              <a:t> replaces the keyword </a:t>
            </a:r>
            <a:r>
              <a:rPr lang="en-US" sz="2400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Not highly recommended except when memory management is critical.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Enumeration Constants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Allows a set of integer constants to be represented by </a:t>
            </a:r>
            <a:r>
              <a:rPr lang="en-US" sz="3200" dirty="0" smtClean="0">
                <a:solidFill>
                  <a:srgbClr val="663300"/>
                </a:solidFill>
              </a:rPr>
              <a:t>symbolic identifiers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pPr lvl="1"/>
            <a:r>
              <a:rPr lang="en-US" sz="3000" dirty="0">
                <a:solidFill>
                  <a:srgbClr val="663300"/>
                </a:solidFill>
              </a:rPr>
              <a:t>Symbolic constants whose value can be set automatically.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Values start with 0 (unless otherwise noted by programmer) and are incremented by 1.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Uses the </a:t>
            </a:r>
            <a:r>
              <a:rPr lang="en-US" sz="3200" i="1" dirty="0" err="1">
                <a:solidFill>
                  <a:srgbClr val="663300"/>
                </a:solidFill>
              </a:rPr>
              <a:t>enum</a:t>
            </a:r>
            <a:r>
              <a:rPr lang="en-US" sz="3200" dirty="0">
                <a:solidFill>
                  <a:srgbClr val="663300"/>
                </a:solidFill>
              </a:rPr>
              <a:t> keyword for definition.</a:t>
            </a:r>
            <a:r>
              <a:rPr lang="en-US" dirty="0">
                <a:solidFill>
                  <a:srgbClr val="663300"/>
                </a:solidFill>
              </a:rPr>
              <a:t> </a:t>
            </a:r>
            <a:endParaRPr lang="en-US" dirty="0" smtClean="0">
              <a:solidFill>
                <a:srgbClr val="663300"/>
              </a:solidFill>
            </a:endParaRPr>
          </a:p>
          <a:p>
            <a:r>
              <a:rPr lang="en-US" sz="3200" dirty="0" smtClean="0">
                <a:solidFill>
                  <a:srgbClr val="663300"/>
                </a:solidFill>
              </a:rPr>
              <a:t>Best shown by an example</a:t>
            </a:r>
            <a:endParaRPr lang="en-US" sz="32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Enumeration Example</a:t>
            </a: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38200" y="1828800"/>
            <a:ext cx="7772400" cy="3657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</a:rPr>
              <a:t>stdio.h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</a:rPr>
              <a:t> months {JAN=1, FEB, MAR, APR, MAY, JUN, JUL, AUG, SEP, ACT, NOV, DEC}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</a:rPr>
              <a:t> months month;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  char </a:t>
            </a:r>
            <a:r>
              <a:rPr lang="en-US" sz="2000" dirty="0" smtClean="0">
                <a:latin typeface="Courier New" pitchFamily="49" charset="0"/>
              </a:rPr>
              <a:t>* </a:t>
            </a:r>
            <a:r>
              <a:rPr lang="en-US" sz="2000" dirty="0" err="1" smtClean="0">
                <a:latin typeface="Courier New" pitchFamily="49" charset="0"/>
              </a:rPr>
              <a:t>monthName</a:t>
            </a:r>
            <a:r>
              <a:rPr lang="en-US" sz="2000" dirty="0">
                <a:latin typeface="Courier New" pitchFamily="49" charset="0"/>
              </a:rPr>
              <a:t>[] = {“”, “January”,..};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for(month=</a:t>
            </a:r>
            <a:r>
              <a:rPr lang="en-US" sz="2000" dirty="0" err="1">
                <a:latin typeface="Courier New" pitchFamily="49" charset="0"/>
              </a:rPr>
              <a:t>JAN;month</a:t>
            </a:r>
            <a:r>
              <a:rPr lang="en-US" sz="2000" dirty="0">
                <a:latin typeface="Courier New" pitchFamily="49" charset="0"/>
              </a:rPr>
              <a:t>&lt;=</a:t>
            </a:r>
            <a:r>
              <a:rPr lang="en-US" sz="2000" dirty="0" err="1">
                <a:latin typeface="Courier New" pitchFamily="49" charset="0"/>
              </a:rPr>
              <a:t>DEC;month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(……….</a:t>
            </a:r>
            <a:r>
              <a:rPr lang="en-US" sz="2000" dirty="0" err="1">
                <a:latin typeface="Courier New" pitchFamily="49" charset="0"/>
              </a:rPr>
              <a:t>monthName</a:t>
            </a:r>
            <a:r>
              <a:rPr lang="en-US" sz="2000" dirty="0">
                <a:latin typeface="Courier New" pitchFamily="49" charset="0"/>
              </a:rPr>
              <a:t>[month];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– A Simple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3733800" y="1981200"/>
            <a:ext cx="1905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6" name="Line 1028"/>
          <p:cNvSpPr>
            <a:spLocks noChangeShapeType="1"/>
          </p:cNvSpPr>
          <p:nvPr/>
        </p:nvSpPr>
        <p:spPr bwMode="auto">
          <a:xfrm>
            <a:off x="3733800" y="2438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1029"/>
          <p:cNvSpPr>
            <a:spLocks noChangeShapeType="1"/>
          </p:cNvSpPr>
          <p:nvPr/>
        </p:nvSpPr>
        <p:spPr bwMode="auto">
          <a:xfrm>
            <a:off x="37338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1030"/>
          <p:cNvSpPr>
            <a:spLocks noChangeShapeType="1"/>
          </p:cNvSpPr>
          <p:nvPr/>
        </p:nvSpPr>
        <p:spPr bwMode="auto">
          <a:xfrm>
            <a:off x="37338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1031"/>
          <p:cNvSpPr>
            <a:spLocks noChangeShapeType="1"/>
          </p:cNvSpPr>
          <p:nvPr/>
        </p:nvSpPr>
        <p:spPr bwMode="auto">
          <a:xfrm>
            <a:off x="3733800" y="3810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032"/>
          <p:cNvSpPr>
            <a:spLocks noChangeShapeType="1"/>
          </p:cNvSpPr>
          <p:nvPr/>
        </p:nvSpPr>
        <p:spPr bwMode="auto">
          <a:xfrm>
            <a:off x="37338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33"/>
          <p:cNvSpPr>
            <a:spLocks noChangeShapeType="1"/>
          </p:cNvSpPr>
          <p:nvPr/>
        </p:nvSpPr>
        <p:spPr bwMode="auto">
          <a:xfrm>
            <a:off x="3733800" y="472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34"/>
          <p:cNvSpPr>
            <a:spLocks noChangeShapeType="1"/>
          </p:cNvSpPr>
          <p:nvPr/>
        </p:nvSpPr>
        <p:spPr bwMode="auto">
          <a:xfrm>
            <a:off x="37338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35"/>
          <p:cNvSpPr>
            <a:spLocks noChangeShapeType="1"/>
          </p:cNvSpPr>
          <p:nvPr/>
        </p:nvSpPr>
        <p:spPr bwMode="auto">
          <a:xfrm>
            <a:off x="3733800" y="5638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037"/>
          <p:cNvSpPr txBox="1">
            <a:spLocks noChangeArrowheads="1"/>
          </p:cNvSpPr>
          <p:nvPr/>
        </p:nvSpPr>
        <p:spPr bwMode="auto">
          <a:xfrm>
            <a:off x="4545991" y="1946275"/>
            <a:ext cx="5854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26" name="Text Box 1038"/>
          <p:cNvSpPr txBox="1">
            <a:spLocks noChangeArrowheads="1"/>
          </p:cNvSpPr>
          <p:nvPr/>
        </p:nvSpPr>
        <p:spPr bwMode="auto">
          <a:xfrm>
            <a:off x="4646179" y="2403475"/>
            <a:ext cx="3850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327" name="Text Box 1039"/>
          <p:cNvSpPr txBox="1">
            <a:spLocks noChangeArrowheads="1"/>
          </p:cNvSpPr>
          <p:nvPr/>
        </p:nvSpPr>
        <p:spPr bwMode="auto">
          <a:xfrm>
            <a:off x="4646179" y="2860675"/>
            <a:ext cx="3850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328" name="Text Box 1040"/>
          <p:cNvSpPr txBox="1">
            <a:spLocks noChangeArrowheads="1"/>
          </p:cNvSpPr>
          <p:nvPr/>
        </p:nvSpPr>
        <p:spPr bwMode="auto">
          <a:xfrm>
            <a:off x="4545992" y="3317875"/>
            <a:ext cx="5854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</p:txBody>
      </p:sp>
      <p:sp>
        <p:nvSpPr>
          <p:cNvPr id="13329" name="Text Box 1041"/>
          <p:cNvSpPr txBox="1">
            <a:spLocks noChangeArrowheads="1"/>
          </p:cNvSpPr>
          <p:nvPr/>
        </p:nvSpPr>
        <p:spPr bwMode="auto">
          <a:xfrm>
            <a:off x="4345617" y="3775075"/>
            <a:ext cx="9861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1543</a:t>
            </a:r>
          </a:p>
        </p:txBody>
      </p:sp>
      <p:sp>
        <p:nvSpPr>
          <p:cNvPr id="13330" name="Text Box 1042"/>
          <p:cNvSpPr txBox="1">
            <a:spLocks noChangeArrowheads="1"/>
          </p:cNvSpPr>
          <p:nvPr/>
        </p:nvSpPr>
        <p:spPr bwMode="auto">
          <a:xfrm>
            <a:off x="4545991" y="4232275"/>
            <a:ext cx="5854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endParaRPr lang="en-US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1" name="Text Box 1043"/>
          <p:cNvSpPr txBox="1">
            <a:spLocks noChangeArrowheads="1"/>
          </p:cNvSpPr>
          <p:nvPr/>
        </p:nvSpPr>
        <p:spPr bwMode="auto">
          <a:xfrm>
            <a:off x="4646179" y="4689475"/>
            <a:ext cx="3850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332" name="Text Box 1044"/>
          <p:cNvSpPr txBox="1">
            <a:spLocks noChangeArrowheads="1"/>
          </p:cNvSpPr>
          <p:nvPr/>
        </p:nvSpPr>
        <p:spPr bwMode="auto">
          <a:xfrm>
            <a:off x="4545992" y="5146675"/>
            <a:ext cx="5854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</p:txBody>
      </p:sp>
      <p:sp>
        <p:nvSpPr>
          <p:cNvPr id="13333" name="Text Box 1045"/>
          <p:cNvSpPr txBox="1">
            <a:spLocks noChangeArrowheads="1"/>
          </p:cNvSpPr>
          <p:nvPr/>
        </p:nvSpPr>
        <p:spPr bwMode="auto">
          <a:xfrm>
            <a:off x="4646179" y="5603875"/>
            <a:ext cx="3850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4" name="Text Box 1046"/>
          <p:cNvSpPr txBox="1">
            <a:spLocks noChangeArrowheads="1"/>
          </p:cNvSpPr>
          <p:nvPr/>
        </p:nvSpPr>
        <p:spPr bwMode="auto">
          <a:xfrm>
            <a:off x="2304886" y="19462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</a:t>
            </a:r>
          </a:p>
        </p:txBody>
      </p:sp>
      <p:sp>
        <p:nvSpPr>
          <p:cNvPr id="13335" name="Text Box 1047"/>
          <p:cNvSpPr txBox="1">
            <a:spLocks noChangeArrowheads="1"/>
          </p:cNvSpPr>
          <p:nvPr/>
        </p:nvSpPr>
        <p:spPr bwMode="auto">
          <a:xfrm>
            <a:off x="2304886" y="24034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</a:t>
            </a:r>
          </a:p>
        </p:txBody>
      </p:sp>
      <p:sp>
        <p:nvSpPr>
          <p:cNvPr id="13336" name="Text Box 1048"/>
          <p:cNvSpPr txBox="1">
            <a:spLocks noChangeArrowheads="1"/>
          </p:cNvSpPr>
          <p:nvPr/>
        </p:nvSpPr>
        <p:spPr bwMode="auto">
          <a:xfrm>
            <a:off x="2304886" y="28606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c[2]</a:t>
            </a:r>
          </a:p>
        </p:txBody>
      </p:sp>
      <p:sp>
        <p:nvSpPr>
          <p:cNvPr id="13337" name="Text Box 1049"/>
          <p:cNvSpPr txBox="1">
            <a:spLocks noChangeArrowheads="1"/>
          </p:cNvSpPr>
          <p:nvPr/>
        </p:nvSpPr>
        <p:spPr bwMode="auto">
          <a:xfrm>
            <a:off x="2304886" y="33178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c[3]</a:t>
            </a:r>
          </a:p>
        </p:txBody>
      </p:sp>
      <p:sp>
        <p:nvSpPr>
          <p:cNvPr id="13338" name="Text Box 1050"/>
          <p:cNvSpPr txBox="1">
            <a:spLocks noChangeArrowheads="1"/>
          </p:cNvSpPr>
          <p:nvPr/>
        </p:nvSpPr>
        <p:spPr bwMode="auto">
          <a:xfrm>
            <a:off x="2304886" y="37750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c[4]</a:t>
            </a:r>
          </a:p>
        </p:txBody>
      </p:sp>
      <p:sp>
        <p:nvSpPr>
          <p:cNvPr id="13339" name="Text Box 1051"/>
          <p:cNvSpPr txBox="1">
            <a:spLocks noChangeArrowheads="1"/>
          </p:cNvSpPr>
          <p:nvPr/>
        </p:nvSpPr>
        <p:spPr bwMode="auto">
          <a:xfrm>
            <a:off x="2304886" y="42322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c[5]</a:t>
            </a:r>
          </a:p>
        </p:txBody>
      </p:sp>
      <p:sp>
        <p:nvSpPr>
          <p:cNvPr id="13340" name="Text Box 1052"/>
          <p:cNvSpPr txBox="1">
            <a:spLocks noChangeArrowheads="1"/>
          </p:cNvSpPr>
          <p:nvPr/>
        </p:nvSpPr>
        <p:spPr bwMode="auto">
          <a:xfrm>
            <a:off x="2304886" y="46894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c[6]</a:t>
            </a:r>
          </a:p>
        </p:txBody>
      </p:sp>
      <p:sp>
        <p:nvSpPr>
          <p:cNvPr id="13341" name="Text Box 1053"/>
          <p:cNvSpPr txBox="1">
            <a:spLocks noChangeArrowheads="1"/>
          </p:cNvSpPr>
          <p:nvPr/>
        </p:nvSpPr>
        <p:spPr bwMode="auto">
          <a:xfrm>
            <a:off x="2304886" y="51466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c[7]</a:t>
            </a:r>
          </a:p>
        </p:txBody>
      </p:sp>
      <p:sp>
        <p:nvSpPr>
          <p:cNvPr id="13342" name="Text Box 1054"/>
          <p:cNvSpPr txBox="1">
            <a:spLocks noChangeArrowheads="1"/>
          </p:cNvSpPr>
          <p:nvPr/>
        </p:nvSpPr>
        <p:spPr bwMode="auto">
          <a:xfrm>
            <a:off x="2304886" y="5603875"/>
            <a:ext cx="986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c[8]</a:t>
            </a:r>
          </a:p>
        </p:txBody>
      </p:sp>
      <p:sp>
        <p:nvSpPr>
          <p:cNvPr id="13343" name="Text Box 1055"/>
          <p:cNvSpPr txBox="1">
            <a:spLocks noChangeArrowheads="1"/>
          </p:cNvSpPr>
          <p:nvPr/>
        </p:nvSpPr>
        <p:spPr bwMode="auto">
          <a:xfrm>
            <a:off x="299311" y="1489075"/>
            <a:ext cx="30380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3300"/>
                </a:solidFill>
              </a:rPr>
              <a:t>For </a:t>
            </a:r>
            <a:r>
              <a:rPr lang="en-US" dirty="0" smtClean="0">
                <a:solidFill>
                  <a:srgbClr val="663300"/>
                </a:solidFill>
              </a:rPr>
              <a:t>integer array </a:t>
            </a:r>
            <a:r>
              <a:rPr lang="en-US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663300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Can be one-dimensional, like a vector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Most common one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Can be two dimensional, like a matrix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Second most common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Can be n-dimensional, as in a n-dimension matrix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Hard to visualize when more than three or four dimensions</a:t>
            </a:r>
            <a:endParaRPr 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663300"/>
                </a:solidFill>
              </a:rPr>
              <a:t>Arrays have to be declared just like all variables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format is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variable_type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400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&gt;[&lt;# of cells&gt;];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Where </a:t>
            </a:r>
            <a:r>
              <a:rPr lang="en-US" dirty="0" err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variable_type</a:t>
            </a:r>
            <a:r>
              <a:rPr lang="en-US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rgbClr val="663300"/>
                </a:solidFill>
              </a:rPr>
              <a:t>is the type of variable to be stored in the array cells (e.g., </a:t>
            </a:r>
            <a:r>
              <a:rPr lang="en-US" sz="28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 float</a:t>
            </a:r>
            <a:r>
              <a:rPr lang="en-US" sz="3000" dirty="0" smtClean="0">
                <a:solidFill>
                  <a:srgbClr val="663300"/>
                </a:solidFill>
              </a:rPr>
              <a:t>, etc.)</a:t>
            </a:r>
          </a:p>
          <a:p>
            <a:pPr lvl="1"/>
            <a:r>
              <a:rPr lang="en-US" sz="3000" dirty="0" err="1" smtClean="0">
                <a:solidFill>
                  <a:srgbClr val="663300"/>
                </a:solidFill>
              </a:rPr>
              <a:t>arrayName</a:t>
            </a:r>
            <a:r>
              <a:rPr lang="en-US" sz="3000" dirty="0" smtClean="0">
                <a:solidFill>
                  <a:srgbClr val="663300"/>
                </a:solidFill>
              </a:rPr>
              <a:t> is the name of the array</a:t>
            </a:r>
          </a:p>
          <a:p>
            <a:pPr lvl="1"/>
            <a:r>
              <a:rPr lang="en-US" sz="3000" dirty="0" smtClean="0">
                <a:solidFill>
                  <a:srgbClr val="663300"/>
                </a:solidFill>
              </a:rPr>
              <a:t>Between [] is the number of cells in the array</a:t>
            </a:r>
          </a:p>
          <a:p>
            <a:pPr lvl="1"/>
            <a:r>
              <a:rPr lang="en-US" sz="2800" dirty="0" smtClean="0">
                <a:solidFill>
                  <a:srgbClr val="663300"/>
                </a:solidFill>
              </a:rPr>
              <a:t>Expressed as an integer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Declaring the array </a:t>
            </a:r>
            <a:r>
              <a:rPr lang="en-US" sz="32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 smtClean="0">
                <a:solidFill>
                  <a:srgbClr val="663300"/>
                </a:solidFill>
              </a:rPr>
              <a:t> of the prior slide with 100 cells:</a:t>
            </a:r>
          </a:p>
          <a:p>
            <a:pPr lvl="1" algn="ctr">
              <a:buNone/>
            </a:pPr>
            <a:r>
              <a:rPr lang="en-US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c[100];</a:t>
            </a:r>
            <a:endParaRPr lang="en-US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663300"/>
                </a:solidFill>
              </a:rPr>
              <a:t>Left-most symbol indicates the </a:t>
            </a:r>
            <a:r>
              <a:rPr lang="en-US" sz="3200" dirty="0" smtClean="0">
                <a:solidFill>
                  <a:srgbClr val="663300"/>
                </a:solidFill>
              </a:rPr>
              <a:t>type of variable to be stored.</a:t>
            </a:r>
          </a:p>
          <a:p>
            <a:r>
              <a:rPr lang="en-US" sz="3200" dirty="0" smtClean="0">
                <a:solidFill>
                  <a:srgbClr val="663300"/>
                </a:solidFill>
              </a:rPr>
              <a:t>The next symbol is name </a:t>
            </a:r>
            <a:r>
              <a:rPr lang="en-US" sz="3200" dirty="0">
                <a:solidFill>
                  <a:srgbClr val="663300"/>
                </a:solidFill>
              </a:rPr>
              <a:t>of the array.  This is common for all its </a:t>
            </a:r>
            <a:r>
              <a:rPr lang="en-US" sz="3200" i="1" dirty="0">
                <a:solidFill>
                  <a:srgbClr val="663300"/>
                </a:solidFill>
              </a:rPr>
              <a:t>elements</a:t>
            </a:r>
            <a:r>
              <a:rPr lang="en-US" sz="3200" dirty="0">
                <a:solidFill>
                  <a:srgbClr val="663300"/>
                </a:solidFill>
              </a:rPr>
              <a:t>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Individual data identified by </a:t>
            </a:r>
            <a:r>
              <a:rPr lang="en-US" sz="3200" dirty="0" smtClean="0">
                <a:solidFill>
                  <a:srgbClr val="663300"/>
                </a:solidFill>
              </a:rPr>
              <a:t>its “distance” </a:t>
            </a:r>
            <a:r>
              <a:rPr lang="en-US" sz="3200" dirty="0">
                <a:solidFill>
                  <a:srgbClr val="663300"/>
                </a:solidFill>
              </a:rPr>
              <a:t>from first one in array.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Within square brackets is the </a:t>
            </a:r>
            <a:r>
              <a:rPr lang="en-US" sz="3200" i="1" dirty="0">
                <a:solidFill>
                  <a:srgbClr val="663300"/>
                </a:solidFill>
              </a:rPr>
              <a:t>cell number</a:t>
            </a:r>
            <a:r>
              <a:rPr lang="en-US" sz="3200" dirty="0">
                <a:solidFill>
                  <a:srgbClr val="663300"/>
                </a:solidFill>
              </a:rPr>
              <a:t> (how many cells away from the first one).</a:t>
            </a:r>
          </a:p>
          <a:p>
            <a:r>
              <a:rPr lang="en-US" sz="3200" dirty="0">
                <a:solidFill>
                  <a:srgbClr val="663300"/>
                </a:solidFill>
              </a:rPr>
              <a:t>Individual cells can be used as regular variables.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4780</TotalTime>
  <Words>3011</Words>
  <Application>Microsoft Office PowerPoint</Application>
  <PresentationFormat>On-screen Show (4:3)</PresentationFormat>
  <Paragraphs>487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Courier New</vt:lpstr>
      <vt:lpstr>Franklin Gothic Book</vt:lpstr>
      <vt:lpstr>Perpetua</vt:lpstr>
      <vt:lpstr>Times New Roman</vt:lpstr>
      <vt:lpstr>Wingdings 2</vt:lpstr>
      <vt:lpstr>Equity</vt:lpstr>
      <vt:lpstr>COP 3223C</vt:lpstr>
      <vt:lpstr>Simple Variables</vt:lpstr>
      <vt:lpstr>Data Structures</vt:lpstr>
      <vt:lpstr>Arrays </vt:lpstr>
      <vt:lpstr>Arrays </vt:lpstr>
      <vt:lpstr>Arrays – A Simple Example</vt:lpstr>
      <vt:lpstr>Arrays</vt:lpstr>
      <vt:lpstr>Arrays</vt:lpstr>
      <vt:lpstr>Arrays</vt:lpstr>
      <vt:lpstr>Declaring Arrays</vt:lpstr>
      <vt:lpstr>Declaring Arrays</vt:lpstr>
      <vt:lpstr>Variable Length Arrays</vt:lpstr>
      <vt:lpstr>Pointers and Arrays</vt:lpstr>
      <vt:lpstr>Pointers and Arrays</vt:lpstr>
      <vt:lpstr>Pointers and Arrays</vt:lpstr>
      <vt:lpstr>Shortcuts when Declaring and Initializing Arrays</vt:lpstr>
      <vt:lpstr>Calling Array Elements</vt:lpstr>
      <vt:lpstr>Passing Arrays to Functions</vt:lpstr>
      <vt:lpstr>Passing Arrays to Functions</vt:lpstr>
      <vt:lpstr>Multi-dimension Arrays</vt:lpstr>
      <vt:lpstr>Initializing Multi-dim. Arrays</vt:lpstr>
      <vt:lpstr>Arrays and Strings</vt:lpstr>
      <vt:lpstr>Pointers and Strings</vt:lpstr>
      <vt:lpstr>Arrays and Loops</vt:lpstr>
      <vt:lpstr>Arrays and Single for Loops</vt:lpstr>
      <vt:lpstr>Nested for Loops</vt:lpstr>
      <vt:lpstr>Arrays of Pointers</vt:lpstr>
      <vt:lpstr>Arrays of Pointers</vt:lpstr>
      <vt:lpstr>Storing Data of Different Types</vt:lpstr>
      <vt:lpstr>Structures</vt:lpstr>
      <vt:lpstr>Structure Definitions</vt:lpstr>
      <vt:lpstr>Template vs. Variables</vt:lpstr>
      <vt:lpstr>Creating Instance Variables from a  Structure Template</vt:lpstr>
      <vt:lpstr>Way #1 – Instantiations in Body</vt:lpstr>
      <vt:lpstr>Way #1 – Instantiations in Body</vt:lpstr>
      <vt:lpstr>Way #2 – Using the struct Keyword</vt:lpstr>
      <vt:lpstr>Way #3 - Using a Type Definition</vt:lpstr>
      <vt:lpstr>Way #3 - Using a Type Definition</vt:lpstr>
      <vt:lpstr>Way #3 – Using a Type Definition</vt:lpstr>
      <vt:lpstr>Way #3 - Using a Type Definition </vt:lpstr>
      <vt:lpstr>Structures Members</vt:lpstr>
      <vt:lpstr>Structure Operators</vt:lpstr>
      <vt:lpstr>Structure Operators</vt:lpstr>
      <vt:lpstr>Initializing Structure Members</vt:lpstr>
      <vt:lpstr>Structures and Functions</vt:lpstr>
      <vt:lpstr>Flexibility of Structures</vt:lpstr>
      <vt:lpstr>Arrays as Structure Members</vt:lpstr>
      <vt:lpstr>Arrays of Structures.</vt:lpstr>
      <vt:lpstr>Structures as Structure Members</vt:lpstr>
      <vt:lpstr>Structures as Structure Members</vt:lpstr>
      <vt:lpstr>Structures as Structure Members</vt:lpstr>
      <vt:lpstr>Self-Referencing Structures</vt:lpstr>
      <vt:lpstr>Unions</vt:lpstr>
      <vt:lpstr>Unions</vt:lpstr>
      <vt:lpstr>Enumeration Constants</vt:lpstr>
      <vt:lpstr>Enumeration Example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 Gonzalez</cp:lastModifiedBy>
  <cp:revision>219</cp:revision>
  <cp:lastPrinted>1601-01-01T00:00:00Z</cp:lastPrinted>
  <dcterms:created xsi:type="dcterms:W3CDTF">2002-07-12T16:50:49Z</dcterms:created>
  <dcterms:modified xsi:type="dcterms:W3CDTF">2016-10-17T17:34:24Z</dcterms:modified>
</cp:coreProperties>
</file>