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3" r:id="rId9"/>
    <p:sldId id="277" r:id="rId10"/>
    <p:sldId id="264" r:id="rId11"/>
    <p:sldId id="276" r:id="rId12"/>
    <p:sldId id="265" r:id="rId13"/>
    <p:sldId id="266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5539-50BE-4B7D-BC8B-19A886824B06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D6152-3BA2-4500-B8AC-71A97AC14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6152-3BA2-4500-B8AC-71A97AC145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2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497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6152-3BA2-4500-B8AC-71A97AC145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322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0942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17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34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672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659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6152-3BA2-4500-B8AC-71A97AC145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723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632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92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500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D6152-3BA2-4500-B8AC-71A97AC145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238F-CB60-41BF-9E9F-10804C0DC5C0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685-A431-4E56-B3DB-2326DEA2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3223C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Packet #7</a:t>
            </a:r>
          </a:p>
          <a:p>
            <a:r>
              <a:rPr lang="en-US" dirty="0" smtClean="0"/>
              <a:t>Strings and String Manipulation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>
                <a:latin typeface="Courier New" pitchFamily="49" charset="0"/>
              </a:rPr>
              <a:t>strlen</a:t>
            </a:r>
            <a:r>
              <a:rPr lang="en-US" sz="3200" dirty="0" smtClean="0"/>
              <a:t> – Will returns an integer indicating the length of the string</a:t>
            </a:r>
          </a:p>
          <a:p>
            <a:pPr marL="742950" lvl="2" indent="-342900"/>
            <a:r>
              <a:rPr lang="en-US" sz="2800" b="1" u="sng" dirty="0" smtClean="0"/>
              <a:t>Not</a:t>
            </a:r>
            <a:r>
              <a:rPr lang="en-US" sz="2800" dirty="0" smtClean="0"/>
              <a:t> the size of the character array!</a:t>
            </a:r>
          </a:p>
          <a:p>
            <a:r>
              <a:rPr lang="en-US" dirty="0" smtClean="0"/>
              <a:t>For example,</a:t>
            </a:r>
          </a:p>
          <a:p>
            <a:r>
              <a:rPr lang="en-US" dirty="0" smtClean="0"/>
              <a:t>Assuming the string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dirty="0" smtClean="0"/>
              <a:t> holds the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Hello!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(word);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Will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dirty="0" smtClean="0">
                <a:cs typeface="Courier New" pitchFamily="49" charset="0"/>
              </a:rPr>
              <a:t>Does not include the NULL character at the 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 – Concatenates - tacks on the second string to the end of the first string</a:t>
            </a:r>
          </a:p>
          <a:p>
            <a:pPr lvl="1"/>
            <a:r>
              <a:rPr lang="en-US" dirty="0" smtClean="0"/>
              <a:t>It then assigns the new concatenated string as the  new value of the first string variable</a:t>
            </a:r>
          </a:p>
          <a:p>
            <a:r>
              <a:rPr lang="en-US" dirty="0" smtClean="0"/>
              <a:t>You can think of </a:t>
            </a:r>
            <a:r>
              <a:rPr lang="en-US" dirty="0" err="1" smtClean="0">
                <a:latin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as += except for strings</a:t>
            </a:r>
          </a:p>
          <a:p>
            <a:r>
              <a:rPr lang="en-US" dirty="0" smtClean="0"/>
              <a:t>For example,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(“Hello!”, “World”); </a:t>
            </a:r>
            <a:r>
              <a:rPr lang="en-US" dirty="0" smtClean="0"/>
              <a:t>will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 dirty="0" smtClean="0">
                <a:cs typeface="Courier New" pitchFamily="49" charset="0"/>
              </a:rPr>
              <a:t>String variables can also be used with this function</a:t>
            </a:r>
          </a:p>
          <a:p>
            <a:r>
              <a:rPr lang="en-US" dirty="0" smtClean="0">
                <a:cs typeface="Courier New" pitchFamily="49" charset="0"/>
              </a:rPr>
              <a:t>Remembering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dirty="0" smtClean="0">
                <a:cs typeface="Courier New" pitchFamily="49" charset="0"/>
              </a:rPr>
              <a:t> held the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Hello!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(word, “World”) </a:t>
            </a:r>
            <a:r>
              <a:rPr lang="en-US" dirty="0" smtClean="0">
                <a:cs typeface="Courier New" pitchFamily="49" charset="0"/>
              </a:rPr>
              <a:t>will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Hello! World</a:t>
            </a:r>
          </a:p>
          <a:p>
            <a:r>
              <a:rPr lang="en-US" dirty="0" smtClean="0">
                <a:cs typeface="Courier New" pitchFamily="49" charset="0"/>
              </a:rPr>
              <a:t>Lastly,  it can easily handle two string variables as arguments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(word, word1); </a:t>
            </a:r>
            <a:r>
              <a:rPr lang="en-US" dirty="0" smtClean="0">
                <a:cs typeface="Courier New" pitchFamily="49" charset="0"/>
              </a:rPr>
              <a:t>as long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word1</a:t>
            </a:r>
            <a:r>
              <a:rPr lang="en-US" dirty="0" smtClean="0">
                <a:cs typeface="Courier New" pitchFamily="49" charset="0"/>
              </a:rPr>
              <a:t> has a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Please note that the operators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==, &lt;=, &lt;, &gt;, &gt;= </a:t>
            </a:r>
            <a:r>
              <a:rPr lang="en-US" dirty="0" smtClean="0"/>
              <a:t>and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 </a:t>
            </a:r>
            <a:r>
              <a:rPr lang="en-US" b="1" u="sng" dirty="0" smtClean="0"/>
              <a:t>DO NOT </a:t>
            </a:r>
            <a:r>
              <a:rPr lang="en-US" dirty="0" smtClean="0"/>
              <a:t>work with strings! </a:t>
            </a:r>
          </a:p>
          <a:p>
            <a:r>
              <a:rPr lang="en-US" dirty="0" err="1" smtClean="0">
                <a:latin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</a:rPr>
              <a:t>() </a:t>
            </a:r>
            <a:r>
              <a:rPr lang="en-US" dirty="0" smtClean="0"/>
              <a:t>performs those functions:</a:t>
            </a:r>
          </a:p>
          <a:p>
            <a:r>
              <a:rPr lang="en-US" dirty="0" smtClean="0"/>
              <a:t>Compares two strings lexicographically (like the dictionary). </a:t>
            </a:r>
          </a:p>
          <a:p>
            <a:pPr lvl="1"/>
            <a:r>
              <a:rPr lang="en-US" dirty="0" smtClean="0"/>
              <a:t>Returns 0 if the strings are the same</a:t>
            </a:r>
          </a:p>
          <a:p>
            <a:pPr lvl="1"/>
            <a:r>
              <a:rPr lang="en-US" dirty="0" smtClean="0"/>
              <a:t>Returns a negative number if the first comes before the second lexicographically</a:t>
            </a:r>
          </a:p>
          <a:p>
            <a:pPr lvl="1"/>
            <a:r>
              <a:rPr lang="en-US" dirty="0" smtClean="0"/>
              <a:t>Returns a positive number if the first comes after the second lexicographically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</a:rPr>
              <a:t>(word, "hello") == 0)</a:t>
            </a:r>
          </a:p>
          <a:p>
            <a:pPr lvl="2"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printf("You entered hello\n");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graphicFrame>
        <p:nvGraphicFramePr>
          <p:cNvPr id="524291" name="Group 3"/>
          <p:cNvGraphicFramePr>
            <a:graphicFrameLocks noGrp="1"/>
          </p:cNvGraphicFramePr>
          <p:nvPr>
            <p:ph idx="1"/>
          </p:nvPr>
        </p:nvGraphicFramePr>
        <p:xfrm>
          <a:off x="2286000" y="2514600"/>
          <a:ext cx="4114800" cy="2667002"/>
        </p:xfrm>
        <a:graphic>
          <a:graphicData uri="http://schemas.openxmlformats.org/drawingml/2006/table">
            <a:tbl>
              <a:tblPr/>
              <a:tblGrid>
                <a:gridCol w="1600200"/>
                <a:gridCol w="2514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For numbers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For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==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!=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!=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&lt;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&lt;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&gt;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&gt;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&lt;=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&lt;=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a &gt;=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Courier New" pitchFamily="49" charset="0"/>
                        </a:rPr>
                        <a:t>strcmp(a, b) &gt;=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5241925" y="2603500"/>
            <a:ext cx="3292475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4318" name="Text Box 30"/>
          <p:cNvSpPr txBox="1">
            <a:spLocks noChangeArrowheads="1"/>
          </p:cNvSpPr>
          <p:nvPr/>
        </p:nvSpPr>
        <p:spPr bwMode="auto">
          <a:xfrm>
            <a:off x="536575" y="1928813"/>
            <a:ext cx="7866384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works a lot like the comparison operators</a:t>
            </a:r>
          </a:p>
        </p:txBody>
      </p:sp>
      <p:sp>
        <p:nvSpPr>
          <p:cNvPr id="524319" name="Text Box 31"/>
          <p:cNvSpPr txBox="1">
            <a:spLocks noChangeArrowheads="1"/>
          </p:cNvSpPr>
          <p:nvPr/>
        </p:nvSpPr>
        <p:spPr bwMode="auto">
          <a:xfrm>
            <a:off x="2819400" y="5334000"/>
            <a:ext cx="2721194" cy="5232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Notice a pattern?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want to have an array of strings?</a:t>
            </a:r>
          </a:p>
          <a:p>
            <a:r>
              <a:rPr lang="en-US" dirty="0" smtClean="0"/>
              <a:t>Declare an array of strings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order of the numbers is important!</a:t>
            </a:r>
          </a:p>
        </p:txBody>
      </p:sp>
      <p:pic>
        <p:nvPicPr>
          <p:cNvPr id="528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5486400" cy="278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Strings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access a string in an array of strings, it works the same as accessing anything else in an array</a:t>
            </a:r>
          </a:p>
          <a:p>
            <a:r>
              <a:rPr lang="en-US" dirty="0" smtClean="0"/>
              <a:t>Example: Print whatever string is in word[4]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("%s\n", words[4]);</a:t>
            </a:r>
          </a:p>
          <a:p>
            <a:r>
              <a:rPr lang="en-US" dirty="0" smtClean="0"/>
              <a:t>Example: Read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string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scanf("%s", word[i]);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Where i must already have a value!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C, strings are represented as character arrays</a:t>
            </a:r>
          </a:p>
          <a:p>
            <a:r>
              <a:rPr lang="en-US" dirty="0" smtClean="0"/>
              <a:t>Strings end with a special character called the </a:t>
            </a:r>
            <a:r>
              <a:rPr lang="en-US" u="sng" dirty="0" smtClean="0"/>
              <a:t>null terminator</a:t>
            </a:r>
            <a:r>
              <a:rPr lang="en-US" dirty="0" smtClean="0"/>
              <a:t> ('\0')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This becomes necessary because most times, the allocated character array is larger than necessary to accommodate </a:t>
            </a:r>
            <a:r>
              <a:rPr lang="en-US" sz="3200" smtClean="0"/>
              <a:t>the </a:t>
            </a:r>
            <a:r>
              <a:rPr lang="en-US" sz="3200" smtClean="0"/>
              <a:t>string</a:t>
            </a:r>
            <a:endParaRPr lang="en-US" sz="3200" dirty="0" smtClean="0"/>
          </a:p>
          <a:p>
            <a:pPr lvl="1"/>
            <a:r>
              <a:rPr lang="en-US" dirty="0" smtClean="0"/>
              <a:t>Without the null terminator, the computer wouldn't be able to determine where the string ends!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Declare a string and initialize it to hold the word "hello"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char word[20];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word[0] = 'h';		word[1] = 'e';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word[2] = 'l';		word[3] = 'l';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word[4] = 'o';		word[5] ='\0';</a:t>
            </a:r>
          </a:p>
          <a:p>
            <a:r>
              <a:rPr lang="en-US" dirty="0" smtClean="0"/>
              <a:t>Fortunately, there are much better ways of initializing strings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can initialize strings the same way one would initialize any array: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{“Hi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ya’ll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!”};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 str1 = “By gosh!”;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One can even do this: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* str2;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 = “Go Knights!!”;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But one cannot do this: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Knights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!!”};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Strings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scanf()</a:t>
            </a:r>
            <a:r>
              <a:rPr lang="en-US" dirty="0" smtClean="0"/>
              <a:t> to read strings  as inputs</a:t>
            </a:r>
          </a:p>
          <a:p>
            <a:r>
              <a:rPr lang="en-US" dirty="0" smtClean="0"/>
              <a:t>The format specifier for strings is %s</a:t>
            </a:r>
          </a:p>
          <a:p>
            <a:r>
              <a:rPr lang="en-US" dirty="0" smtClean="0"/>
              <a:t>Example:</a:t>
            </a:r>
          </a:p>
          <a:p>
            <a:pPr lvl="1">
              <a:buFontTx/>
              <a:buNone/>
            </a:pPr>
            <a:r>
              <a:rPr lang="en-US" sz="3000" dirty="0" err="1" smtClean="0">
                <a:latin typeface="Courier New" pitchFamily="49" charset="0"/>
              </a:rPr>
              <a:t>scanf</a:t>
            </a:r>
            <a:r>
              <a:rPr lang="en-US" sz="3000" dirty="0" smtClean="0">
                <a:latin typeface="Courier New" pitchFamily="49" charset="0"/>
              </a:rPr>
              <a:t>("%s", word);</a:t>
            </a:r>
          </a:p>
          <a:p>
            <a:r>
              <a:rPr lang="en-US" dirty="0" smtClean="0"/>
              <a:t>Note that I didn't put an &amp;. This is NOT a mistake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canf() </a:t>
            </a:r>
            <a:r>
              <a:rPr lang="en-US" dirty="0" smtClean="0"/>
              <a:t>doesn't need the &amp; because the string name is the name of an array, and therefore already a pointer (an address)!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Strings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you read a string,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dirty="0" smtClean="0"/>
              <a:t>stops reading as soon as it hits whitespace</a:t>
            </a:r>
          </a:p>
          <a:p>
            <a:r>
              <a:rPr lang="en-US" dirty="0" smtClean="0"/>
              <a:t>Thus, if you've got this line of code: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	scanf("%s", word);</a:t>
            </a:r>
          </a:p>
          <a:p>
            <a:pPr lvl="1">
              <a:buFontTx/>
              <a:buNone/>
            </a:pPr>
            <a:r>
              <a:rPr lang="en-US" dirty="0" smtClean="0"/>
              <a:t>And the user types on the keyboard: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reading strings</a:t>
            </a:r>
          </a:p>
          <a:p>
            <a:pPr lvl="1">
              <a:buFontTx/>
              <a:buNone/>
            </a:pPr>
            <a:r>
              <a:rPr lang="en-US" dirty="0" smtClean="0"/>
              <a:t>Then the string </a:t>
            </a:r>
            <a:r>
              <a:rPr lang="en-US" dirty="0" smtClean="0">
                <a:latin typeface="Courier New" pitchFamily="49" charset="0"/>
              </a:rPr>
              <a:t>word</a:t>
            </a:r>
            <a:r>
              <a:rPr lang="en-US" dirty="0" smtClean="0"/>
              <a:t> will only contain </a:t>
            </a:r>
            <a:r>
              <a:rPr lang="en-US" dirty="0" smtClean="0">
                <a:latin typeface="Courier New" pitchFamily="49" charset="0"/>
              </a:rPr>
              <a:t>"reading“</a:t>
            </a:r>
          </a:p>
          <a:p>
            <a:r>
              <a:rPr lang="en-US" dirty="0" smtClean="0"/>
              <a:t>Whitespace is OK, however, when within quotes</a:t>
            </a:r>
          </a:p>
          <a:p>
            <a:pPr lvl="1"/>
            <a:r>
              <a:rPr lang="en-US" dirty="0" smtClean="0"/>
              <a:t>Just not as input to </a:t>
            </a:r>
            <a:r>
              <a:rPr lang="en-US" dirty="0" smtClean="0">
                <a:latin typeface="Courier New" pitchFamily="49" charset="0"/>
              </a:rPr>
              <a:t>scanf().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Strings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also print strings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</a:p>
          <a:p>
            <a:r>
              <a:rPr lang="en-US" dirty="0" smtClean="0"/>
              <a:t>The format specifier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</a:p>
          <a:p>
            <a:r>
              <a:rPr lang="en-US" dirty="0" smtClean="0"/>
              <a:t>Example: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printf("%s", word);</a:t>
            </a:r>
          </a:p>
          <a:p>
            <a:r>
              <a:rPr lang="en-US" dirty="0" smtClean="0"/>
              <a:t>Will print the content of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dirty="0" smtClean="0"/>
              <a:t> to the keyboard.</a:t>
            </a:r>
          </a:p>
          <a:p>
            <a:r>
              <a:rPr lang="en-US" dirty="0" smtClean="0"/>
              <a:t>All of the above has already been covered in class and this should have been a review</a:t>
            </a:r>
          </a:p>
          <a:p>
            <a:r>
              <a:rPr lang="en-US" dirty="0" smtClean="0"/>
              <a:t>The next few slides, however, will be new.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number of useful string functions are found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 Actually,  these functions are downright necessary!</a:t>
            </a:r>
          </a:p>
          <a:p>
            <a:r>
              <a:rPr lang="en-US" dirty="0" smtClean="0"/>
              <a:t>These can do some operations on strings that we have taken for granted in “normal” variables</a:t>
            </a:r>
          </a:p>
          <a:p>
            <a:pPr lvl="1"/>
            <a:r>
              <a:rPr lang="en-US" dirty="0" smtClean="0"/>
              <a:t>Such as =, &gt;=. &lt;=, == and others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Other than during initialization, one cannot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 to assign values to string variables,  b/c they are arrays!</a:t>
            </a:r>
          </a:p>
          <a:p>
            <a:pPr lvl="1"/>
            <a:r>
              <a:rPr lang="en-US" dirty="0" smtClean="0"/>
              <a:t>This is very important to remember!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If we wish to assign the value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“Hello!” </a:t>
            </a:r>
            <a:r>
              <a:rPr lang="en-US" dirty="0" smtClean="0">
                <a:cs typeface="Courier New" pitchFamily="49" charset="0"/>
              </a:rPr>
              <a:t>to a string variable named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word,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word = “Hello!” </a:t>
            </a:r>
            <a:r>
              <a:rPr lang="en-US" dirty="0" smtClean="0"/>
              <a:t>will NOT work (other than at initialization)</a:t>
            </a:r>
          </a:p>
          <a:p>
            <a:r>
              <a:rPr lang="en-US" dirty="0" err="1" smtClean="0">
                <a:latin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– serves the same purpose as =</a:t>
            </a:r>
          </a:p>
          <a:p>
            <a:r>
              <a:rPr lang="en-US" dirty="0" smtClean="0"/>
              <a:t>It copies the second string into the first string parameter</a:t>
            </a:r>
          </a:p>
          <a:p>
            <a:pPr lvl="1"/>
            <a:r>
              <a:rPr lang="en-US" sz="2400" dirty="0" err="1" smtClean="0">
                <a:latin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</a:rPr>
              <a:t>(word, "Hello!");</a:t>
            </a:r>
          </a:p>
          <a:p>
            <a:pPr lvl="1"/>
            <a:r>
              <a:rPr lang="en-US" dirty="0" smtClean="0"/>
              <a:t>You can think of </a:t>
            </a:r>
            <a:r>
              <a:rPr lang="en-US" sz="2400" dirty="0" err="1" smtClean="0">
                <a:latin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dirty="0" smtClean="0"/>
              <a:t>as the assignment operator  (=) for strings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866</Words>
  <Application>Microsoft Office PowerPoint</Application>
  <PresentationFormat>On-screen Show (4:3)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Monotype Sorts</vt:lpstr>
      <vt:lpstr>Arial</vt:lpstr>
      <vt:lpstr>Calibri</vt:lpstr>
      <vt:lpstr>Courier New</vt:lpstr>
      <vt:lpstr>Office Theme</vt:lpstr>
      <vt:lpstr>COP 3223C</vt:lpstr>
      <vt:lpstr>Strings</vt:lpstr>
      <vt:lpstr>Strings</vt:lpstr>
      <vt:lpstr>Initializing Strings</vt:lpstr>
      <vt:lpstr>Reading Strings</vt:lpstr>
      <vt:lpstr>Reading Strings</vt:lpstr>
      <vt:lpstr>Printing Strings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Arrays of Strings</vt:lpstr>
      <vt:lpstr>Arrays of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3223H</dc:title>
  <dc:creator>Dr. Gonzalez</dc:creator>
  <cp:lastModifiedBy>Juan Alzate</cp:lastModifiedBy>
  <cp:revision>19</cp:revision>
  <dcterms:created xsi:type="dcterms:W3CDTF">2013-10-23T18:34:27Z</dcterms:created>
  <dcterms:modified xsi:type="dcterms:W3CDTF">2016-10-21T14:46:36Z</dcterms:modified>
</cp:coreProperties>
</file>