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notesMasterIdLst>
    <p:notesMasterId r:id="rId52"/>
  </p:notesMasterIdLst>
  <p:handoutMasterIdLst>
    <p:handoutMasterId r:id="rId53"/>
  </p:handoutMasterIdLst>
  <p:sldIdLst>
    <p:sldId id="329" r:id="rId2"/>
    <p:sldId id="347" r:id="rId3"/>
    <p:sldId id="348" r:id="rId4"/>
    <p:sldId id="363" r:id="rId5"/>
    <p:sldId id="316" r:id="rId6"/>
    <p:sldId id="317" r:id="rId7"/>
    <p:sldId id="349" r:id="rId8"/>
    <p:sldId id="350" r:id="rId9"/>
    <p:sldId id="351" r:id="rId10"/>
    <p:sldId id="352" r:id="rId11"/>
    <p:sldId id="318" r:id="rId12"/>
    <p:sldId id="320" r:id="rId13"/>
    <p:sldId id="319" r:id="rId14"/>
    <p:sldId id="321" r:id="rId15"/>
    <p:sldId id="322" r:id="rId16"/>
    <p:sldId id="323" r:id="rId17"/>
    <p:sldId id="324" r:id="rId18"/>
    <p:sldId id="325" r:id="rId19"/>
    <p:sldId id="326" r:id="rId20"/>
    <p:sldId id="364" r:id="rId21"/>
    <p:sldId id="365" r:id="rId22"/>
    <p:sldId id="360" r:id="rId23"/>
    <p:sldId id="353" r:id="rId24"/>
    <p:sldId id="354" r:id="rId25"/>
    <p:sldId id="355" r:id="rId26"/>
    <p:sldId id="356" r:id="rId27"/>
    <p:sldId id="357" r:id="rId28"/>
    <p:sldId id="358" r:id="rId29"/>
    <p:sldId id="361" r:id="rId30"/>
    <p:sldId id="362" r:id="rId31"/>
    <p:sldId id="359" r:id="rId32"/>
    <p:sldId id="338" r:id="rId33"/>
    <p:sldId id="366" r:id="rId34"/>
    <p:sldId id="330" r:id="rId35"/>
    <p:sldId id="367" r:id="rId36"/>
    <p:sldId id="332" r:id="rId37"/>
    <p:sldId id="383" r:id="rId38"/>
    <p:sldId id="333" r:id="rId39"/>
    <p:sldId id="384" r:id="rId40"/>
    <p:sldId id="369" r:id="rId41"/>
    <p:sldId id="335" r:id="rId42"/>
    <p:sldId id="336" r:id="rId43"/>
    <p:sldId id="370" r:id="rId44"/>
    <p:sldId id="375" r:id="rId45"/>
    <p:sldId id="334" r:id="rId46"/>
    <p:sldId id="371" r:id="rId47"/>
    <p:sldId id="385" r:id="rId48"/>
    <p:sldId id="372" r:id="rId49"/>
    <p:sldId id="376" r:id="rId50"/>
    <p:sldId id="377" r:id="rId51"/>
  </p:sldIdLst>
  <p:sldSz cx="9144000" cy="6858000" type="screen4x3"/>
  <p:notesSz cx="6858000" cy="9296400"/>
  <p:defaultTextStyle>
    <a:defPPr>
      <a:defRPr lang="en-US"/>
    </a:defPPr>
    <a:lvl1pPr algn="ctr" rtl="0" eaLnBrk="0" fontAlgn="base" hangingPunct="0">
      <a:spcBef>
        <a:spcPct val="0"/>
      </a:spcBef>
      <a:spcAft>
        <a:spcPct val="0"/>
      </a:spcAft>
      <a:defRPr sz="2600" kern="1200">
        <a:solidFill>
          <a:schemeClr val="tx1"/>
        </a:solidFill>
        <a:latin typeface="Arial" charset="0"/>
        <a:ea typeface="+mn-ea"/>
        <a:cs typeface="+mn-cs"/>
      </a:defRPr>
    </a:lvl1pPr>
    <a:lvl2pPr marL="457200" algn="ctr" rtl="0" eaLnBrk="0" fontAlgn="base" hangingPunct="0">
      <a:spcBef>
        <a:spcPct val="0"/>
      </a:spcBef>
      <a:spcAft>
        <a:spcPct val="0"/>
      </a:spcAft>
      <a:defRPr sz="2600" kern="1200">
        <a:solidFill>
          <a:schemeClr val="tx1"/>
        </a:solidFill>
        <a:latin typeface="Arial" charset="0"/>
        <a:ea typeface="+mn-ea"/>
        <a:cs typeface="+mn-cs"/>
      </a:defRPr>
    </a:lvl2pPr>
    <a:lvl3pPr marL="914400" algn="ctr" rtl="0" eaLnBrk="0" fontAlgn="base" hangingPunct="0">
      <a:spcBef>
        <a:spcPct val="0"/>
      </a:spcBef>
      <a:spcAft>
        <a:spcPct val="0"/>
      </a:spcAft>
      <a:defRPr sz="2600" kern="1200">
        <a:solidFill>
          <a:schemeClr val="tx1"/>
        </a:solidFill>
        <a:latin typeface="Arial" charset="0"/>
        <a:ea typeface="+mn-ea"/>
        <a:cs typeface="+mn-cs"/>
      </a:defRPr>
    </a:lvl3pPr>
    <a:lvl4pPr marL="1371600" algn="ctr" rtl="0" eaLnBrk="0" fontAlgn="base" hangingPunct="0">
      <a:spcBef>
        <a:spcPct val="0"/>
      </a:spcBef>
      <a:spcAft>
        <a:spcPct val="0"/>
      </a:spcAft>
      <a:defRPr sz="2600" kern="1200">
        <a:solidFill>
          <a:schemeClr val="tx1"/>
        </a:solidFill>
        <a:latin typeface="Arial" charset="0"/>
        <a:ea typeface="+mn-ea"/>
        <a:cs typeface="+mn-cs"/>
      </a:defRPr>
    </a:lvl4pPr>
    <a:lvl5pPr marL="1828800" algn="ctr" rtl="0" eaLnBrk="0" fontAlgn="base" hangingPunct="0">
      <a:spcBef>
        <a:spcPct val="0"/>
      </a:spcBef>
      <a:spcAft>
        <a:spcPct val="0"/>
      </a:spcAft>
      <a:defRPr sz="2600" kern="1200">
        <a:solidFill>
          <a:schemeClr val="tx1"/>
        </a:solidFill>
        <a:latin typeface="Arial" charset="0"/>
        <a:ea typeface="+mn-ea"/>
        <a:cs typeface="+mn-cs"/>
      </a:defRPr>
    </a:lvl5pPr>
    <a:lvl6pPr marL="2286000" algn="l" defTabSz="914400" rtl="0" eaLnBrk="1" latinLnBrk="0" hangingPunct="1">
      <a:defRPr sz="2600" kern="1200">
        <a:solidFill>
          <a:schemeClr val="tx1"/>
        </a:solidFill>
        <a:latin typeface="Arial" charset="0"/>
        <a:ea typeface="+mn-ea"/>
        <a:cs typeface="+mn-cs"/>
      </a:defRPr>
    </a:lvl6pPr>
    <a:lvl7pPr marL="2743200" algn="l" defTabSz="914400" rtl="0" eaLnBrk="1" latinLnBrk="0" hangingPunct="1">
      <a:defRPr sz="2600" kern="1200">
        <a:solidFill>
          <a:schemeClr val="tx1"/>
        </a:solidFill>
        <a:latin typeface="Arial" charset="0"/>
        <a:ea typeface="+mn-ea"/>
        <a:cs typeface="+mn-cs"/>
      </a:defRPr>
    </a:lvl7pPr>
    <a:lvl8pPr marL="3200400" algn="l" defTabSz="914400" rtl="0" eaLnBrk="1" latinLnBrk="0" hangingPunct="1">
      <a:defRPr sz="2600" kern="1200">
        <a:solidFill>
          <a:schemeClr val="tx1"/>
        </a:solidFill>
        <a:latin typeface="Arial" charset="0"/>
        <a:ea typeface="+mn-ea"/>
        <a:cs typeface="+mn-cs"/>
      </a:defRPr>
    </a:lvl8pPr>
    <a:lvl9pPr marL="3657600" algn="l" defTabSz="914400" rtl="0" eaLnBrk="1" latinLnBrk="0" hangingPunct="1">
      <a:defRPr sz="2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9899"/>
    <a:srgbClr val="637BB1"/>
    <a:srgbClr val="7A9A98"/>
    <a:srgbClr val="6DA789"/>
    <a:srgbClr val="65AFAD"/>
    <a:srgbClr val="3BC6D9"/>
    <a:srgbClr val="4D4D4D"/>
    <a:srgbClr val="FFFFFF"/>
    <a:srgbClr val="9966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6949" autoAdjust="0"/>
  </p:normalViewPr>
  <p:slideViewPr>
    <p:cSldViewPr>
      <p:cViewPr varScale="1">
        <p:scale>
          <a:sx n="80" d="100"/>
          <a:sy n="80" d="100"/>
        </p:scale>
        <p:origin x="170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714"/>
    </p:cViewPr>
  </p:sorterViewPr>
  <p:notesViewPr>
    <p:cSldViewPr>
      <p:cViewPr varScale="1">
        <p:scale>
          <a:sx n="50" d="100"/>
          <a:sy n="50" d="100"/>
        </p:scale>
        <p:origin x="-1968" y="-108"/>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eaLnBrk="1" hangingPunct="1">
              <a:defRPr sz="1200" dirty="0" smtClean="0">
                <a:latin typeface="Times New Roman" pitchFamily="18" charset="0"/>
              </a:defRPr>
            </a:lvl1pPr>
          </a:lstStyle>
          <a:p>
            <a:pPr>
              <a:defRPr/>
            </a:pPr>
            <a:endParaRPr lang="en-US"/>
          </a:p>
        </p:txBody>
      </p:sp>
      <p:sp>
        <p:nvSpPr>
          <p:cNvPr id="47107"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eaLnBrk="1" hangingPunct="1">
              <a:defRPr sz="1200" dirty="0" smtClean="0">
                <a:latin typeface="Times New Roman" pitchFamily="18" charset="0"/>
              </a:defRPr>
            </a:lvl1pPr>
          </a:lstStyle>
          <a:p>
            <a:pPr>
              <a:defRPr/>
            </a:pPr>
            <a:endParaRPr lang="en-US"/>
          </a:p>
        </p:txBody>
      </p:sp>
      <p:sp>
        <p:nvSpPr>
          <p:cNvPr id="47108"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eaLnBrk="1" hangingPunct="1">
              <a:defRPr sz="1200" dirty="0" smtClean="0">
                <a:latin typeface="Times New Roman" pitchFamily="18" charset="0"/>
              </a:defRPr>
            </a:lvl1pPr>
          </a:lstStyle>
          <a:p>
            <a:pPr>
              <a:defRPr/>
            </a:pPr>
            <a:endParaRPr lang="en-US"/>
          </a:p>
        </p:txBody>
      </p:sp>
      <p:sp>
        <p:nvSpPr>
          <p:cNvPr id="47109"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eaLnBrk="1" hangingPunct="1">
              <a:defRPr sz="1200" smtClean="0">
                <a:latin typeface="Times New Roman" pitchFamily="18" charset="0"/>
              </a:defRPr>
            </a:lvl1pPr>
          </a:lstStyle>
          <a:p>
            <a:pPr>
              <a:defRPr/>
            </a:pPr>
            <a:fld id="{5C5DDFD9-757F-4D0D-8A64-C6D3175056DD}" type="slidenum">
              <a:rPr lang="en-US"/>
              <a:pPr>
                <a:defRPr/>
              </a:pPr>
              <a:t>‹#›</a:t>
            </a:fld>
            <a:endParaRPr lang="en-US"/>
          </a:p>
        </p:txBody>
      </p:sp>
    </p:spTree>
    <p:extLst>
      <p:ext uri="{BB962C8B-B14F-4D97-AF65-F5344CB8AC3E}">
        <p14:creationId xmlns:p14="http://schemas.microsoft.com/office/powerpoint/2010/main" val="2355827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a:p>
        </p:txBody>
      </p:sp>
      <p:sp>
        <p:nvSpPr>
          <p:cNvPr id="1095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5124" name="Rectangle 4"/>
          <p:cNvSpPr>
            <a:spLocks noGrp="1" noRot="1" noChangeAspect="1" noChangeArrowheads="1" noTextEdit="1"/>
          </p:cNvSpPr>
          <p:nvPr>
            <p:ph type="sldImg" idx="2"/>
          </p:nvPr>
        </p:nvSpPr>
        <p:spPr bwMode="auto">
          <a:xfrm>
            <a:off x="1092200" y="685800"/>
            <a:ext cx="4673600" cy="3505200"/>
          </a:xfrm>
          <a:prstGeom prst="rect">
            <a:avLst/>
          </a:prstGeom>
          <a:noFill/>
          <a:ln w="9525">
            <a:solidFill>
              <a:srgbClr val="000000"/>
            </a:solidFill>
            <a:miter lim="800000"/>
            <a:headEnd/>
            <a:tailEnd/>
          </a:ln>
        </p:spPr>
      </p:sp>
      <p:sp>
        <p:nvSpPr>
          <p:cNvPr id="109573" name="Rectangle 5"/>
          <p:cNvSpPr>
            <a:spLocks noGrp="1" noChangeArrowheads="1"/>
          </p:cNvSpPr>
          <p:nvPr>
            <p:ph type="body" sz="quarter" idx="3"/>
          </p:nvPr>
        </p:nvSpPr>
        <p:spPr bwMode="auto">
          <a:xfrm>
            <a:off x="914400" y="4419600"/>
            <a:ext cx="5029200"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9574" name="Rectangle 6"/>
          <p:cNvSpPr>
            <a:spLocks noGrp="1" noChangeArrowheads="1"/>
          </p:cNvSpPr>
          <p:nvPr>
            <p:ph type="ftr" sz="quarter" idx="4"/>
          </p:nvPr>
        </p:nvSpPr>
        <p:spPr bwMode="auto">
          <a:xfrm>
            <a:off x="0" y="88392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p>
        </p:txBody>
      </p:sp>
      <p:sp>
        <p:nvSpPr>
          <p:cNvPr id="109575" name="Rectangle 7"/>
          <p:cNvSpPr>
            <a:spLocks noGrp="1" noChangeArrowheads="1"/>
          </p:cNvSpPr>
          <p:nvPr>
            <p:ph type="sldNum" sz="quarter" idx="5"/>
          </p:nvPr>
        </p:nvSpPr>
        <p:spPr bwMode="auto">
          <a:xfrm>
            <a:off x="3886200" y="88392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B11707ED-0D64-43E4-ADFE-B69A9CC95A56}" type="slidenum">
              <a:rPr lang="en-US"/>
              <a:pPr>
                <a:defRPr/>
              </a:pPr>
              <a:t>‹#›</a:t>
            </a:fld>
            <a:endParaRPr lang="en-US"/>
          </a:p>
        </p:txBody>
      </p:sp>
    </p:spTree>
    <p:extLst>
      <p:ext uri="{BB962C8B-B14F-4D97-AF65-F5344CB8AC3E}">
        <p14:creationId xmlns:p14="http://schemas.microsoft.com/office/powerpoint/2010/main" val="25940455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p:spPr>
        <p:txBody>
          <a:bodyPr/>
          <a:lstStyle/>
          <a:p>
            <a:endParaRPr lang="en-US" smtClean="0"/>
          </a:p>
        </p:txBody>
      </p:sp>
      <p:sp>
        <p:nvSpPr>
          <p:cNvPr id="6148" name="Slide Number Placeholder 3"/>
          <p:cNvSpPr>
            <a:spLocks noGrp="1"/>
          </p:cNvSpPr>
          <p:nvPr>
            <p:ph type="sldNum" sz="quarter" idx="5"/>
          </p:nvPr>
        </p:nvSpPr>
        <p:spPr>
          <a:noFill/>
        </p:spPr>
        <p:txBody>
          <a:bodyPr/>
          <a:lstStyle/>
          <a:p>
            <a:fld id="{E8EE4B20-43B6-420C-8837-6351E4F3454E}" type="slidenum">
              <a:rPr lang="en-US"/>
              <a:pPr/>
              <a:t>1</a:t>
            </a:fld>
            <a:endParaRPr lang="en-US"/>
          </a:p>
        </p:txBody>
      </p:sp>
    </p:spTree>
    <p:extLst>
      <p:ext uri="{BB962C8B-B14F-4D97-AF65-F5344CB8AC3E}">
        <p14:creationId xmlns:p14="http://schemas.microsoft.com/office/powerpoint/2010/main" val="1815304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1707ED-0D64-43E4-ADFE-B69A9CC95A56}" type="slidenum">
              <a:rPr lang="en-US" smtClean="0"/>
              <a:pPr>
                <a:defRPr/>
              </a:pPr>
              <a:t>10</a:t>
            </a:fld>
            <a:endParaRPr lang="en-US"/>
          </a:p>
        </p:txBody>
      </p:sp>
    </p:spTree>
    <p:extLst>
      <p:ext uri="{BB962C8B-B14F-4D97-AF65-F5344CB8AC3E}">
        <p14:creationId xmlns:p14="http://schemas.microsoft.com/office/powerpoint/2010/main" val="2869311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180109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810679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003063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26938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959339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6957810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9896256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261749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604101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1707ED-0D64-43E4-ADFE-B69A9CC95A56}" type="slidenum">
              <a:rPr lang="en-US" smtClean="0"/>
              <a:pPr>
                <a:defRPr/>
              </a:pPr>
              <a:t>2</a:t>
            </a:fld>
            <a:endParaRPr lang="en-US"/>
          </a:p>
        </p:txBody>
      </p:sp>
    </p:spTree>
    <p:extLst>
      <p:ext uri="{BB962C8B-B14F-4D97-AF65-F5344CB8AC3E}">
        <p14:creationId xmlns:p14="http://schemas.microsoft.com/office/powerpoint/2010/main" val="880906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E397A76-AAA0-4AC6-B4FA-C1C4DFB624C2}" type="slidenum">
              <a:rPr lang="en-US" smtClean="0"/>
              <a:pPr/>
              <a:t>20</a:t>
            </a:fld>
            <a:endParaRPr lang="en-US"/>
          </a:p>
        </p:txBody>
      </p:sp>
    </p:spTree>
    <p:extLst>
      <p:ext uri="{BB962C8B-B14F-4D97-AF65-F5344CB8AC3E}">
        <p14:creationId xmlns:p14="http://schemas.microsoft.com/office/powerpoint/2010/main" val="823141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1707ED-0D64-43E4-ADFE-B69A9CC95A56}" type="slidenum">
              <a:rPr lang="en-US" smtClean="0"/>
              <a:pPr>
                <a:defRPr/>
              </a:pPr>
              <a:t>21</a:t>
            </a:fld>
            <a:endParaRPr lang="en-US"/>
          </a:p>
        </p:txBody>
      </p:sp>
    </p:spTree>
    <p:extLst>
      <p:ext uri="{BB962C8B-B14F-4D97-AF65-F5344CB8AC3E}">
        <p14:creationId xmlns:p14="http://schemas.microsoft.com/office/powerpoint/2010/main" val="10810182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E397A76-AAA0-4AC6-B4FA-C1C4DFB624C2}" type="slidenum">
              <a:rPr lang="en-US" smtClean="0"/>
              <a:pPr/>
              <a:t>22</a:t>
            </a:fld>
            <a:endParaRPr lang="en-US"/>
          </a:p>
        </p:txBody>
      </p:sp>
    </p:spTree>
    <p:extLst>
      <p:ext uri="{BB962C8B-B14F-4D97-AF65-F5344CB8AC3E}">
        <p14:creationId xmlns:p14="http://schemas.microsoft.com/office/powerpoint/2010/main" val="470965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1707ED-0D64-43E4-ADFE-B69A9CC95A56}" type="slidenum">
              <a:rPr lang="en-US" smtClean="0"/>
              <a:pPr>
                <a:defRPr/>
              </a:pPr>
              <a:t>23</a:t>
            </a:fld>
            <a:endParaRPr lang="en-US"/>
          </a:p>
        </p:txBody>
      </p:sp>
    </p:spTree>
    <p:extLst>
      <p:ext uri="{BB962C8B-B14F-4D97-AF65-F5344CB8AC3E}">
        <p14:creationId xmlns:p14="http://schemas.microsoft.com/office/powerpoint/2010/main" val="17877284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1707ED-0D64-43E4-ADFE-B69A9CC95A56}" type="slidenum">
              <a:rPr lang="en-US" smtClean="0"/>
              <a:pPr>
                <a:defRPr/>
              </a:pPr>
              <a:t>24</a:t>
            </a:fld>
            <a:endParaRPr lang="en-US"/>
          </a:p>
        </p:txBody>
      </p:sp>
    </p:spTree>
    <p:extLst>
      <p:ext uri="{BB962C8B-B14F-4D97-AF65-F5344CB8AC3E}">
        <p14:creationId xmlns:p14="http://schemas.microsoft.com/office/powerpoint/2010/main" val="40326926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1707ED-0D64-43E4-ADFE-B69A9CC95A56}" type="slidenum">
              <a:rPr lang="en-US" smtClean="0"/>
              <a:pPr>
                <a:defRPr/>
              </a:pPr>
              <a:t>25</a:t>
            </a:fld>
            <a:endParaRPr lang="en-US"/>
          </a:p>
        </p:txBody>
      </p:sp>
    </p:spTree>
    <p:extLst>
      <p:ext uri="{BB962C8B-B14F-4D97-AF65-F5344CB8AC3E}">
        <p14:creationId xmlns:p14="http://schemas.microsoft.com/office/powerpoint/2010/main" val="7929108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1707ED-0D64-43E4-ADFE-B69A9CC95A56}" type="slidenum">
              <a:rPr lang="en-US" smtClean="0"/>
              <a:pPr>
                <a:defRPr/>
              </a:pPr>
              <a:t>26</a:t>
            </a:fld>
            <a:endParaRPr lang="en-US"/>
          </a:p>
        </p:txBody>
      </p:sp>
    </p:spTree>
    <p:extLst>
      <p:ext uri="{BB962C8B-B14F-4D97-AF65-F5344CB8AC3E}">
        <p14:creationId xmlns:p14="http://schemas.microsoft.com/office/powerpoint/2010/main" val="1145447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1707ED-0D64-43E4-ADFE-B69A9CC95A56}" type="slidenum">
              <a:rPr lang="en-US" smtClean="0"/>
              <a:pPr>
                <a:defRPr/>
              </a:pPr>
              <a:t>27</a:t>
            </a:fld>
            <a:endParaRPr lang="en-US"/>
          </a:p>
        </p:txBody>
      </p:sp>
    </p:spTree>
    <p:extLst>
      <p:ext uri="{BB962C8B-B14F-4D97-AF65-F5344CB8AC3E}">
        <p14:creationId xmlns:p14="http://schemas.microsoft.com/office/powerpoint/2010/main" val="29446935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1707ED-0D64-43E4-ADFE-B69A9CC95A56}" type="slidenum">
              <a:rPr lang="en-US" smtClean="0"/>
              <a:pPr>
                <a:defRPr/>
              </a:pPr>
              <a:t>28</a:t>
            </a:fld>
            <a:endParaRPr lang="en-US"/>
          </a:p>
        </p:txBody>
      </p:sp>
    </p:spTree>
    <p:extLst>
      <p:ext uri="{BB962C8B-B14F-4D97-AF65-F5344CB8AC3E}">
        <p14:creationId xmlns:p14="http://schemas.microsoft.com/office/powerpoint/2010/main" val="10651566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E397A76-AAA0-4AC6-B4FA-C1C4DFB624C2}" type="slidenum">
              <a:rPr lang="en-US" smtClean="0"/>
              <a:pPr/>
              <a:t>29</a:t>
            </a:fld>
            <a:endParaRPr lang="en-US"/>
          </a:p>
        </p:txBody>
      </p:sp>
    </p:spTree>
    <p:extLst>
      <p:ext uri="{BB962C8B-B14F-4D97-AF65-F5344CB8AC3E}">
        <p14:creationId xmlns:p14="http://schemas.microsoft.com/office/powerpoint/2010/main" val="1381484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1707ED-0D64-43E4-ADFE-B69A9CC95A56}" type="slidenum">
              <a:rPr lang="en-US" smtClean="0"/>
              <a:pPr>
                <a:defRPr/>
              </a:pPr>
              <a:t>3</a:t>
            </a:fld>
            <a:endParaRPr lang="en-US"/>
          </a:p>
        </p:txBody>
      </p:sp>
    </p:spTree>
    <p:extLst>
      <p:ext uri="{BB962C8B-B14F-4D97-AF65-F5344CB8AC3E}">
        <p14:creationId xmlns:p14="http://schemas.microsoft.com/office/powerpoint/2010/main" val="16099855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E397A76-AAA0-4AC6-B4FA-C1C4DFB624C2}" type="slidenum">
              <a:rPr lang="en-US" smtClean="0"/>
              <a:pPr/>
              <a:t>30</a:t>
            </a:fld>
            <a:endParaRPr lang="en-US"/>
          </a:p>
        </p:txBody>
      </p:sp>
    </p:spTree>
    <p:extLst>
      <p:ext uri="{BB962C8B-B14F-4D97-AF65-F5344CB8AC3E}">
        <p14:creationId xmlns:p14="http://schemas.microsoft.com/office/powerpoint/2010/main" val="1381517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1707ED-0D64-43E4-ADFE-B69A9CC95A56}" type="slidenum">
              <a:rPr lang="en-US" smtClean="0"/>
              <a:pPr>
                <a:defRPr/>
              </a:pPr>
              <a:t>31</a:t>
            </a:fld>
            <a:endParaRPr lang="en-US"/>
          </a:p>
        </p:txBody>
      </p:sp>
    </p:spTree>
    <p:extLst>
      <p:ext uri="{BB962C8B-B14F-4D97-AF65-F5344CB8AC3E}">
        <p14:creationId xmlns:p14="http://schemas.microsoft.com/office/powerpoint/2010/main" val="5700380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E397A76-AAA0-4AC6-B4FA-C1C4DFB624C2}" type="slidenum">
              <a:rPr lang="en-US" smtClean="0"/>
              <a:pPr/>
              <a:t>32</a:t>
            </a:fld>
            <a:endParaRPr lang="en-US"/>
          </a:p>
        </p:txBody>
      </p:sp>
    </p:spTree>
    <p:extLst>
      <p:ext uri="{BB962C8B-B14F-4D97-AF65-F5344CB8AC3E}">
        <p14:creationId xmlns:p14="http://schemas.microsoft.com/office/powerpoint/2010/main" val="28569057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1707ED-0D64-43E4-ADFE-B69A9CC95A56}" type="slidenum">
              <a:rPr lang="en-US" smtClean="0"/>
              <a:pPr>
                <a:defRPr/>
              </a:pPr>
              <a:t>33</a:t>
            </a:fld>
            <a:endParaRPr lang="en-US"/>
          </a:p>
        </p:txBody>
      </p:sp>
    </p:spTree>
    <p:extLst>
      <p:ext uri="{BB962C8B-B14F-4D97-AF65-F5344CB8AC3E}">
        <p14:creationId xmlns:p14="http://schemas.microsoft.com/office/powerpoint/2010/main" val="35563580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Rot="1" noChangeAspect="1" noChangeArrowheads="1" noTextEdit="1"/>
          </p:cNvSpPr>
          <p:nvPr>
            <p:ph type="sldImg"/>
          </p:nvPr>
        </p:nvSpPr>
        <p:spPr>
          <a:ln/>
        </p:spPr>
      </p:sp>
      <p:sp>
        <p:nvSpPr>
          <p:cNvPr id="39833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6060472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1707ED-0D64-43E4-ADFE-B69A9CC95A56}" type="slidenum">
              <a:rPr lang="en-US" smtClean="0"/>
              <a:pPr>
                <a:defRPr/>
              </a:pPr>
              <a:t>35</a:t>
            </a:fld>
            <a:endParaRPr lang="en-US"/>
          </a:p>
        </p:txBody>
      </p:sp>
    </p:spTree>
    <p:extLst>
      <p:ext uri="{BB962C8B-B14F-4D97-AF65-F5344CB8AC3E}">
        <p14:creationId xmlns:p14="http://schemas.microsoft.com/office/powerpoint/2010/main" val="34586994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Rot="1" noChangeAspect="1" noChangeArrowheads="1" noTextEdit="1"/>
          </p:cNvSpPr>
          <p:nvPr>
            <p:ph type="sldImg"/>
          </p:nvPr>
        </p:nvSpPr>
        <p:spPr>
          <a:ln/>
        </p:spPr>
      </p:sp>
      <p:sp>
        <p:nvSpPr>
          <p:cNvPr id="40243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8479957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1707ED-0D64-43E4-ADFE-B69A9CC95A56}" type="slidenum">
              <a:rPr lang="en-US" smtClean="0"/>
              <a:pPr>
                <a:defRPr/>
              </a:pPr>
              <a:t>37</a:t>
            </a:fld>
            <a:endParaRPr lang="en-US"/>
          </a:p>
        </p:txBody>
      </p:sp>
    </p:spTree>
    <p:extLst>
      <p:ext uri="{BB962C8B-B14F-4D97-AF65-F5344CB8AC3E}">
        <p14:creationId xmlns:p14="http://schemas.microsoft.com/office/powerpoint/2010/main" val="41272857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Rot="1" noChangeAspect="1" noChangeArrowheads="1" noTextEdit="1"/>
          </p:cNvSpPr>
          <p:nvPr>
            <p:ph type="sldImg"/>
          </p:nvPr>
        </p:nvSpPr>
        <p:spPr>
          <a:ln/>
        </p:spPr>
      </p:sp>
      <p:sp>
        <p:nvSpPr>
          <p:cNvPr id="40448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0894998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1707ED-0D64-43E4-ADFE-B69A9CC95A56}" type="slidenum">
              <a:rPr lang="en-US" smtClean="0"/>
              <a:pPr>
                <a:defRPr/>
              </a:pPr>
              <a:t>39</a:t>
            </a:fld>
            <a:endParaRPr lang="en-US"/>
          </a:p>
        </p:txBody>
      </p:sp>
    </p:spTree>
    <p:extLst>
      <p:ext uri="{BB962C8B-B14F-4D97-AF65-F5344CB8AC3E}">
        <p14:creationId xmlns:p14="http://schemas.microsoft.com/office/powerpoint/2010/main" val="2897158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E397A76-AAA0-4AC6-B4FA-C1C4DFB624C2}" type="slidenum">
              <a:rPr lang="en-US" smtClean="0"/>
              <a:pPr/>
              <a:t>4</a:t>
            </a:fld>
            <a:endParaRPr lang="en-US"/>
          </a:p>
        </p:txBody>
      </p:sp>
    </p:spTree>
    <p:extLst>
      <p:ext uri="{BB962C8B-B14F-4D97-AF65-F5344CB8AC3E}">
        <p14:creationId xmlns:p14="http://schemas.microsoft.com/office/powerpoint/2010/main" val="11780674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1707ED-0D64-43E4-ADFE-B69A9CC95A56}" type="slidenum">
              <a:rPr lang="en-US" smtClean="0"/>
              <a:pPr>
                <a:defRPr/>
              </a:pPr>
              <a:t>40</a:t>
            </a:fld>
            <a:endParaRPr lang="en-US"/>
          </a:p>
        </p:txBody>
      </p:sp>
    </p:spTree>
    <p:extLst>
      <p:ext uri="{BB962C8B-B14F-4D97-AF65-F5344CB8AC3E}">
        <p14:creationId xmlns:p14="http://schemas.microsoft.com/office/powerpoint/2010/main" val="33029820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Rot="1" noChangeAspect="1" noChangeArrowheads="1" noTextEdit="1"/>
          </p:cNvSpPr>
          <p:nvPr>
            <p:ph type="sldImg"/>
          </p:nvPr>
        </p:nvSpPr>
        <p:spPr>
          <a:ln/>
        </p:spPr>
      </p:sp>
      <p:sp>
        <p:nvSpPr>
          <p:cNvPr id="40653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7807455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Rot="1" noChangeAspect="1" noChangeArrowheads="1" noTextEdit="1"/>
          </p:cNvSpPr>
          <p:nvPr>
            <p:ph type="sldImg"/>
          </p:nvPr>
        </p:nvSpPr>
        <p:spPr>
          <a:ln/>
        </p:spPr>
      </p:sp>
      <p:sp>
        <p:nvSpPr>
          <p:cNvPr id="40857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980794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1707ED-0D64-43E4-ADFE-B69A9CC95A56}" type="slidenum">
              <a:rPr lang="en-US" smtClean="0"/>
              <a:pPr>
                <a:defRPr/>
              </a:pPr>
              <a:t>43</a:t>
            </a:fld>
            <a:endParaRPr lang="en-US"/>
          </a:p>
        </p:txBody>
      </p:sp>
    </p:spTree>
    <p:extLst>
      <p:ext uri="{BB962C8B-B14F-4D97-AF65-F5344CB8AC3E}">
        <p14:creationId xmlns:p14="http://schemas.microsoft.com/office/powerpoint/2010/main" val="19049097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Rot="1" noChangeAspect="1" noChangeArrowheads="1" noTextEdit="1"/>
          </p:cNvSpPr>
          <p:nvPr>
            <p:ph type="sldImg"/>
          </p:nvPr>
        </p:nvSpPr>
        <p:spPr>
          <a:ln/>
        </p:spPr>
      </p:sp>
      <p:sp>
        <p:nvSpPr>
          <p:cNvPr id="41677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1733023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Rot="1" noChangeAspect="1" noChangeArrowheads="1" noTextEdit="1"/>
          </p:cNvSpPr>
          <p:nvPr>
            <p:ph type="sldImg"/>
          </p:nvPr>
        </p:nvSpPr>
        <p:spPr>
          <a:ln/>
        </p:spPr>
      </p:sp>
      <p:sp>
        <p:nvSpPr>
          <p:cNvPr id="41267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4653762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1707ED-0D64-43E4-ADFE-B69A9CC95A56}" type="slidenum">
              <a:rPr lang="en-US" smtClean="0"/>
              <a:pPr>
                <a:defRPr/>
              </a:pPr>
              <a:t>46</a:t>
            </a:fld>
            <a:endParaRPr lang="en-US"/>
          </a:p>
        </p:txBody>
      </p:sp>
    </p:spTree>
    <p:extLst>
      <p:ext uri="{BB962C8B-B14F-4D97-AF65-F5344CB8AC3E}">
        <p14:creationId xmlns:p14="http://schemas.microsoft.com/office/powerpoint/2010/main" val="1865332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1707ED-0D64-43E4-ADFE-B69A9CC95A56}" type="slidenum">
              <a:rPr lang="en-US" smtClean="0"/>
              <a:pPr>
                <a:defRPr/>
              </a:pPr>
              <a:t>47</a:t>
            </a:fld>
            <a:endParaRPr lang="en-US"/>
          </a:p>
        </p:txBody>
      </p:sp>
    </p:spTree>
    <p:extLst>
      <p:ext uri="{BB962C8B-B14F-4D97-AF65-F5344CB8AC3E}">
        <p14:creationId xmlns:p14="http://schemas.microsoft.com/office/powerpoint/2010/main" val="30527097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1707ED-0D64-43E4-ADFE-B69A9CC95A56}" type="slidenum">
              <a:rPr lang="en-US" smtClean="0"/>
              <a:pPr>
                <a:defRPr/>
              </a:pPr>
              <a:t>48</a:t>
            </a:fld>
            <a:endParaRPr lang="en-US"/>
          </a:p>
        </p:txBody>
      </p:sp>
    </p:spTree>
    <p:extLst>
      <p:ext uri="{BB962C8B-B14F-4D97-AF65-F5344CB8AC3E}">
        <p14:creationId xmlns:p14="http://schemas.microsoft.com/office/powerpoint/2010/main" val="31899878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Rot="1" noChangeAspect="1" noChangeArrowheads="1" noTextEdit="1"/>
          </p:cNvSpPr>
          <p:nvPr>
            <p:ph type="sldImg"/>
          </p:nvPr>
        </p:nvSpPr>
        <p:spPr>
          <a:ln/>
        </p:spPr>
      </p:sp>
      <p:sp>
        <p:nvSpPr>
          <p:cNvPr id="41881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214833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8854138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Rot="1" noChangeAspect="1" noChangeArrowheads="1" noTextEdit="1"/>
          </p:cNvSpPr>
          <p:nvPr>
            <p:ph type="sldImg"/>
          </p:nvPr>
        </p:nvSpPr>
        <p:spPr>
          <a:ln/>
        </p:spPr>
      </p:sp>
      <p:sp>
        <p:nvSpPr>
          <p:cNvPr id="42086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62126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946405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1707ED-0D64-43E4-ADFE-B69A9CC95A56}" type="slidenum">
              <a:rPr lang="en-US" smtClean="0"/>
              <a:pPr>
                <a:defRPr/>
              </a:pPr>
              <a:t>7</a:t>
            </a:fld>
            <a:endParaRPr lang="en-US"/>
          </a:p>
        </p:txBody>
      </p:sp>
    </p:spTree>
    <p:extLst>
      <p:ext uri="{BB962C8B-B14F-4D97-AF65-F5344CB8AC3E}">
        <p14:creationId xmlns:p14="http://schemas.microsoft.com/office/powerpoint/2010/main" val="3946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1707ED-0D64-43E4-ADFE-B69A9CC95A56}" type="slidenum">
              <a:rPr lang="en-US" smtClean="0"/>
              <a:pPr>
                <a:defRPr/>
              </a:pPr>
              <a:t>8</a:t>
            </a:fld>
            <a:endParaRPr lang="en-US"/>
          </a:p>
        </p:txBody>
      </p:sp>
    </p:spTree>
    <p:extLst>
      <p:ext uri="{BB962C8B-B14F-4D97-AF65-F5344CB8AC3E}">
        <p14:creationId xmlns:p14="http://schemas.microsoft.com/office/powerpoint/2010/main" val="2540606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1707ED-0D64-43E4-ADFE-B69A9CC95A56}" type="slidenum">
              <a:rPr lang="en-US" smtClean="0"/>
              <a:pPr>
                <a:defRPr/>
              </a:pPr>
              <a:t>9</a:t>
            </a:fld>
            <a:endParaRPr lang="en-US"/>
          </a:p>
        </p:txBody>
      </p:sp>
    </p:spTree>
    <p:extLst>
      <p:ext uri="{BB962C8B-B14F-4D97-AF65-F5344CB8AC3E}">
        <p14:creationId xmlns:p14="http://schemas.microsoft.com/office/powerpoint/2010/main" val="813672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7C3A134-F1C3-464B-BF47-54DC2DE08F52}" type="datetimeFigureOut">
              <a:rPr lang="en-US" smtClean="0"/>
              <a:pPr/>
              <a:t>10/21/2016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extLst>
      <p:ext uri="{BB962C8B-B14F-4D97-AF65-F5344CB8AC3E}">
        <p14:creationId xmlns:p14="http://schemas.microsoft.com/office/powerpoint/2010/main" val="3401211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C3A134-F1C3-464B-BF47-54DC2DE08F52}" type="datetimeFigureOut">
              <a:rPr lang="en-US" smtClean="0"/>
              <a:pPr/>
              <a:t>10/21/2016</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dirty="0"/>
          </a:p>
        </p:txBody>
      </p:sp>
    </p:spTree>
    <p:extLst>
      <p:ext uri="{BB962C8B-B14F-4D97-AF65-F5344CB8AC3E}">
        <p14:creationId xmlns:p14="http://schemas.microsoft.com/office/powerpoint/2010/main" val="1908518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C3A134-F1C3-464B-BF47-54DC2DE08F52}" type="datetimeFigureOut">
              <a:rPr lang="en-US" smtClean="0"/>
              <a:pPr/>
              <a:t>10/21/2016</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228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C3A134-F1C3-464B-BF47-54DC2DE08F52}" type="datetimeFigureOut">
              <a:rPr lang="en-US" smtClean="0"/>
              <a:pPr/>
              <a:t>10/21/2016</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dirty="0"/>
          </a:p>
        </p:txBody>
      </p:sp>
    </p:spTree>
    <p:extLst>
      <p:ext uri="{BB962C8B-B14F-4D97-AF65-F5344CB8AC3E}">
        <p14:creationId xmlns:p14="http://schemas.microsoft.com/office/powerpoint/2010/main" val="3496558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C3A134-F1C3-464B-BF47-54DC2DE08F52}" type="datetimeFigureOut">
              <a:rPr lang="en-US" smtClean="0"/>
              <a:pPr/>
              <a:t>10/21/2016</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45266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C3A134-F1C3-464B-BF47-54DC2DE08F52}" type="datetimeFigureOut">
              <a:rPr lang="en-US" smtClean="0"/>
              <a:pPr/>
              <a:t>10/21/2016</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dirty="0"/>
          </a:p>
        </p:txBody>
      </p:sp>
    </p:spTree>
    <p:extLst>
      <p:ext uri="{BB962C8B-B14F-4D97-AF65-F5344CB8AC3E}">
        <p14:creationId xmlns:p14="http://schemas.microsoft.com/office/powerpoint/2010/main" val="957958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C3A134-F1C3-464B-BF47-54DC2DE08F52}" type="datetimeFigureOut">
              <a:rPr lang="en-US" smtClean="0"/>
              <a:pPr/>
              <a:t>10/21/2016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extLst>
      <p:ext uri="{BB962C8B-B14F-4D97-AF65-F5344CB8AC3E}">
        <p14:creationId xmlns:p14="http://schemas.microsoft.com/office/powerpoint/2010/main" val="39168763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C3A134-F1C3-464B-BF47-54DC2DE08F52}" type="datetimeFigureOut">
              <a:rPr lang="en-US" smtClean="0"/>
              <a:pPr/>
              <a:t>10/21/2016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extLst>
      <p:ext uri="{BB962C8B-B14F-4D97-AF65-F5344CB8AC3E}">
        <p14:creationId xmlns:p14="http://schemas.microsoft.com/office/powerpoint/2010/main" val="21777697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5" name="Text Box 2061"/>
          <p:cNvSpPr txBox="1">
            <a:spLocks noChangeArrowheads="1"/>
          </p:cNvSpPr>
          <p:nvPr userDrawn="1"/>
        </p:nvSpPr>
        <p:spPr bwMode="auto">
          <a:xfrm>
            <a:off x="838200" y="0"/>
            <a:ext cx="8077200" cy="488950"/>
          </a:xfrm>
          <a:prstGeom prst="rect">
            <a:avLst/>
          </a:prstGeom>
          <a:noFill/>
          <a:ln w="9525">
            <a:noFill/>
            <a:miter lim="800000"/>
            <a:headEnd type="none" w="sm" len="sm"/>
            <a:tailEnd type="none" w="sm" len="sm"/>
          </a:ln>
          <a:effectLst/>
        </p:spPr>
        <p:txBody>
          <a:bodyPr>
            <a:spAutoFit/>
          </a:bodyPr>
          <a:lstStyle/>
          <a:p>
            <a:pPr>
              <a:spcBef>
                <a:spcPct val="50000"/>
              </a:spcBef>
              <a:defRPr/>
            </a:pPr>
            <a:endParaRPr lang="en-US" b="1"/>
          </a:p>
        </p:txBody>
      </p:sp>
      <p:sp>
        <p:nvSpPr>
          <p:cNvPr id="6" name="Text Box 2062"/>
          <p:cNvSpPr txBox="1">
            <a:spLocks noChangeArrowheads="1"/>
          </p:cNvSpPr>
          <p:nvPr userDrawn="1"/>
        </p:nvSpPr>
        <p:spPr bwMode="auto">
          <a:xfrm>
            <a:off x="0" y="4114800"/>
            <a:ext cx="3276600" cy="488950"/>
          </a:xfrm>
          <a:prstGeom prst="rect">
            <a:avLst/>
          </a:prstGeom>
          <a:noFill/>
          <a:ln w="9525">
            <a:noFill/>
            <a:miter lim="800000"/>
            <a:headEnd type="none" w="sm" len="sm"/>
            <a:tailEnd type="none" w="sm" len="sm"/>
          </a:ln>
          <a:effectLst/>
        </p:spPr>
        <p:txBody>
          <a:bodyPr>
            <a:spAutoFit/>
          </a:bodyPr>
          <a:lstStyle/>
          <a:p>
            <a:pPr>
              <a:spcBef>
                <a:spcPct val="50000"/>
              </a:spcBef>
              <a:defRPr/>
            </a:pPr>
            <a:endParaRPr lang="en-US">
              <a:solidFill>
                <a:schemeClr val="bg1"/>
              </a:solidFill>
            </a:endParaRPr>
          </a:p>
        </p:txBody>
      </p:sp>
      <p:sp>
        <p:nvSpPr>
          <p:cNvPr id="8" name="Freeform 2054"/>
          <p:cNvSpPr>
            <a:spLocks/>
          </p:cNvSpPr>
          <p:nvPr userDrawn="1"/>
        </p:nvSpPr>
        <p:spPr bwMode="auto">
          <a:xfrm>
            <a:off x="4510088" y="1193800"/>
            <a:ext cx="4651375" cy="5708650"/>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18900000" scaled="1"/>
          </a:gradFill>
          <a:ln w="12700" cap="rnd" cmpd="sng">
            <a:noFill/>
            <a:prstDash val="solid"/>
            <a:round/>
            <a:headEnd type="none" w="med" len="med"/>
            <a:tailEnd type="none" w="med" len="med"/>
          </a:ln>
          <a:effectLst/>
        </p:spPr>
        <p:txBody>
          <a:bodyPr/>
          <a:lstStyle/>
          <a:p>
            <a:pPr>
              <a:defRPr/>
            </a:pPr>
            <a:endParaRPr lang="en-US"/>
          </a:p>
        </p:txBody>
      </p:sp>
      <p:pic>
        <p:nvPicPr>
          <p:cNvPr id="10" name="Picture 5" descr="UCF logo- tag horizontal"/>
          <p:cNvPicPr>
            <a:picLocks noChangeAspect="1" noChangeArrowheads="1"/>
          </p:cNvPicPr>
          <p:nvPr userDrawn="1"/>
        </p:nvPicPr>
        <p:blipFill>
          <a:blip r:embed="rId2" cstate="print">
            <a:clrChange>
              <a:clrFrom>
                <a:srgbClr val="FDFDFD"/>
              </a:clrFrom>
              <a:clrTo>
                <a:srgbClr val="FDFDFD">
                  <a:alpha val="0"/>
                </a:srgbClr>
              </a:clrTo>
            </a:clrChange>
          </a:blip>
          <a:srcRect/>
          <a:stretch>
            <a:fillRect/>
          </a:stretch>
        </p:blipFill>
        <p:spPr bwMode="auto">
          <a:xfrm>
            <a:off x="1771650" y="123825"/>
            <a:ext cx="5581650" cy="914400"/>
          </a:xfrm>
          <a:prstGeom prst="rect">
            <a:avLst/>
          </a:prstGeom>
          <a:noFill/>
          <a:ln w="9525">
            <a:noFill/>
            <a:miter lim="800000"/>
            <a:headEnd/>
            <a:tailEnd/>
          </a:ln>
        </p:spPr>
      </p:pic>
      <p:pic>
        <p:nvPicPr>
          <p:cNvPr id="11" name="Picture 2074" descr="EECS wave Centered text (15 pt) copy"/>
          <p:cNvPicPr>
            <a:picLocks noChangeAspect="1" noChangeArrowheads="1"/>
          </p:cNvPicPr>
          <p:nvPr userDrawn="1"/>
        </p:nvPicPr>
        <p:blipFill>
          <a:blip r:embed="rId3" cstate="print">
            <a:clrChange>
              <a:clrFrom>
                <a:srgbClr val="FDFDFD"/>
              </a:clrFrom>
              <a:clrTo>
                <a:srgbClr val="FDFDFD">
                  <a:alpha val="0"/>
                </a:srgbClr>
              </a:clrTo>
            </a:clrChange>
          </a:blip>
          <a:srcRect/>
          <a:stretch>
            <a:fillRect/>
          </a:stretch>
        </p:blipFill>
        <p:spPr bwMode="auto">
          <a:xfrm>
            <a:off x="0" y="5260975"/>
            <a:ext cx="9317038" cy="1644650"/>
          </a:xfrm>
          <a:prstGeom prst="rect">
            <a:avLst/>
          </a:prstGeom>
          <a:noFill/>
          <a:ln w="9525">
            <a:noFill/>
            <a:miter lim="800000"/>
            <a:headEnd/>
            <a:tailEnd/>
          </a:ln>
        </p:spPr>
      </p:pic>
    </p:spTree>
    <p:extLst>
      <p:ext uri="{BB962C8B-B14F-4D97-AF65-F5344CB8AC3E}">
        <p14:creationId xmlns:p14="http://schemas.microsoft.com/office/powerpoint/2010/main" val="3442238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C3A134-F1C3-464B-BF47-54DC2DE08F52}" type="datetimeFigureOut">
              <a:rPr lang="en-US" smtClean="0"/>
              <a:pPr/>
              <a:t>10/21/2016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extLst>
      <p:ext uri="{BB962C8B-B14F-4D97-AF65-F5344CB8AC3E}">
        <p14:creationId xmlns:p14="http://schemas.microsoft.com/office/powerpoint/2010/main" val="2598572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C3A134-F1C3-464B-BF47-54DC2DE08F52}" type="datetimeFigureOut">
              <a:rPr lang="en-US" smtClean="0"/>
              <a:pPr/>
              <a:t>10/21/2016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extLst>
      <p:ext uri="{BB962C8B-B14F-4D97-AF65-F5344CB8AC3E}">
        <p14:creationId xmlns:p14="http://schemas.microsoft.com/office/powerpoint/2010/main" val="3781830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C3A134-F1C3-464B-BF47-54DC2DE08F52}" type="datetimeFigureOut">
              <a:rPr lang="en-US" smtClean="0"/>
              <a:pPr/>
              <a:t>10/21/2016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pPr/>
              <a:t>‹#›</a:t>
            </a:fld>
            <a:endParaRPr kumimoji="0" lang="en-US"/>
          </a:p>
        </p:txBody>
      </p:sp>
    </p:spTree>
    <p:extLst>
      <p:ext uri="{BB962C8B-B14F-4D97-AF65-F5344CB8AC3E}">
        <p14:creationId xmlns:p14="http://schemas.microsoft.com/office/powerpoint/2010/main" val="3849391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C3A134-F1C3-464B-BF47-54DC2DE08F52}" type="datetimeFigureOut">
              <a:rPr lang="en-US" smtClean="0"/>
              <a:pPr/>
              <a:t>10/21/2016</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9648F39E-9C37-485F-AC97-16BB4BDF9F49}" type="slidenum">
              <a:rPr kumimoji="0" lang="en-US" smtClean="0"/>
              <a:pPr/>
              <a:t>‹#›</a:t>
            </a:fld>
            <a:endParaRPr kumimoji="0" lang="en-US"/>
          </a:p>
        </p:txBody>
      </p:sp>
    </p:spTree>
    <p:extLst>
      <p:ext uri="{BB962C8B-B14F-4D97-AF65-F5344CB8AC3E}">
        <p14:creationId xmlns:p14="http://schemas.microsoft.com/office/powerpoint/2010/main" val="2832554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C3A134-F1C3-464B-BF47-54DC2DE08F52}" type="datetimeFigureOut">
              <a:rPr lang="en-US" smtClean="0"/>
              <a:pPr/>
              <a:t>10/21/2016</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pPr/>
              <a:t>‹#›</a:t>
            </a:fld>
            <a:endParaRPr kumimoji="0" lang="en-US"/>
          </a:p>
        </p:txBody>
      </p:sp>
    </p:spTree>
    <p:extLst>
      <p:ext uri="{BB962C8B-B14F-4D97-AF65-F5344CB8AC3E}">
        <p14:creationId xmlns:p14="http://schemas.microsoft.com/office/powerpoint/2010/main" val="295983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3A134-F1C3-464B-BF47-54DC2DE08F52}" type="datetimeFigureOut">
              <a:rPr lang="en-US" smtClean="0"/>
              <a:pPr/>
              <a:t>10/21/2016</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9648F39E-9C37-485F-AC97-16BB4BDF9F49}" type="slidenum">
              <a:rPr kumimoji="0" lang="en-US" smtClean="0"/>
              <a:pPr/>
              <a:t>‹#›</a:t>
            </a:fld>
            <a:endParaRPr kumimoji="0" lang="en-US"/>
          </a:p>
        </p:txBody>
      </p:sp>
    </p:spTree>
    <p:extLst>
      <p:ext uri="{BB962C8B-B14F-4D97-AF65-F5344CB8AC3E}">
        <p14:creationId xmlns:p14="http://schemas.microsoft.com/office/powerpoint/2010/main" val="3634179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C3A134-F1C3-464B-BF47-54DC2DE08F52}" type="datetimeFigureOut">
              <a:rPr lang="en-US" smtClean="0"/>
              <a:pPr/>
              <a:t>10/21/2016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pPr/>
              <a:t>‹#›</a:t>
            </a:fld>
            <a:endParaRPr kumimoji="0" lang="en-US"/>
          </a:p>
        </p:txBody>
      </p:sp>
    </p:spTree>
    <p:extLst>
      <p:ext uri="{BB962C8B-B14F-4D97-AF65-F5344CB8AC3E}">
        <p14:creationId xmlns:p14="http://schemas.microsoft.com/office/powerpoint/2010/main" val="3961744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C3A134-F1C3-464B-BF47-54DC2DE08F52}" type="datetimeFigureOut">
              <a:rPr lang="en-US" smtClean="0"/>
              <a:pPr/>
              <a:t>10/21/2016</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9648F39E-9C37-485F-AC97-16BB4BDF9F49}" type="slidenum">
              <a:rPr kumimoji="0" lang="en-US" smtClean="0"/>
              <a:pPr/>
              <a:t>‹#›</a:t>
            </a:fld>
            <a:endParaRPr kumimoji="0" lang="en-US"/>
          </a:p>
        </p:txBody>
      </p:sp>
    </p:spTree>
    <p:extLst>
      <p:ext uri="{BB962C8B-B14F-4D97-AF65-F5344CB8AC3E}">
        <p14:creationId xmlns:p14="http://schemas.microsoft.com/office/powerpoint/2010/main" val="554557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7C3A134-F1C3-464B-BF47-54DC2DE08F52}" type="datetimeFigureOut">
              <a:rPr lang="en-US" smtClean="0"/>
              <a:pPr/>
              <a:t>10/21/2016</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0"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648F39E-9C37-485F-AC97-16BB4BDF9F49}" type="slidenum">
              <a:rPr kumimoji="0" lang="en-US" smtClean="0"/>
              <a:pPr/>
              <a:t>‹#›</a:t>
            </a:fld>
            <a:endParaRPr kumimoji="0" lang="en-US" dirty="0"/>
          </a:p>
        </p:txBody>
      </p:sp>
      <p:pic>
        <p:nvPicPr>
          <p:cNvPr id="18" name="Picture 11" descr="EECS wave Centered text (15 pt)"/>
          <p:cNvPicPr>
            <a:picLocks noChangeAspect="1" noChangeArrowheads="1"/>
          </p:cNvPicPr>
          <p:nvPr userDrawn="1"/>
        </p:nvPicPr>
        <p:blipFill>
          <a:blip r:embed="rId19" cstate="print">
            <a:clrChange>
              <a:clrFrom>
                <a:srgbClr val="FDFDFD"/>
              </a:clrFrom>
              <a:clrTo>
                <a:srgbClr val="FDFDFD">
                  <a:alpha val="0"/>
                </a:srgbClr>
              </a:clrTo>
            </a:clrChange>
          </a:blip>
          <a:srcRect/>
          <a:stretch>
            <a:fillRect/>
          </a:stretch>
        </p:blipFill>
        <p:spPr bwMode="auto">
          <a:xfrm>
            <a:off x="5410200" y="6134100"/>
            <a:ext cx="3713163" cy="658813"/>
          </a:xfrm>
          <a:prstGeom prst="rect">
            <a:avLst/>
          </a:prstGeom>
          <a:noFill/>
          <a:ln w="9525">
            <a:noFill/>
            <a:miter lim="800000"/>
            <a:headEnd/>
            <a:tailEnd/>
          </a:ln>
        </p:spPr>
      </p:pic>
      <p:pic>
        <p:nvPicPr>
          <p:cNvPr id="19" name="Picture 5" descr="UCF logo- tag horizontal"/>
          <p:cNvPicPr>
            <a:picLocks noChangeAspect="1" noChangeArrowheads="1"/>
          </p:cNvPicPr>
          <p:nvPr userDrawn="1"/>
        </p:nvPicPr>
        <p:blipFill>
          <a:blip r:embed="rId20" cstate="print">
            <a:clrChange>
              <a:clrFrom>
                <a:srgbClr val="FDFDFD"/>
              </a:clrFrom>
              <a:clrTo>
                <a:srgbClr val="FDFDFD">
                  <a:alpha val="0"/>
                </a:srgbClr>
              </a:clrTo>
            </a:clrChange>
          </a:blip>
          <a:srcRect/>
          <a:stretch>
            <a:fillRect/>
          </a:stretch>
        </p:blipFill>
        <p:spPr bwMode="auto">
          <a:xfrm>
            <a:off x="96838" y="6145213"/>
            <a:ext cx="3865562" cy="635000"/>
          </a:xfrm>
          <a:prstGeom prst="rect">
            <a:avLst/>
          </a:prstGeom>
          <a:noFill/>
          <a:ln w="9525">
            <a:noFill/>
            <a:miter lim="800000"/>
            <a:headEnd/>
            <a:tailEnd/>
          </a:ln>
        </p:spPr>
      </p:pic>
    </p:spTree>
    <p:extLst>
      <p:ext uri="{BB962C8B-B14F-4D97-AF65-F5344CB8AC3E}">
        <p14:creationId xmlns:p14="http://schemas.microsoft.com/office/powerpoint/2010/main" val="1124545913"/>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cplusplus.com/reference/clibrary/cstdio/printf.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Grp="1" noChangeArrowheads="1"/>
          </p:cNvSpPr>
          <p:nvPr>
            <p:ph type="subTitle" idx="4294967295"/>
          </p:nvPr>
        </p:nvSpPr>
        <p:spPr>
          <a:xfrm>
            <a:off x="838200" y="2743200"/>
            <a:ext cx="7391400" cy="2362200"/>
          </a:xfrm>
          <a:noFill/>
        </p:spPr>
        <p:txBody>
          <a:bodyPr>
            <a:normAutofit/>
          </a:bodyPr>
          <a:lstStyle/>
          <a:p>
            <a:pPr marL="0" indent="0" algn="ctr">
              <a:lnSpc>
                <a:spcPct val="80000"/>
              </a:lnSpc>
              <a:buNone/>
            </a:pPr>
            <a:r>
              <a:rPr lang="en-US" sz="3200" b="1" dirty="0">
                <a:solidFill>
                  <a:srgbClr val="7B9899"/>
                </a:solidFill>
              </a:rPr>
              <a:t>COP </a:t>
            </a:r>
            <a:r>
              <a:rPr lang="en-US" sz="3200" b="1" dirty="0" smtClean="0">
                <a:solidFill>
                  <a:srgbClr val="7B9899"/>
                </a:solidFill>
              </a:rPr>
              <a:t>3223C</a:t>
            </a:r>
            <a:endParaRPr lang="en-US" sz="3200" b="1" dirty="0">
              <a:solidFill>
                <a:srgbClr val="7B9899"/>
              </a:solidFill>
            </a:endParaRPr>
          </a:p>
          <a:p>
            <a:pPr marL="0" indent="0" algn="ctr">
              <a:lnSpc>
                <a:spcPct val="80000"/>
              </a:lnSpc>
              <a:buFontTx/>
              <a:buNone/>
            </a:pPr>
            <a:endParaRPr lang="en-US" sz="3200" b="1" dirty="0" smtClean="0">
              <a:solidFill>
                <a:schemeClr val="accent3">
                  <a:lumMod val="75000"/>
                </a:schemeClr>
              </a:solidFill>
            </a:endParaRPr>
          </a:p>
          <a:p>
            <a:pPr marL="0" indent="0" algn="ctr">
              <a:lnSpc>
                <a:spcPct val="80000"/>
              </a:lnSpc>
              <a:buFontTx/>
              <a:buNone/>
            </a:pPr>
            <a:r>
              <a:rPr lang="en-US" sz="3200" b="1" dirty="0" smtClean="0">
                <a:solidFill>
                  <a:srgbClr val="7B9899"/>
                </a:solidFill>
              </a:rPr>
              <a:t>Slide Set #8</a:t>
            </a:r>
          </a:p>
          <a:p>
            <a:pPr marL="0" indent="0" algn="ctr">
              <a:lnSpc>
                <a:spcPct val="80000"/>
              </a:lnSpc>
              <a:buFontTx/>
              <a:buNone/>
            </a:pPr>
            <a:r>
              <a:rPr lang="en-US" sz="3200" b="1" dirty="0" smtClean="0">
                <a:solidFill>
                  <a:srgbClr val="7B9899"/>
                </a:solidFill>
              </a:rPr>
              <a:t>Advanced </a:t>
            </a:r>
            <a:r>
              <a:rPr lang="en-US" sz="3200" b="1" dirty="0" smtClean="0">
                <a:solidFill>
                  <a:srgbClr val="7B9899"/>
                </a:solidFill>
                <a:cs typeface="Courier New" pitchFamily="49" charset="0"/>
              </a:rPr>
              <a:t>File I/o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391400" cy="838200"/>
          </a:xfrm>
        </p:spPr>
        <p:txBody>
          <a:bodyPr/>
          <a:lstStyle/>
          <a:p>
            <a:r>
              <a:rPr lang="en-US" b="1" dirty="0" smtClean="0">
                <a:solidFill>
                  <a:srgbClr val="7B9899"/>
                </a:solidFill>
              </a:rPr>
              <a:t>String and Character Specifiers</a:t>
            </a:r>
            <a:endParaRPr lang="en-US" b="1" dirty="0">
              <a:solidFill>
                <a:srgbClr val="7B9899"/>
              </a:solidFill>
            </a:endParaRPr>
          </a:p>
        </p:txBody>
      </p:sp>
      <p:sp>
        <p:nvSpPr>
          <p:cNvPr id="3" name="Content Placeholder 2"/>
          <p:cNvSpPr>
            <a:spLocks noGrp="1"/>
          </p:cNvSpPr>
          <p:nvPr>
            <p:ph idx="1"/>
          </p:nvPr>
        </p:nvSpPr>
        <p:spPr>
          <a:xfrm>
            <a:off x="381000" y="1676400"/>
            <a:ext cx="8503920" cy="4572000"/>
          </a:xfrm>
        </p:spPr>
        <p:txBody>
          <a:bodyPr>
            <a:normAutofit fontScale="62500" lnSpcReduction="20000"/>
          </a:bodyPr>
          <a:lstStyle/>
          <a:p>
            <a:pPr>
              <a:buNone/>
            </a:pPr>
            <a:r>
              <a:rPr lang="en-US" sz="2400" dirty="0" smtClean="0">
                <a:solidFill>
                  <a:srgbClr val="7B9899"/>
                </a:solidFill>
                <a:latin typeface="Courier New" pitchFamily="49" charset="0"/>
                <a:cs typeface="Courier New" pitchFamily="49" charset="0"/>
              </a:rPr>
              <a:t>char character = ‘A’;</a:t>
            </a:r>
          </a:p>
          <a:p>
            <a:pPr>
              <a:buNone/>
            </a:pPr>
            <a:r>
              <a:rPr lang="en-US" sz="2400" dirty="0" smtClean="0">
                <a:solidFill>
                  <a:srgbClr val="7B9899"/>
                </a:solidFill>
                <a:latin typeface="Courier New" pitchFamily="49" charset="0"/>
                <a:cs typeface="Courier New" pitchFamily="49" charset="0"/>
              </a:rPr>
              <a:t>char string[] = “This is a string”;</a:t>
            </a:r>
          </a:p>
          <a:p>
            <a:pPr>
              <a:buNone/>
            </a:pPr>
            <a:r>
              <a:rPr lang="en-US" sz="2400" dirty="0" smtClean="0">
                <a:solidFill>
                  <a:srgbClr val="7B9899"/>
                </a:solidFill>
                <a:latin typeface="Courier New" pitchFamily="49" charset="0"/>
                <a:cs typeface="Courier New" pitchFamily="49" charset="0"/>
              </a:rPr>
              <a:t>const char * </a:t>
            </a:r>
            <a:r>
              <a:rPr lang="en-US" sz="2400" dirty="0" err="1" smtClean="0">
                <a:solidFill>
                  <a:srgbClr val="7B9899"/>
                </a:solidFill>
                <a:latin typeface="Courier New" pitchFamily="49" charset="0"/>
                <a:cs typeface="Courier New" pitchFamily="49" charset="0"/>
              </a:rPr>
              <a:t>ptr</a:t>
            </a:r>
            <a:r>
              <a:rPr lang="en-US" sz="2400" dirty="0" smtClean="0">
                <a:solidFill>
                  <a:srgbClr val="7B9899"/>
                </a:solidFill>
                <a:latin typeface="Courier New" pitchFamily="49" charset="0"/>
                <a:cs typeface="Courier New" pitchFamily="49" charset="0"/>
              </a:rPr>
              <a:t> = “This is also a string”;</a:t>
            </a:r>
          </a:p>
          <a:p>
            <a:pPr>
              <a:buNone/>
            </a:pPr>
            <a:r>
              <a:rPr lang="en-US" sz="2400" dirty="0" smtClean="0">
                <a:solidFill>
                  <a:srgbClr val="7B9899"/>
                </a:solidFill>
                <a:latin typeface="Courier New" pitchFamily="49" charset="0"/>
                <a:cs typeface="Courier New" pitchFamily="49" charset="0"/>
              </a:rPr>
              <a:t>printf(“%s\n”, “This is the first string”);</a:t>
            </a:r>
          </a:p>
          <a:p>
            <a:pPr>
              <a:buNone/>
            </a:pPr>
            <a:r>
              <a:rPr lang="en-US" sz="2400" dirty="0" smtClean="0">
                <a:solidFill>
                  <a:srgbClr val="7B9899"/>
                </a:solidFill>
                <a:latin typeface="Courier New" pitchFamily="49" charset="0"/>
                <a:cs typeface="Courier New" pitchFamily="49" charset="0"/>
              </a:rPr>
              <a:t>printf(“%c\n”, character);</a:t>
            </a:r>
          </a:p>
          <a:p>
            <a:pPr>
              <a:buNone/>
            </a:pPr>
            <a:r>
              <a:rPr lang="en-US" sz="2400" dirty="0" smtClean="0">
                <a:solidFill>
                  <a:srgbClr val="7B9899"/>
                </a:solidFill>
                <a:latin typeface="Courier New" pitchFamily="49" charset="0"/>
                <a:cs typeface="Courier New" pitchFamily="49" charset="0"/>
              </a:rPr>
              <a:t>printf(“%s\n”, string);</a:t>
            </a:r>
          </a:p>
          <a:p>
            <a:pPr>
              <a:buNone/>
            </a:pPr>
            <a:r>
              <a:rPr lang="en-US" sz="2400" dirty="0" smtClean="0">
                <a:solidFill>
                  <a:srgbClr val="7B9899"/>
                </a:solidFill>
                <a:latin typeface="Courier New" pitchFamily="49" charset="0"/>
                <a:cs typeface="Courier New" pitchFamily="49" charset="0"/>
              </a:rPr>
              <a:t>printf(“%s\n”, ptr);</a:t>
            </a:r>
          </a:p>
          <a:p>
            <a:pPr>
              <a:buNone/>
            </a:pPr>
            <a:endParaRPr lang="en-US" sz="2400" dirty="0" smtClean="0">
              <a:solidFill>
                <a:srgbClr val="7B9899"/>
              </a:solidFill>
              <a:latin typeface="Courier New" pitchFamily="49" charset="0"/>
              <a:cs typeface="Courier New" pitchFamily="49" charset="0"/>
            </a:endParaRPr>
          </a:p>
          <a:p>
            <a:pPr>
              <a:buNone/>
            </a:pPr>
            <a:r>
              <a:rPr lang="en-US" sz="2400" dirty="0" smtClean="0">
                <a:solidFill>
                  <a:srgbClr val="7B9899"/>
                </a:solidFill>
                <a:cs typeface="Courier New" pitchFamily="49" charset="0"/>
              </a:rPr>
              <a:t>Results in:</a:t>
            </a:r>
          </a:p>
          <a:p>
            <a:pPr>
              <a:lnSpc>
                <a:spcPct val="160000"/>
              </a:lnSpc>
              <a:buNone/>
            </a:pPr>
            <a:r>
              <a:rPr lang="en-US" sz="2400" dirty="0" smtClean="0">
                <a:solidFill>
                  <a:srgbClr val="7B9899"/>
                </a:solidFill>
                <a:cs typeface="Courier New" pitchFamily="49" charset="0"/>
              </a:rPr>
              <a:t>	This is the first string</a:t>
            </a:r>
          </a:p>
          <a:p>
            <a:pPr>
              <a:buNone/>
            </a:pPr>
            <a:r>
              <a:rPr lang="en-US" sz="2400" dirty="0" smtClean="0">
                <a:solidFill>
                  <a:srgbClr val="7B9899"/>
                </a:solidFill>
                <a:cs typeface="Courier New" pitchFamily="49" charset="0"/>
              </a:rPr>
              <a:t>	A</a:t>
            </a:r>
          </a:p>
          <a:p>
            <a:pPr>
              <a:buNone/>
            </a:pPr>
            <a:r>
              <a:rPr lang="en-US" sz="2400" dirty="0" smtClean="0">
                <a:solidFill>
                  <a:srgbClr val="7B9899"/>
                </a:solidFill>
                <a:cs typeface="Courier New" pitchFamily="49" charset="0"/>
              </a:rPr>
              <a:t>	This is a string</a:t>
            </a:r>
          </a:p>
          <a:p>
            <a:pPr>
              <a:buNone/>
            </a:pPr>
            <a:r>
              <a:rPr lang="en-US" sz="2400" dirty="0" smtClean="0">
                <a:solidFill>
                  <a:srgbClr val="7B9899"/>
                </a:solidFill>
                <a:cs typeface="Courier New" pitchFamily="49" charset="0"/>
              </a:rPr>
              <a:t>	This is also a string</a:t>
            </a:r>
          </a:p>
          <a:p>
            <a:pPr>
              <a:lnSpc>
                <a:spcPct val="160000"/>
              </a:lnSpc>
              <a:buNone/>
            </a:pPr>
            <a:r>
              <a:rPr lang="en-US" sz="1700" dirty="0" smtClean="0">
                <a:solidFill>
                  <a:srgbClr val="7B9899"/>
                </a:solidFill>
                <a:cs typeface="Courier New" pitchFamily="49" charset="0"/>
              </a:rPr>
              <a:t>(</a:t>
            </a:r>
            <a:r>
              <a:rPr lang="en-US" sz="1700" dirty="0" err="1" smtClean="0">
                <a:solidFill>
                  <a:srgbClr val="7B9899"/>
                </a:solidFill>
                <a:cs typeface="Courier New" pitchFamily="49" charset="0"/>
              </a:rPr>
              <a:t>Deitel</a:t>
            </a:r>
            <a:r>
              <a:rPr lang="en-US" sz="1700" dirty="0" smtClean="0">
                <a:solidFill>
                  <a:srgbClr val="7B9899"/>
                </a:solidFill>
                <a:cs typeface="Courier New" pitchFamily="49" charset="0"/>
              </a:rPr>
              <a:t> and </a:t>
            </a:r>
            <a:r>
              <a:rPr lang="en-US" sz="1700" dirty="0" err="1" smtClean="0">
                <a:solidFill>
                  <a:srgbClr val="7B9899"/>
                </a:solidFill>
                <a:cs typeface="Courier New" pitchFamily="49" charset="0"/>
              </a:rPr>
              <a:t>Deitel</a:t>
            </a:r>
            <a:r>
              <a:rPr lang="en-US" sz="1700" dirty="0" smtClean="0">
                <a:solidFill>
                  <a:srgbClr val="7B9899"/>
                </a:solidFill>
                <a:cs typeface="Courier New" pitchFamily="49" charset="0"/>
              </a:rPr>
              <a:t>)</a:t>
            </a:r>
            <a:endParaRPr lang="en-US" sz="1700" dirty="0">
              <a:solidFill>
                <a:srgbClr val="7B9899"/>
              </a:solidFill>
              <a:cs typeface="Courier New"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609599" y="609600"/>
            <a:ext cx="6347713" cy="762000"/>
          </a:xfrm>
        </p:spPr>
        <p:txBody>
          <a:bodyPr/>
          <a:lstStyle/>
          <a:p>
            <a:r>
              <a:rPr lang="en-US" b="1" dirty="0" smtClean="0">
                <a:solidFill>
                  <a:srgbClr val="7B9899"/>
                </a:solidFill>
              </a:rPr>
              <a:t>Advanced </a:t>
            </a:r>
            <a:r>
              <a:rPr lang="en-US" b="1" dirty="0" smtClean="0">
                <a:solidFill>
                  <a:srgbClr val="7B9899"/>
                </a:solidFill>
                <a:latin typeface="Courier New" pitchFamily="49" charset="0"/>
                <a:cs typeface="Courier New" pitchFamily="49" charset="0"/>
              </a:rPr>
              <a:t>printf</a:t>
            </a:r>
            <a:r>
              <a:rPr lang="en-US" b="1" dirty="0" smtClean="0">
                <a:solidFill>
                  <a:srgbClr val="7B9899"/>
                </a:solidFill>
              </a:rPr>
              <a:t> usage</a:t>
            </a:r>
          </a:p>
        </p:txBody>
      </p:sp>
      <p:sp>
        <p:nvSpPr>
          <p:cNvPr id="249859" name="Rectangle 3"/>
          <p:cNvSpPr>
            <a:spLocks noGrp="1" noChangeArrowheads="1"/>
          </p:cNvSpPr>
          <p:nvPr>
            <p:ph idx="1"/>
          </p:nvPr>
        </p:nvSpPr>
        <p:spPr>
          <a:xfrm>
            <a:off x="381000" y="1600200"/>
            <a:ext cx="8305800" cy="4267200"/>
          </a:xfrm>
        </p:spPr>
        <p:txBody>
          <a:bodyPr>
            <a:normAutofit fontScale="92500" lnSpcReduction="10000"/>
          </a:bodyPr>
          <a:lstStyle/>
          <a:p>
            <a:pPr algn="ctr">
              <a:lnSpc>
                <a:spcPct val="90000"/>
              </a:lnSpc>
              <a:buFontTx/>
              <a:buNone/>
            </a:pPr>
            <a:r>
              <a:rPr lang="en-US" sz="2400" dirty="0" smtClean="0"/>
              <a:t>	</a:t>
            </a:r>
            <a:r>
              <a:rPr lang="en-US" sz="2800" dirty="0" smtClean="0">
                <a:solidFill>
                  <a:srgbClr val="7B9899"/>
                </a:solidFill>
                <a:latin typeface="Courier New" pitchFamily="49" charset="0"/>
                <a:cs typeface="Courier New" pitchFamily="49" charset="0"/>
              </a:rPr>
              <a:t>%[flags][width][.precision]</a:t>
            </a:r>
            <a:r>
              <a:rPr lang="en-US" sz="2800" dirty="0" err="1" smtClean="0">
                <a:solidFill>
                  <a:srgbClr val="7B9899"/>
                </a:solidFill>
                <a:latin typeface="Courier New" pitchFamily="49" charset="0"/>
                <a:cs typeface="Courier New" pitchFamily="49" charset="0"/>
              </a:rPr>
              <a:t>specifier</a:t>
            </a:r>
            <a:endParaRPr lang="en-US" sz="2800" dirty="0" smtClean="0">
              <a:solidFill>
                <a:srgbClr val="7B9899"/>
              </a:solidFill>
              <a:latin typeface="Courier New" pitchFamily="49" charset="0"/>
              <a:cs typeface="Courier New" pitchFamily="49" charset="0"/>
            </a:endParaRPr>
          </a:p>
          <a:p>
            <a:pPr>
              <a:lnSpc>
                <a:spcPct val="90000"/>
              </a:lnSpc>
            </a:pPr>
            <a:endParaRPr lang="en-US" dirty="0" smtClean="0">
              <a:solidFill>
                <a:srgbClr val="637BB1"/>
              </a:solidFill>
            </a:endParaRPr>
          </a:p>
          <a:p>
            <a:pPr>
              <a:lnSpc>
                <a:spcPct val="90000"/>
              </a:lnSpc>
            </a:pPr>
            <a:r>
              <a:rPr lang="en-US" sz="3200" dirty="0" smtClean="0">
                <a:solidFill>
                  <a:srgbClr val="7B9899"/>
                </a:solidFill>
              </a:rPr>
              <a:t>Field width</a:t>
            </a:r>
          </a:p>
          <a:p>
            <a:pPr lvl="1">
              <a:lnSpc>
                <a:spcPct val="90000"/>
              </a:lnSpc>
            </a:pPr>
            <a:r>
              <a:rPr lang="en-US" sz="2800" dirty="0" smtClean="0">
                <a:solidFill>
                  <a:srgbClr val="7B9899"/>
                </a:solidFill>
              </a:rPr>
              <a:t>The </a:t>
            </a:r>
            <a:r>
              <a:rPr lang="en-US" sz="2800" u="sng" dirty="0" smtClean="0">
                <a:solidFill>
                  <a:srgbClr val="7B9899"/>
                </a:solidFill>
              </a:rPr>
              <a:t>minimum</a:t>
            </a:r>
            <a:r>
              <a:rPr lang="en-US" sz="2800" dirty="0" smtClean="0">
                <a:solidFill>
                  <a:srgbClr val="7B9899"/>
                </a:solidFill>
              </a:rPr>
              <a:t> number of characters to be printed</a:t>
            </a:r>
          </a:p>
          <a:p>
            <a:pPr lvl="1">
              <a:lnSpc>
                <a:spcPct val="90000"/>
              </a:lnSpc>
            </a:pPr>
            <a:r>
              <a:rPr lang="en-US" sz="2800" dirty="0" smtClean="0">
                <a:solidFill>
                  <a:srgbClr val="7B9899"/>
                </a:solidFill>
              </a:rPr>
              <a:t>Does not truncate the result, even if the number is longer than the field width.  </a:t>
            </a:r>
          </a:p>
          <a:p>
            <a:pPr lvl="2">
              <a:lnSpc>
                <a:spcPct val="90000"/>
              </a:lnSpc>
            </a:pPr>
            <a:r>
              <a:rPr lang="en-US" sz="2600" dirty="0" smtClean="0">
                <a:solidFill>
                  <a:srgbClr val="7B9899"/>
                </a:solidFill>
              </a:rPr>
              <a:t>Will increase the size of the field in such cases</a:t>
            </a:r>
          </a:p>
          <a:p>
            <a:pPr lvl="1">
              <a:lnSpc>
                <a:spcPct val="90000"/>
              </a:lnSpc>
            </a:pPr>
            <a:r>
              <a:rPr lang="en-US" sz="2800" dirty="0" smtClean="0">
                <a:solidFill>
                  <a:srgbClr val="7B9899"/>
                </a:solidFill>
              </a:rPr>
              <a:t>If the number is so </a:t>
            </a:r>
            <a:r>
              <a:rPr lang="en-US" sz="2800" dirty="0" smtClean="0">
                <a:solidFill>
                  <a:srgbClr val="7B9899"/>
                </a:solidFill>
              </a:rPr>
              <a:t>small </a:t>
            </a:r>
            <a:r>
              <a:rPr lang="en-US" sz="2800" dirty="0" smtClean="0">
                <a:solidFill>
                  <a:srgbClr val="7B9899"/>
                </a:solidFill>
              </a:rPr>
              <a:t>that it doesn't take up the full </a:t>
            </a:r>
            <a:r>
              <a:rPr lang="en-US" sz="2800" dirty="0">
                <a:solidFill>
                  <a:srgbClr val="7B9899"/>
                </a:solidFill>
                <a:latin typeface="Courier New" pitchFamily="49" charset="0"/>
                <a:cs typeface="Courier New" pitchFamily="49" charset="0"/>
              </a:rPr>
              <a:t>width</a:t>
            </a:r>
            <a:r>
              <a:rPr lang="en-US" sz="2800" dirty="0" smtClean="0">
                <a:solidFill>
                  <a:srgbClr val="7B9899"/>
                </a:solidFill>
              </a:rPr>
              <a:t>, </a:t>
            </a:r>
            <a:r>
              <a:rPr lang="en-US" sz="2800" dirty="0" smtClean="0">
                <a:solidFill>
                  <a:srgbClr val="7B9899"/>
                </a:solidFill>
              </a:rPr>
              <a:t>it will pad with blank spaces and right justifies it</a:t>
            </a:r>
          </a:p>
        </p:txBody>
      </p:sp>
      <p:cxnSp>
        <p:nvCxnSpPr>
          <p:cNvPr id="3" name="Curved Connector 2"/>
          <p:cNvCxnSpPr/>
          <p:nvPr/>
        </p:nvCxnSpPr>
        <p:spPr>
          <a:xfrm flipV="1">
            <a:off x="2743200" y="1981200"/>
            <a:ext cx="609600" cy="533400"/>
          </a:xfrm>
          <a:prstGeom prst="curved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 name="Elbow Connector 4"/>
          <p:cNvCxnSpPr/>
          <p:nvPr/>
        </p:nvCxnSpPr>
        <p:spPr>
          <a:xfrm>
            <a:off x="381000" y="1752600"/>
            <a:ext cx="914400" cy="9144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609599" y="609600"/>
            <a:ext cx="6347713" cy="762000"/>
          </a:xfrm>
        </p:spPr>
        <p:txBody>
          <a:bodyPr/>
          <a:lstStyle/>
          <a:p>
            <a:r>
              <a:rPr lang="en-US" b="1" dirty="0" smtClean="0">
                <a:solidFill>
                  <a:srgbClr val="7B9899"/>
                </a:solidFill>
              </a:rPr>
              <a:t>Advanced </a:t>
            </a:r>
            <a:r>
              <a:rPr lang="en-US" b="1" dirty="0" smtClean="0">
                <a:solidFill>
                  <a:srgbClr val="7B9899"/>
                </a:solidFill>
                <a:latin typeface="Courier New" pitchFamily="49" charset="0"/>
                <a:cs typeface="Courier New" pitchFamily="49" charset="0"/>
              </a:rPr>
              <a:t>printf</a:t>
            </a:r>
            <a:r>
              <a:rPr lang="en-US" b="1" dirty="0" smtClean="0">
                <a:solidFill>
                  <a:srgbClr val="7B9899"/>
                </a:solidFill>
              </a:rPr>
              <a:t> usage</a:t>
            </a:r>
          </a:p>
        </p:txBody>
      </p:sp>
      <p:sp>
        <p:nvSpPr>
          <p:cNvPr id="253955" name="Rectangle 3"/>
          <p:cNvSpPr>
            <a:spLocks noGrp="1" noChangeArrowheads="1"/>
          </p:cNvSpPr>
          <p:nvPr>
            <p:ph idx="1"/>
          </p:nvPr>
        </p:nvSpPr>
        <p:spPr>
          <a:xfrm>
            <a:off x="457200" y="1775191"/>
            <a:ext cx="8229600" cy="4320809"/>
          </a:xfrm>
        </p:spPr>
        <p:txBody>
          <a:bodyPr>
            <a:normAutofit/>
          </a:bodyPr>
          <a:lstStyle/>
          <a:p>
            <a:pPr algn="ctr">
              <a:buFontTx/>
              <a:buNone/>
            </a:pPr>
            <a:r>
              <a:rPr lang="en-US" sz="2400" dirty="0" smtClean="0"/>
              <a:t>	</a:t>
            </a:r>
            <a:r>
              <a:rPr lang="en-US" sz="2800" dirty="0" smtClean="0">
                <a:solidFill>
                  <a:srgbClr val="7B9899"/>
                </a:solidFill>
                <a:latin typeface="Courier New" pitchFamily="49" charset="0"/>
                <a:cs typeface="Courier New" pitchFamily="49" charset="0"/>
              </a:rPr>
              <a:t>%[flags][width][.precision]</a:t>
            </a:r>
            <a:r>
              <a:rPr lang="en-US" sz="2800" dirty="0" err="1" smtClean="0">
                <a:solidFill>
                  <a:srgbClr val="7B9899"/>
                </a:solidFill>
                <a:latin typeface="Courier New" pitchFamily="49" charset="0"/>
                <a:cs typeface="Courier New" pitchFamily="49" charset="0"/>
              </a:rPr>
              <a:t>specifier</a:t>
            </a:r>
            <a:endParaRPr lang="en-US" sz="2800" dirty="0" smtClean="0">
              <a:solidFill>
                <a:srgbClr val="7B9899"/>
              </a:solidFill>
              <a:latin typeface="Courier New" pitchFamily="49" charset="0"/>
              <a:cs typeface="Courier New" pitchFamily="49" charset="0"/>
            </a:endParaRPr>
          </a:p>
          <a:p>
            <a:pPr>
              <a:lnSpc>
                <a:spcPct val="150000"/>
              </a:lnSpc>
            </a:pPr>
            <a:r>
              <a:rPr lang="en-US" sz="2800" dirty="0" smtClean="0">
                <a:solidFill>
                  <a:srgbClr val="7B9899"/>
                </a:solidFill>
              </a:rPr>
              <a:t>.precision</a:t>
            </a:r>
          </a:p>
          <a:p>
            <a:pPr lvl="1"/>
            <a:r>
              <a:rPr lang="en-US" sz="2400" dirty="0" smtClean="0">
                <a:solidFill>
                  <a:srgbClr val="7B9899"/>
                </a:solidFill>
              </a:rPr>
              <a:t>For </a:t>
            </a:r>
            <a:r>
              <a:rPr lang="en-US" sz="2400" dirty="0" smtClean="0">
                <a:solidFill>
                  <a:srgbClr val="7B9899"/>
                </a:solidFill>
              </a:rPr>
              <a:t>integers: </a:t>
            </a:r>
            <a:r>
              <a:rPr lang="en-US" sz="2400" dirty="0" smtClean="0">
                <a:solidFill>
                  <a:srgbClr val="7B9899"/>
                </a:solidFill>
              </a:rPr>
              <a:t>the number of digits to be printed. Uses zeroes if the if printed value smaller than the precision (e.g., 0072).</a:t>
            </a:r>
          </a:p>
          <a:p>
            <a:pPr lvl="1"/>
            <a:r>
              <a:rPr lang="en-US" sz="2400" dirty="0" smtClean="0">
                <a:solidFill>
                  <a:srgbClr val="7B9899"/>
                </a:solidFill>
              </a:rPr>
              <a:t>For floating point </a:t>
            </a:r>
            <a:r>
              <a:rPr lang="en-US" sz="2400" dirty="0" smtClean="0">
                <a:solidFill>
                  <a:srgbClr val="7B9899"/>
                </a:solidFill>
              </a:rPr>
              <a:t>numbers: </a:t>
            </a:r>
            <a:r>
              <a:rPr lang="en-US" sz="2400" dirty="0" smtClean="0">
                <a:solidFill>
                  <a:srgbClr val="7B9899"/>
                </a:solidFill>
              </a:rPr>
              <a:t>the number of digits </a:t>
            </a:r>
            <a:r>
              <a:rPr lang="en-US" sz="2400" u="sng" dirty="0" smtClean="0">
                <a:solidFill>
                  <a:srgbClr val="7B9899"/>
                </a:solidFill>
              </a:rPr>
              <a:t>after the decimal point </a:t>
            </a:r>
            <a:r>
              <a:rPr lang="en-US" sz="2400" dirty="0" smtClean="0">
                <a:solidFill>
                  <a:srgbClr val="7B9899"/>
                </a:solidFill>
              </a:rPr>
              <a:t>that should be shown.</a:t>
            </a:r>
          </a:p>
          <a:p>
            <a:pPr lvl="1"/>
            <a:r>
              <a:rPr lang="en-US" sz="2400" dirty="0" smtClean="0">
                <a:solidFill>
                  <a:srgbClr val="7B9899"/>
                </a:solidFill>
              </a:rPr>
              <a:t>For </a:t>
            </a:r>
            <a:r>
              <a:rPr lang="en-US" sz="2400" dirty="0" err="1" smtClean="0">
                <a:solidFill>
                  <a:srgbClr val="7B9899"/>
                </a:solidFill>
              </a:rPr>
              <a:t>strings:the</a:t>
            </a:r>
            <a:r>
              <a:rPr lang="en-US" sz="2400" dirty="0" smtClean="0">
                <a:solidFill>
                  <a:srgbClr val="7B9899"/>
                </a:solidFill>
              </a:rPr>
              <a:t> </a:t>
            </a:r>
            <a:r>
              <a:rPr lang="en-US" sz="2400" dirty="0" smtClean="0">
                <a:solidFill>
                  <a:srgbClr val="7B9899"/>
                </a:solidFill>
              </a:rPr>
              <a:t>number of characters to be printed.</a:t>
            </a:r>
          </a:p>
        </p:txBody>
      </p:sp>
      <p:cxnSp>
        <p:nvCxnSpPr>
          <p:cNvPr id="3" name="Curved Connector 2"/>
          <p:cNvCxnSpPr/>
          <p:nvPr/>
        </p:nvCxnSpPr>
        <p:spPr>
          <a:xfrm flipV="1">
            <a:off x="2514600" y="2286000"/>
            <a:ext cx="2209800" cy="5334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609599" y="609600"/>
            <a:ext cx="6347713" cy="762000"/>
          </a:xfrm>
        </p:spPr>
        <p:txBody>
          <a:bodyPr/>
          <a:lstStyle/>
          <a:p>
            <a:r>
              <a:rPr lang="en-US" b="1" dirty="0" smtClean="0">
                <a:solidFill>
                  <a:srgbClr val="7B9899"/>
                </a:solidFill>
              </a:rPr>
              <a:t>Advanced </a:t>
            </a:r>
            <a:r>
              <a:rPr lang="en-US" b="1" dirty="0" smtClean="0">
                <a:solidFill>
                  <a:srgbClr val="7B9899"/>
                </a:solidFill>
                <a:latin typeface="Courier New" pitchFamily="49" charset="0"/>
                <a:cs typeface="Courier New" pitchFamily="49" charset="0"/>
              </a:rPr>
              <a:t>printf</a:t>
            </a:r>
            <a:r>
              <a:rPr lang="en-US" b="1" dirty="0" smtClean="0">
                <a:solidFill>
                  <a:srgbClr val="7B9899"/>
                </a:solidFill>
              </a:rPr>
              <a:t> usage</a:t>
            </a:r>
          </a:p>
        </p:txBody>
      </p:sp>
      <p:sp>
        <p:nvSpPr>
          <p:cNvPr id="251907" name="Rectangle 3"/>
          <p:cNvSpPr>
            <a:spLocks noGrp="1" noChangeArrowheads="1"/>
          </p:cNvSpPr>
          <p:nvPr>
            <p:ph idx="1"/>
          </p:nvPr>
        </p:nvSpPr>
        <p:spPr>
          <a:xfrm>
            <a:off x="609598" y="1524000"/>
            <a:ext cx="8153401" cy="4517363"/>
          </a:xfrm>
        </p:spPr>
        <p:txBody>
          <a:bodyPr>
            <a:normAutofit lnSpcReduction="10000"/>
          </a:bodyPr>
          <a:lstStyle/>
          <a:p>
            <a:pPr algn="ctr">
              <a:lnSpc>
                <a:spcPct val="90000"/>
              </a:lnSpc>
              <a:buFontTx/>
              <a:buNone/>
            </a:pPr>
            <a:r>
              <a:rPr lang="en-US" sz="2400" dirty="0" smtClean="0"/>
              <a:t>	</a:t>
            </a:r>
            <a:r>
              <a:rPr lang="en-US" sz="3200" b="1" dirty="0" smtClean="0">
                <a:solidFill>
                  <a:srgbClr val="7B9899"/>
                </a:solidFill>
              </a:rPr>
              <a:t>%[flags][width][.precision]</a:t>
            </a:r>
            <a:r>
              <a:rPr lang="en-US" sz="3200" b="1" dirty="0" err="1" smtClean="0">
                <a:solidFill>
                  <a:srgbClr val="7B9899"/>
                </a:solidFill>
              </a:rPr>
              <a:t>specifier</a:t>
            </a:r>
            <a:endParaRPr lang="en-US" sz="3200" b="1" dirty="0" smtClean="0">
              <a:solidFill>
                <a:srgbClr val="7B9899"/>
              </a:solidFill>
            </a:endParaRPr>
          </a:p>
          <a:p>
            <a:pPr>
              <a:lnSpc>
                <a:spcPct val="160000"/>
              </a:lnSpc>
            </a:pPr>
            <a:r>
              <a:rPr lang="en-US" sz="2800" dirty="0" smtClean="0">
                <a:solidFill>
                  <a:srgbClr val="7B9899"/>
                </a:solidFill>
              </a:rPr>
              <a:t>Flags</a:t>
            </a:r>
          </a:p>
          <a:p>
            <a:pPr lvl="1">
              <a:lnSpc>
                <a:spcPct val="90000"/>
              </a:lnSpc>
            </a:pPr>
            <a:r>
              <a:rPr lang="en-US" sz="2400" dirty="0" smtClean="0">
                <a:solidFill>
                  <a:srgbClr val="7B9899"/>
                </a:solidFill>
              </a:rPr>
              <a:t>– left justifies the number instead of right justifying (see “width”)</a:t>
            </a:r>
          </a:p>
          <a:p>
            <a:pPr lvl="1">
              <a:lnSpc>
                <a:spcPct val="90000"/>
              </a:lnSpc>
            </a:pPr>
            <a:r>
              <a:rPr lang="en-US" sz="2400" dirty="0" smtClean="0">
                <a:solidFill>
                  <a:srgbClr val="7B9899"/>
                </a:solidFill>
              </a:rPr>
              <a:t>+ forces the sign of the number to be shown, even if positive (e.g. 5 would be printed as +5)</a:t>
            </a:r>
          </a:p>
          <a:p>
            <a:pPr lvl="1">
              <a:lnSpc>
                <a:spcPct val="90000"/>
              </a:lnSpc>
            </a:pPr>
            <a:r>
              <a:rPr lang="en-US" sz="2400" dirty="0" smtClean="0">
                <a:solidFill>
                  <a:srgbClr val="7B9899"/>
                </a:solidFill>
              </a:rPr>
              <a:t>0: (zero) pads with zeroes instead of spaces (see “width”)</a:t>
            </a:r>
          </a:p>
          <a:p>
            <a:pPr lvl="1">
              <a:lnSpc>
                <a:spcPct val="90000"/>
              </a:lnSpc>
            </a:pPr>
            <a:r>
              <a:rPr lang="en-US" sz="2400" dirty="0" smtClean="0">
                <a:solidFill>
                  <a:srgbClr val="7B9899"/>
                </a:solidFill>
              </a:rPr>
              <a:t>space: puts a space before a positive value.</a:t>
            </a:r>
          </a:p>
          <a:p>
            <a:pPr lvl="1">
              <a:lnSpc>
                <a:spcPct val="90000"/>
              </a:lnSpc>
            </a:pPr>
            <a:r>
              <a:rPr lang="en-US" sz="2400" dirty="0" smtClean="0">
                <a:solidFill>
                  <a:srgbClr val="7B9899"/>
                </a:solidFill>
              </a:rPr>
              <a:t>#: prefixes an O to a printed number if octal</a:t>
            </a:r>
          </a:p>
        </p:txBody>
      </p:sp>
      <p:cxnSp>
        <p:nvCxnSpPr>
          <p:cNvPr id="3" name="Curved Connector 2"/>
          <p:cNvCxnSpPr/>
          <p:nvPr/>
        </p:nvCxnSpPr>
        <p:spPr>
          <a:xfrm rot="5400000" flipH="1" flipV="1">
            <a:off x="1943100" y="2171700"/>
            <a:ext cx="457200" cy="2286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609599" y="609600"/>
            <a:ext cx="6347713" cy="762000"/>
          </a:xfrm>
        </p:spPr>
        <p:txBody>
          <a:bodyPr/>
          <a:lstStyle/>
          <a:p>
            <a:r>
              <a:rPr lang="en-US" b="1" dirty="0" smtClean="0">
                <a:solidFill>
                  <a:srgbClr val="7B9899"/>
                </a:solidFill>
              </a:rPr>
              <a:t>Advanced </a:t>
            </a:r>
            <a:r>
              <a:rPr lang="en-US" b="1" dirty="0" smtClean="0">
                <a:solidFill>
                  <a:srgbClr val="7B9899"/>
                </a:solidFill>
                <a:latin typeface="Courier New" pitchFamily="49" charset="0"/>
                <a:cs typeface="Courier New" pitchFamily="49" charset="0"/>
              </a:rPr>
              <a:t>printf</a:t>
            </a:r>
            <a:r>
              <a:rPr lang="en-US" b="1" dirty="0" smtClean="0">
                <a:solidFill>
                  <a:srgbClr val="7B9899"/>
                </a:solidFill>
              </a:rPr>
              <a:t> usage</a:t>
            </a:r>
          </a:p>
        </p:txBody>
      </p:sp>
      <p:sp>
        <p:nvSpPr>
          <p:cNvPr id="256003" name="Rectangle 3"/>
          <p:cNvSpPr>
            <a:spLocks noGrp="1" noChangeArrowheads="1"/>
          </p:cNvSpPr>
          <p:nvPr>
            <p:ph idx="1"/>
          </p:nvPr>
        </p:nvSpPr>
        <p:spPr>
          <a:xfrm>
            <a:off x="685800" y="1600200"/>
            <a:ext cx="7772400" cy="3962400"/>
          </a:xfrm>
        </p:spPr>
        <p:txBody>
          <a:bodyPr/>
          <a:lstStyle/>
          <a:p>
            <a:r>
              <a:rPr lang="en-US" sz="3200" dirty="0" smtClean="0">
                <a:solidFill>
                  <a:srgbClr val="7B9899"/>
                </a:solidFill>
              </a:rPr>
              <a:t>This is still a gross simplification of </a:t>
            </a:r>
            <a:r>
              <a:rPr lang="en-US" sz="3200" dirty="0" smtClean="0">
                <a:solidFill>
                  <a:srgbClr val="7B9899"/>
                </a:solidFill>
                <a:latin typeface="Courier New" pitchFamily="49" charset="0"/>
                <a:cs typeface="Courier New" pitchFamily="49" charset="0"/>
              </a:rPr>
              <a:t>printf()</a:t>
            </a:r>
          </a:p>
          <a:p>
            <a:r>
              <a:rPr lang="en-US" sz="3200" dirty="0" smtClean="0">
                <a:solidFill>
                  <a:srgbClr val="7B9899"/>
                </a:solidFill>
              </a:rPr>
              <a:t>Check out the following website for complete details:</a:t>
            </a:r>
          </a:p>
          <a:p>
            <a:pPr lvl="1">
              <a:buFontTx/>
              <a:buNone/>
            </a:pPr>
            <a:r>
              <a:rPr lang="en-US" sz="3600" dirty="0" smtClean="0">
                <a:solidFill>
                  <a:srgbClr val="7B9899"/>
                </a:solidFill>
                <a:hlinkClick r:id="rId3"/>
              </a:rPr>
              <a:t>http://www.cplusplus.com/reference/clibrary/cstdio/printf.html</a:t>
            </a:r>
            <a:endParaRPr lang="en-US" sz="3600" dirty="0" smtClean="0">
              <a:solidFill>
                <a:srgbClr val="7B9899"/>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609599" y="609600"/>
            <a:ext cx="6347713" cy="838200"/>
          </a:xfrm>
        </p:spPr>
        <p:txBody>
          <a:bodyPr/>
          <a:lstStyle/>
          <a:p>
            <a:r>
              <a:rPr lang="en-US" b="1" dirty="0" smtClean="0">
                <a:solidFill>
                  <a:srgbClr val="7B9899"/>
                </a:solidFill>
              </a:rPr>
              <a:t>Advanced </a:t>
            </a:r>
            <a:r>
              <a:rPr lang="en-US" b="1" dirty="0" smtClean="0">
                <a:solidFill>
                  <a:srgbClr val="7B9899"/>
                </a:solidFill>
                <a:latin typeface="Courier New" pitchFamily="49" charset="0"/>
                <a:cs typeface="Courier New" pitchFamily="49" charset="0"/>
              </a:rPr>
              <a:t>printf</a:t>
            </a:r>
            <a:r>
              <a:rPr lang="en-US" b="1" dirty="0" smtClean="0">
                <a:solidFill>
                  <a:srgbClr val="7B9899"/>
                </a:solidFill>
              </a:rPr>
              <a:t> usage</a:t>
            </a:r>
          </a:p>
        </p:txBody>
      </p:sp>
      <p:sp>
        <p:nvSpPr>
          <p:cNvPr id="258051" name="Rectangle 3"/>
          <p:cNvSpPr>
            <a:spLocks noGrp="1" noChangeArrowheads="1"/>
          </p:cNvSpPr>
          <p:nvPr>
            <p:ph idx="1"/>
          </p:nvPr>
        </p:nvSpPr>
        <p:spPr>
          <a:xfrm>
            <a:off x="609598" y="1600200"/>
            <a:ext cx="7772401" cy="4441163"/>
          </a:xfrm>
        </p:spPr>
        <p:txBody>
          <a:bodyPr/>
          <a:lstStyle/>
          <a:p>
            <a:r>
              <a:rPr lang="en-US" sz="2800" dirty="0" smtClean="0">
                <a:solidFill>
                  <a:srgbClr val="7B9899"/>
                </a:solidFill>
              </a:rPr>
              <a:t>Example:</a:t>
            </a:r>
          </a:p>
          <a:p>
            <a:pPr lvl="1"/>
            <a:r>
              <a:rPr lang="en-US" sz="2400" dirty="0" smtClean="0">
                <a:solidFill>
                  <a:srgbClr val="7B9899"/>
                </a:solidFill>
                <a:latin typeface="Courier New" pitchFamily="49" charset="0"/>
              </a:rPr>
              <a:t>printf("%.2lf", 43.21);</a:t>
            </a:r>
            <a:r>
              <a:rPr lang="en-US" sz="2400" dirty="0" smtClean="0">
                <a:solidFill>
                  <a:srgbClr val="7B9899"/>
                </a:solidFill>
              </a:rPr>
              <a:t> </a:t>
            </a:r>
          </a:p>
          <a:p>
            <a:pPr lvl="2"/>
            <a:r>
              <a:rPr lang="en-US" sz="2400" dirty="0" smtClean="0">
                <a:solidFill>
                  <a:srgbClr val="7B9899"/>
                </a:solidFill>
              </a:rPr>
              <a:t>would print </a:t>
            </a:r>
            <a:r>
              <a:rPr lang="en-US" sz="2400" dirty="0" smtClean="0">
                <a:solidFill>
                  <a:srgbClr val="7B9899"/>
                </a:solidFill>
                <a:latin typeface="Courier New" pitchFamily="49" charset="0"/>
              </a:rPr>
              <a:t>43.21 </a:t>
            </a:r>
            <a:r>
              <a:rPr lang="en-US" sz="2400" dirty="0" smtClean="0">
                <a:solidFill>
                  <a:srgbClr val="7B9899"/>
                </a:solidFill>
              </a:rPr>
              <a:t>instead of</a:t>
            </a:r>
            <a:r>
              <a:rPr lang="en-US" sz="2400" dirty="0" smtClean="0">
                <a:solidFill>
                  <a:srgbClr val="7B9899"/>
                </a:solidFill>
                <a:latin typeface="Courier New" pitchFamily="49" charset="0"/>
              </a:rPr>
              <a:t> 43.210000</a:t>
            </a:r>
          </a:p>
          <a:p>
            <a:pPr lvl="1">
              <a:lnSpc>
                <a:spcPct val="150000"/>
              </a:lnSpc>
            </a:pPr>
            <a:r>
              <a:rPr lang="en-US" sz="2400" dirty="0" smtClean="0">
                <a:solidFill>
                  <a:srgbClr val="7B9899"/>
                </a:solidFill>
                <a:latin typeface="Courier New" pitchFamily="49" charset="0"/>
              </a:rPr>
              <a:t>printf("%+05d", 47); </a:t>
            </a:r>
          </a:p>
          <a:p>
            <a:pPr lvl="2"/>
            <a:r>
              <a:rPr lang="en-US" sz="2400" dirty="0" smtClean="0">
                <a:solidFill>
                  <a:srgbClr val="7B9899"/>
                </a:solidFill>
              </a:rPr>
              <a:t>would print </a:t>
            </a:r>
            <a:r>
              <a:rPr lang="en-US" sz="2400" dirty="0" smtClean="0">
                <a:solidFill>
                  <a:srgbClr val="7B9899"/>
                </a:solidFill>
                <a:latin typeface="Courier New" pitchFamily="49" charset="0"/>
              </a:rPr>
              <a:t>+0047</a:t>
            </a:r>
            <a:r>
              <a:rPr lang="en-US" sz="2400" dirty="0" smtClean="0">
                <a:solidFill>
                  <a:srgbClr val="7B9899"/>
                </a:solidFill>
              </a:rPr>
              <a:t> instead of </a:t>
            </a:r>
            <a:r>
              <a:rPr lang="en-US" sz="2400" dirty="0" smtClean="0">
                <a:solidFill>
                  <a:srgbClr val="7B9899"/>
                </a:solidFill>
                <a:latin typeface="Courier New" pitchFamily="49" charset="0"/>
              </a:rPr>
              <a:t>47</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609599" y="609600"/>
            <a:ext cx="6347713" cy="838200"/>
          </a:xfrm>
        </p:spPr>
        <p:txBody>
          <a:bodyPr/>
          <a:lstStyle/>
          <a:p>
            <a:r>
              <a:rPr lang="en-US" dirty="0" smtClean="0">
                <a:solidFill>
                  <a:srgbClr val="7B9899"/>
                </a:solidFill>
              </a:rPr>
              <a:t>String and character literals</a:t>
            </a:r>
          </a:p>
        </p:txBody>
      </p:sp>
      <p:sp>
        <p:nvSpPr>
          <p:cNvPr id="260099" name="Rectangle 3"/>
          <p:cNvSpPr>
            <a:spLocks noGrp="1" noChangeArrowheads="1"/>
          </p:cNvSpPr>
          <p:nvPr>
            <p:ph idx="1"/>
          </p:nvPr>
        </p:nvSpPr>
        <p:spPr>
          <a:xfrm>
            <a:off x="609598" y="1600200"/>
            <a:ext cx="7848601" cy="4441163"/>
          </a:xfrm>
        </p:spPr>
        <p:txBody>
          <a:bodyPr/>
          <a:lstStyle/>
          <a:p>
            <a:r>
              <a:rPr lang="en-US" sz="3200" dirty="0" smtClean="0">
                <a:solidFill>
                  <a:srgbClr val="7B9899"/>
                </a:solidFill>
              </a:rPr>
              <a:t>We already know that:</a:t>
            </a:r>
          </a:p>
          <a:p>
            <a:pPr lvl="1"/>
            <a:r>
              <a:rPr lang="en-US" sz="2800" dirty="0" smtClean="0">
                <a:solidFill>
                  <a:srgbClr val="7B9899"/>
                </a:solidFill>
              </a:rPr>
              <a:t>A string is just a series of characters in a array</a:t>
            </a:r>
          </a:p>
          <a:p>
            <a:pPr lvl="1"/>
            <a:r>
              <a:rPr lang="en-US" sz="2800" dirty="0" smtClean="0">
                <a:solidFill>
                  <a:srgbClr val="7B9899"/>
                </a:solidFill>
              </a:rPr>
              <a:t>A string literal is enclosed in double quotes "like this"</a:t>
            </a:r>
          </a:p>
          <a:p>
            <a:pPr lvl="1"/>
            <a:r>
              <a:rPr lang="en-US" sz="2800" dirty="0" smtClean="0">
                <a:solidFill>
                  <a:srgbClr val="7B9899"/>
                </a:solidFill>
              </a:rPr>
              <a:t>Character literals are enclosed in single quotes, like this: 'a'</a:t>
            </a:r>
          </a:p>
          <a:p>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609599" y="609600"/>
            <a:ext cx="6347713" cy="838200"/>
          </a:xfrm>
        </p:spPr>
        <p:txBody>
          <a:bodyPr/>
          <a:lstStyle/>
          <a:p>
            <a:r>
              <a:rPr lang="en-US" b="1" dirty="0" smtClean="0">
                <a:solidFill>
                  <a:srgbClr val="7B9899"/>
                </a:solidFill>
              </a:rPr>
              <a:t>String and character literals</a:t>
            </a:r>
          </a:p>
        </p:txBody>
      </p:sp>
      <p:sp>
        <p:nvSpPr>
          <p:cNvPr id="262147" name="Rectangle 3"/>
          <p:cNvSpPr>
            <a:spLocks noGrp="1" noChangeArrowheads="1"/>
          </p:cNvSpPr>
          <p:nvPr>
            <p:ph idx="1"/>
          </p:nvPr>
        </p:nvSpPr>
        <p:spPr>
          <a:xfrm>
            <a:off x="609598" y="1524000"/>
            <a:ext cx="8001001" cy="4517363"/>
          </a:xfrm>
        </p:spPr>
        <p:txBody>
          <a:bodyPr/>
          <a:lstStyle/>
          <a:p>
            <a:r>
              <a:rPr lang="en-US" sz="3200" dirty="0" smtClean="0">
                <a:solidFill>
                  <a:srgbClr val="7B9899"/>
                </a:solidFill>
              </a:rPr>
              <a:t>Some characters have special meaning, so we need to use an </a:t>
            </a:r>
            <a:r>
              <a:rPr lang="en-US" sz="3200" u="sng" dirty="0" smtClean="0">
                <a:solidFill>
                  <a:srgbClr val="7B9899"/>
                </a:solidFill>
              </a:rPr>
              <a:t>escape sequence</a:t>
            </a:r>
            <a:r>
              <a:rPr lang="en-US" sz="3200" dirty="0" smtClean="0">
                <a:solidFill>
                  <a:srgbClr val="7B9899"/>
                </a:solidFill>
              </a:rPr>
              <a:t> to say that we want them to be in the string (or character) literal</a:t>
            </a:r>
          </a:p>
          <a:p>
            <a:r>
              <a:rPr lang="en-US" sz="3200" dirty="0" smtClean="0">
                <a:solidFill>
                  <a:srgbClr val="7B9899"/>
                </a:solidFill>
              </a:rPr>
              <a:t>Escape sequences all begin with the backslash character: \</a:t>
            </a:r>
          </a:p>
          <a:p>
            <a:pPr>
              <a:buFontTx/>
              <a:buNone/>
            </a:pPr>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609599" y="609600"/>
            <a:ext cx="6347713" cy="762000"/>
          </a:xfrm>
        </p:spPr>
        <p:txBody>
          <a:bodyPr/>
          <a:lstStyle/>
          <a:p>
            <a:r>
              <a:rPr lang="en-US" b="1" dirty="0" smtClean="0">
                <a:solidFill>
                  <a:srgbClr val="7B9899"/>
                </a:solidFill>
              </a:rPr>
              <a:t>String and character literals</a:t>
            </a:r>
          </a:p>
        </p:txBody>
      </p:sp>
      <p:sp>
        <p:nvSpPr>
          <p:cNvPr id="264195" name="Rectangle 3"/>
          <p:cNvSpPr>
            <a:spLocks noGrp="1" noChangeArrowheads="1"/>
          </p:cNvSpPr>
          <p:nvPr>
            <p:ph idx="1"/>
          </p:nvPr>
        </p:nvSpPr>
        <p:spPr>
          <a:xfrm>
            <a:off x="609598" y="1676400"/>
            <a:ext cx="7848601" cy="4364963"/>
          </a:xfrm>
        </p:spPr>
        <p:txBody>
          <a:bodyPr>
            <a:normAutofit fontScale="92500" lnSpcReduction="10000"/>
          </a:bodyPr>
          <a:lstStyle/>
          <a:p>
            <a:pPr>
              <a:lnSpc>
                <a:spcPct val="90000"/>
              </a:lnSpc>
            </a:pPr>
            <a:r>
              <a:rPr lang="en-US" sz="3000" dirty="0" smtClean="0">
                <a:solidFill>
                  <a:srgbClr val="7B9899"/>
                </a:solidFill>
              </a:rPr>
              <a:t>There are many escape </a:t>
            </a:r>
            <a:r>
              <a:rPr lang="en-US" sz="3000" dirty="0" smtClean="0">
                <a:solidFill>
                  <a:srgbClr val="7B9899"/>
                </a:solidFill>
              </a:rPr>
              <a:t>sequences for </a:t>
            </a:r>
            <a:r>
              <a:rPr lang="en-US" sz="3000" dirty="0" err="1" smtClean="0">
                <a:solidFill>
                  <a:srgbClr val="7B9899"/>
                </a:solidFill>
                <a:latin typeface="Courier New" panose="02070309020205020404" pitchFamily="49" charset="0"/>
                <a:cs typeface="Courier New" panose="02070309020205020404" pitchFamily="49" charset="0"/>
              </a:rPr>
              <a:t>printf</a:t>
            </a:r>
            <a:r>
              <a:rPr lang="en-US" sz="3000" dirty="0" smtClean="0">
                <a:solidFill>
                  <a:srgbClr val="7B9899"/>
                </a:solidFill>
                <a:latin typeface="Courier New" panose="02070309020205020404" pitchFamily="49" charset="0"/>
                <a:cs typeface="Courier New" panose="02070309020205020404" pitchFamily="49" charset="0"/>
              </a:rPr>
              <a:t>(), </a:t>
            </a:r>
            <a:r>
              <a:rPr lang="en-US" sz="3000" dirty="0" smtClean="0">
                <a:solidFill>
                  <a:srgbClr val="7B9899"/>
                </a:solidFill>
              </a:rPr>
              <a:t>but here are a few of the more commonly used ones:</a:t>
            </a:r>
          </a:p>
          <a:p>
            <a:pPr lvl="1">
              <a:lnSpc>
                <a:spcPct val="200000"/>
              </a:lnSpc>
            </a:pPr>
            <a:r>
              <a:rPr lang="en-US" sz="2600" dirty="0" smtClean="0">
                <a:solidFill>
                  <a:srgbClr val="7B9899"/>
                </a:solidFill>
              </a:rPr>
              <a:t>\n	newline</a:t>
            </a:r>
          </a:p>
          <a:p>
            <a:pPr lvl="1">
              <a:lnSpc>
                <a:spcPct val="90000"/>
              </a:lnSpc>
            </a:pPr>
            <a:r>
              <a:rPr lang="en-US" sz="2600" dirty="0" smtClean="0">
                <a:solidFill>
                  <a:srgbClr val="7B9899"/>
                </a:solidFill>
              </a:rPr>
              <a:t>\t	tab</a:t>
            </a:r>
          </a:p>
          <a:p>
            <a:pPr lvl="1">
              <a:lnSpc>
                <a:spcPct val="90000"/>
              </a:lnSpc>
            </a:pPr>
            <a:r>
              <a:rPr lang="en-US" sz="2600" dirty="0" smtClean="0">
                <a:solidFill>
                  <a:srgbClr val="7B9899"/>
                </a:solidFill>
              </a:rPr>
              <a:t>\"	double quote</a:t>
            </a:r>
          </a:p>
          <a:p>
            <a:pPr lvl="1">
              <a:lnSpc>
                <a:spcPct val="90000"/>
              </a:lnSpc>
            </a:pPr>
            <a:r>
              <a:rPr lang="en-US" sz="2600" dirty="0" smtClean="0">
                <a:solidFill>
                  <a:srgbClr val="7B9899"/>
                </a:solidFill>
              </a:rPr>
              <a:t>\'		single quote</a:t>
            </a:r>
          </a:p>
          <a:p>
            <a:pPr lvl="1">
              <a:lnSpc>
                <a:spcPct val="90000"/>
              </a:lnSpc>
            </a:pPr>
            <a:r>
              <a:rPr lang="en-US" sz="2600" dirty="0" smtClean="0">
                <a:solidFill>
                  <a:srgbClr val="7B9899"/>
                </a:solidFill>
              </a:rPr>
              <a:t>\\		backslash</a:t>
            </a:r>
          </a:p>
          <a:p>
            <a:pPr lvl="1">
              <a:lnSpc>
                <a:spcPct val="90000"/>
              </a:lnSpc>
            </a:pPr>
            <a:r>
              <a:rPr lang="en-US" sz="2600" dirty="0" smtClean="0">
                <a:solidFill>
                  <a:srgbClr val="7B9899"/>
                </a:solidFill>
              </a:rPr>
              <a:t>\0	null terminator (this is implicit at the end of every string)</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609599" y="609600"/>
            <a:ext cx="6347713" cy="838200"/>
          </a:xfrm>
        </p:spPr>
        <p:txBody>
          <a:bodyPr/>
          <a:lstStyle/>
          <a:p>
            <a:r>
              <a:rPr lang="en-US" b="1" dirty="0" smtClean="0">
                <a:solidFill>
                  <a:srgbClr val="7B9899"/>
                </a:solidFill>
              </a:rPr>
              <a:t>String and character literals</a:t>
            </a:r>
          </a:p>
        </p:txBody>
      </p:sp>
      <p:sp>
        <p:nvSpPr>
          <p:cNvPr id="266243" name="Rectangle 3"/>
          <p:cNvSpPr>
            <a:spLocks noGrp="1" noChangeArrowheads="1"/>
          </p:cNvSpPr>
          <p:nvPr>
            <p:ph idx="1"/>
          </p:nvPr>
        </p:nvSpPr>
        <p:spPr>
          <a:xfrm>
            <a:off x="457200" y="1775191"/>
            <a:ext cx="8229600" cy="4092209"/>
          </a:xfrm>
        </p:spPr>
        <p:txBody>
          <a:bodyPr>
            <a:normAutofit fontScale="85000" lnSpcReduction="10000"/>
          </a:bodyPr>
          <a:lstStyle/>
          <a:p>
            <a:r>
              <a:rPr lang="en-US" sz="3000" dirty="0" smtClean="0">
                <a:solidFill>
                  <a:srgbClr val="7B9899"/>
                </a:solidFill>
              </a:rPr>
              <a:t>Note: the % character only has special meaning </a:t>
            </a:r>
            <a:r>
              <a:rPr lang="en-US" sz="3000" dirty="0" smtClean="0">
                <a:solidFill>
                  <a:srgbClr val="7B9899"/>
                </a:solidFill>
              </a:rPr>
              <a:t>in </a:t>
            </a:r>
            <a:r>
              <a:rPr lang="en-US" sz="3000" dirty="0" smtClean="0">
                <a:solidFill>
                  <a:srgbClr val="7B9899"/>
                </a:solidFill>
                <a:latin typeface="Courier New" pitchFamily="49" charset="0"/>
                <a:cs typeface="Courier New" pitchFamily="49" charset="0"/>
              </a:rPr>
              <a:t>printf() </a:t>
            </a:r>
            <a:r>
              <a:rPr lang="en-US" sz="3000" dirty="0" smtClean="0">
                <a:solidFill>
                  <a:srgbClr val="7B9899"/>
                </a:solidFill>
              </a:rPr>
              <a:t>but not </a:t>
            </a:r>
            <a:r>
              <a:rPr lang="en-US" sz="3000" dirty="0" smtClean="0">
                <a:solidFill>
                  <a:srgbClr val="7B9899"/>
                </a:solidFill>
              </a:rPr>
              <a:t>in </a:t>
            </a:r>
            <a:r>
              <a:rPr lang="en-US" sz="3000" dirty="0" smtClean="0">
                <a:solidFill>
                  <a:srgbClr val="7B9899"/>
                </a:solidFill>
              </a:rPr>
              <a:t>the C language in general.</a:t>
            </a:r>
          </a:p>
          <a:p>
            <a:pPr lvl="1"/>
            <a:r>
              <a:rPr lang="en-US" sz="2800" dirty="0" smtClean="0">
                <a:solidFill>
                  <a:srgbClr val="7B9899"/>
                </a:solidFill>
              </a:rPr>
              <a:t>To print a literal % with </a:t>
            </a:r>
            <a:r>
              <a:rPr lang="en-US" sz="2800" dirty="0" smtClean="0">
                <a:solidFill>
                  <a:srgbClr val="7B9899"/>
                </a:solidFill>
                <a:latin typeface="Courier New" pitchFamily="49" charset="0"/>
                <a:cs typeface="Courier New" pitchFamily="49" charset="0"/>
              </a:rPr>
              <a:t>printf()</a:t>
            </a:r>
            <a:r>
              <a:rPr lang="en-US" sz="2800" dirty="0" smtClean="0">
                <a:solidFill>
                  <a:srgbClr val="7B9899"/>
                </a:solidFill>
              </a:rPr>
              <a:t>, write %% in the string.</a:t>
            </a:r>
          </a:p>
          <a:p>
            <a:r>
              <a:rPr lang="en-US" sz="3000" dirty="0" smtClean="0">
                <a:solidFill>
                  <a:srgbClr val="7B9899"/>
                </a:solidFill>
              </a:rPr>
              <a:t>If you have a really long string literal and you'd like to have it on multiple lines, just close it at the end of one line and reopen it on the next line, like so:</a:t>
            </a:r>
          </a:p>
          <a:p>
            <a:pPr lvl="1">
              <a:lnSpc>
                <a:spcPct val="150000"/>
              </a:lnSpc>
              <a:buFontTx/>
              <a:buNone/>
            </a:pPr>
            <a:r>
              <a:rPr lang="en-US" sz="2400" dirty="0" smtClean="0">
                <a:solidFill>
                  <a:srgbClr val="7B9899"/>
                </a:solidFill>
              </a:rPr>
              <a:t>	</a:t>
            </a:r>
            <a:r>
              <a:rPr lang="en-US" sz="2800" dirty="0" smtClean="0">
                <a:solidFill>
                  <a:srgbClr val="7B9899"/>
                </a:solidFill>
                <a:latin typeface="Courier New" pitchFamily="49" charset="0"/>
              </a:rPr>
              <a:t>printf("This is a really, really, "</a:t>
            </a:r>
          </a:p>
          <a:p>
            <a:pPr lvl="1">
              <a:buFontTx/>
              <a:buNone/>
            </a:pPr>
            <a:r>
              <a:rPr lang="en-US" sz="2800" dirty="0" smtClean="0">
                <a:solidFill>
                  <a:srgbClr val="7B9899"/>
                </a:solidFill>
                <a:latin typeface="Courier New" pitchFamily="49" charset="0"/>
              </a:rPr>
              <a:t>		   "really long string\n");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A9A98"/>
                </a:solidFill>
              </a:rPr>
              <a:t>Input and Output Streams</a:t>
            </a:r>
            <a:endParaRPr lang="en-US" b="1" dirty="0">
              <a:solidFill>
                <a:srgbClr val="7A9A98"/>
              </a:solidFill>
            </a:endParaRPr>
          </a:p>
        </p:txBody>
      </p:sp>
      <p:sp>
        <p:nvSpPr>
          <p:cNvPr id="3" name="Content Placeholder 2"/>
          <p:cNvSpPr>
            <a:spLocks noGrp="1"/>
          </p:cNvSpPr>
          <p:nvPr>
            <p:ph idx="1"/>
          </p:nvPr>
        </p:nvSpPr>
        <p:spPr>
          <a:xfrm>
            <a:off x="609598" y="1676400"/>
            <a:ext cx="7848601" cy="4572000"/>
          </a:xfrm>
        </p:spPr>
        <p:txBody>
          <a:bodyPr>
            <a:noAutofit/>
          </a:bodyPr>
          <a:lstStyle/>
          <a:p>
            <a:r>
              <a:rPr lang="en-US" sz="2400" dirty="0" smtClean="0">
                <a:solidFill>
                  <a:srgbClr val="7B9899"/>
                </a:solidFill>
              </a:rPr>
              <a:t>Inputs and outputs are performed with “streams” – “sequence of characters organized into lines” (</a:t>
            </a:r>
            <a:r>
              <a:rPr lang="en-US" sz="2400" dirty="0" err="1" smtClean="0">
                <a:solidFill>
                  <a:srgbClr val="7B9899"/>
                </a:solidFill>
              </a:rPr>
              <a:t>Dietel</a:t>
            </a:r>
            <a:r>
              <a:rPr lang="en-US" sz="2400" dirty="0" smtClean="0">
                <a:solidFill>
                  <a:srgbClr val="7B9899"/>
                </a:solidFill>
              </a:rPr>
              <a:t> and </a:t>
            </a:r>
            <a:r>
              <a:rPr lang="en-US" sz="2400" dirty="0" err="1" smtClean="0">
                <a:solidFill>
                  <a:srgbClr val="7B9899"/>
                </a:solidFill>
              </a:rPr>
              <a:t>Dietel</a:t>
            </a:r>
            <a:r>
              <a:rPr lang="en-US" sz="2400" dirty="0" smtClean="0">
                <a:solidFill>
                  <a:srgbClr val="7B9899"/>
                </a:solidFill>
              </a:rPr>
              <a:t>)</a:t>
            </a:r>
          </a:p>
          <a:p>
            <a:r>
              <a:rPr lang="en-US" sz="2400" dirty="0" smtClean="0">
                <a:solidFill>
                  <a:srgbClr val="7B9899"/>
                </a:solidFill>
              </a:rPr>
              <a:t>Lines must be at least 254 characters, including the end-of-line character.</a:t>
            </a:r>
          </a:p>
          <a:p>
            <a:r>
              <a:rPr lang="en-US" sz="2400" dirty="0" smtClean="0">
                <a:solidFill>
                  <a:srgbClr val="7B9899"/>
                </a:solidFill>
              </a:rPr>
              <a:t>There are three standard streams: </a:t>
            </a:r>
          </a:p>
          <a:p>
            <a:pPr lvl="1"/>
            <a:r>
              <a:rPr lang="en-US" sz="2400" dirty="0" smtClean="0">
                <a:solidFill>
                  <a:srgbClr val="7B9899"/>
                </a:solidFill>
              </a:rPr>
              <a:t>Input stream</a:t>
            </a:r>
          </a:p>
          <a:p>
            <a:pPr lvl="1"/>
            <a:r>
              <a:rPr lang="en-US" sz="2400" dirty="0" smtClean="0">
                <a:solidFill>
                  <a:srgbClr val="7B9899"/>
                </a:solidFill>
              </a:rPr>
              <a:t>Output stream</a:t>
            </a:r>
          </a:p>
          <a:p>
            <a:pPr lvl="1"/>
            <a:r>
              <a:rPr lang="en-US" sz="2400" dirty="0" smtClean="0">
                <a:solidFill>
                  <a:srgbClr val="7B9899"/>
                </a:solidFill>
              </a:rPr>
              <a:t>Error stream</a:t>
            </a:r>
            <a:endParaRPr lang="en-US" sz="2400" dirty="0">
              <a:solidFill>
                <a:srgbClr val="7B989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09599" y="609600"/>
            <a:ext cx="6347713" cy="838200"/>
          </a:xfrm>
        </p:spPr>
        <p:txBody>
          <a:bodyPr/>
          <a:lstStyle/>
          <a:p>
            <a:r>
              <a:rPr lang="en-US" b="1" dirty="0">
                <a:solidFill>
                  <a:srgbClr val="7B9899"/>
                </a:solidFill>
              </a:rPr>
              <a:t>String Output Functions in C</a:t>
            </a:r>
          </a:p>
        </p:txBody>
      </p:sp>
      <p:sp>
        <p:nvSpPr>
          <p:cNvPr id="22531" name="Rectangle 3"/>
          <p:cNvSpPr>
            <a:spLocks noGrp="1" noChangeArrowheads="1"/>
          </p:cNvSpPr>
          <p:nvPr>
            <p:ph idx="1"/>
          </p:nvPr>
        </p:nvSpPr>
        <p:spPr>
          <a:xfrm>
            <a:off x="609598" y="1676400"/>
            <a:ext cx="7848601" cy="4364963"/>
          </a:xfrm>
        </p:spPr>
        <p:txBody>
          <a:bodyPr>
            <a:normAutofit/>
          </a:bodyPr>
          <a:lstStyle/>
          <a:p>
            <a:r>
              <a:rPr lang="en-US" sz="3200" dirty="0">
                <a:solidFill>
                  <a:srgbClr val="7B9899"/>
                </a:solidFill>
              </a:rPr>
              <a:t>Some output functions exist specifically for strings and characters.</a:t>
            </a:r>
          </a:p>
          <a:p>
            <a:r>
              <a:rPr lang="en-US" sz="3200" dirty="0">
                <a:solidFill>
                  <a:srgbClr val="7B9899"/>
                </a:solidFill>
                <a:latin typeface="Courier New" pitchFamily="49" charset="0"/>
              </a:rPr>
              <a:t>puts()</a:t>
            </a:r>
            <a:r>
              <a:rPr lang="en-US" sz="3200" dirty="0">
                <a:solidFill>
                  <a:srgbClr val="7B9899"/>
                </a:solidFill>
              </a:rPr>
              <a:t> prints a string to the standard output.</a:t>
            </a:r>
          </a:p>
          <a:p>
            <a:r>
              <a:rPr lang="en-US" sz="3200" dirty="0">
                <a:solidFill>
                  <a:srgbClr val="7B9899"/>
                </a:solidFill>
              </a:rPr>
              <a:t>Followed by a newline.</a:t>
            </a:r>
          </a:p>
          <a:p>
            <a:r>
              <a:rPr lang="en-US" sz="3200" dirty="0">
                <a:solidFill>
                  <a:srgbClr val="7B9899"/>
                </a:solidFill>
              </a:rPr>
              <a:t>Returns an integer value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599" y="609600"/>
            <a:ext cx="6347713" cy="914400"/>
          </a:xfrm>
        </p:spPr>
        <p:txBody>
          <a:bodyPr/>
          <a:lstStyle/>
          <a:p>
            <a:r>
              <a:rPr lang="en-US" b="1" dirty="0">
                <a:solidFill>
                  <a:srgbClr val="7B9899"/>
                </a:solidFill>
              </a:rPr>
              <a:t>String Output Functions in C</a:t>
            </a:r>
          </a:p>
        </p:txBody>
      </p:sp>
      <p:sp>
        <p:nvSpPr>
          <p:cNvPr id="23555" name="Rectangle 3"/>
          <p:cNvSpPr>
            <a:spLocks noGrp="1" noChangeArrowheads="1"/>
          </p:cNvSpPr>
          <p:nvPr>
            <p:ph idx="1"/>
          </p:nvPr>
        </p:nvSpPr>
        <p:spPr>
          <a:xfrm>
            <a:off x="609598" y="2160590"/>
            <a:ext cx="7696201" cy="3880773"/>
          </a:xfrm>
        </p:spPr>
        <p:txBody>
          <a:bodyPr>
            <a:normAutofit/>
          </a:bodyPr>
          <a:lstStyle/>
          <a:p>
            <a:r>
              <a:rPr lang="en-US" sz="3200" dirty="0" err="1">
                <a:solidFill>
                  <a:srgbClr val="7B9899"/>
                </a:solidFill>
                <a:latin typeface="Courier New" pitchFamily="49" charset="0"/>
              </a:rPr>
              <a:t>putchar</a:t>
            </a:r>
            <a:r>
              <a:rPr lang="en-US" sz="3200" dirty="0">
                <a:solidFill>
                  <a:srgbClr val="7B9899"/>
                </a:solidFill>
                <a:latin typeface="Courier New" pitchFamily="49" charset="0"/>
              </a:rPr>
              <a:t>()</a:t>
            </a:r>
            <a:r>
              <a:rPr lang="en-US" sz="3200" dirty="0">
                <a:solidFill>
                  <a:srgbClr val="7B9899"/>
                </a:solidFill>
              </a:rPr>
              <a:t> prints its character argument.</a:t>
            </a:r>
          </a:p>
          <a:p>
            <a:r>
              <a:rPr lang="en-US" sz="3200" dirty="0">
                <a:solidFill>
                  <a:srgbClr val="7B9899"/>
                </a:solidFill>
              </a:rPr>
              <a:t>Must be placed within a loop if writing a string.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09599" y="609600"/>
            <a:ext cx="6347713" cy="762000"/>
          </a:xfrm>
        </p:spPr>
        <p:txBody>
          <a:bodyPr/>
          <a:lstStyle/>
          <a:p>
            <a:r>
              <a:rPr lang="en-US" b="1" dirty="0" smtClean="0">
                <a:solidFill>
                  <a:srgbClr val="7B9899"/>
                </a:solidFill>
              </a:rPr>
              <a:t>Input </a:t>
            </a:r>
            <a:r>
              <a:rPr lang="en-US" b="1" dirty="0">
                <a:solidFill>
                  <a:srgbClr val="7B9899"/>
                </a:solidFill>
              </a:rPr>
              <a:t>Functions in C</a:t>
            </a:r>
          </a:p>
        </p:txBody>
      </p:sp>
      <p:sp>
        <p:nvSpPr>
          <p:cNvPr id="3075" name="Rectangle 3"/>
          <p:cNvSpPr>
            <a:spLocks noGrp="1" noChangeArrowheads="1"/>
          </p:cNvSpPr>
          <p:nvPr>
            <p:ph idx="1"/>
          </p:nvPr>
        </p:nvSpPr>
        <p:spPr>
          <a:xfrm>
            <a:off x="609598" y="1600200"/>
            <a:ext cx="8077201" cy="4441163"/>
          </a:xfrm>
        </p:spPr>
        <p:txBody>
          <a:bodyPr>
            <a:noAutofit/>
          </a:bodyPr>
          <a:lstStyle/>
          <a:p>
            <a:r>
              <a:rPr lang="en-US" sz="2800" dirty="0">
                <a:solidFill>
                  <a:srgbClr val="7B9899"/>
                </a:solidFill>
                <a:latin typeface="Courier New" pitchFamily="49" charset="0"/>
              </a:rPr>
              <a:t>scanf()</a:t>
            </a:r>
            <a:r>
              <a:rPr lang="en-US" sz="2800" dirty="0">
                <a:solidFill>
                  <a:srgbClr val="7B9899"/>
                </a:solidFill>
              </a:rPr>
              <a:t> is the basic input function in C.</a:t>
            </a:r>
          </a:p>
          <a:p>
            <a:r>
              <a:rPr lang="en-US" sz="2800" dirty="0">
                <a:solidFill>
                  <a:srgbClr val="7B9899"/>
                </a:solidFill>
              </a:rPr>
              <a:t>Requires that the data type be identified within quotes.</a:t>
            </a:r>
          </a:p>
          <a:p>
            <a:r>
              <a:rPr lang="en-US" sz="2800" dirty="0">
                <a:solidFill>
                  <a:srgbClr val="7B9899"/>
                </a:solidFill>
              </a:rPr>
              <a:t>The variable name of the datum read is indicated by its address-of operator.</a:t>
            </a:r>
          </a:p>
          <a:p>
            <a:pPr algn="ctr">
              <a:spcBef>
                <a:spcPct val="50000"/>
              </a:spcBef>
              <a:spcAft>
                <a:spcPct val="50000"/>
              </a:spcAft>
              <a:buFontTx/>
              <a:buNone/>
            </a:pPr>
            <a:r>
              <a:rPr lang="en-US" sz="2800" dirty="0">
                <a:solidFill>
                  <a:srgbClr val="7B9899"/>
                </a:solidFill>
                <a:latin typeface="Courier New" pitchFamily="49" charset="0"/>
              </a:rPr>
              <a:t>scanf(“%</a:t>
            </a:r>
            <a:r>
              <a:rPr lang="en-US" sz="2800" dirty="0" err="1">
                <a:solidFill>
                  <a:srgbClr val="7B9899"/>
                </a:solidFill>
                <a:latin typeface="Courier New" pitchFamily="49" charset="0"/>
              </a:rPr>
              <a:t>d%d%d</a:t>
            </a:r>
            <a:r>
              <a:rPr lang="en-US" sz="2800" dirty="0">
                <a:solidFill>
                  <a:srgbClr val="7B9899"/>
                </a:solidFill>
                <a:latin typeface="Courier New" pitchFamily="49" charset="0"/>
              </a:rPr>
              <a:t>”, &amp;a, &amp;b, &amp;c</a:t>
            </a:r>
            <a:r>
              <a:rPr lang="en-US" sz="2800" dirty="0" smtClean="0">
                <a:solidFill>
                  <a:srgbClr val="7B9899"/>
                </a:solidFill>
                <a:latin typeface="Courier New" pitchFamily="49" charset="0"/>
              </a:rPr>
              <a:t>);</a:t>
            </a:r>
            <a:endParaRPr lang="en-US" sz="2800" dirty="0">
              <a:solidFill>
                <a:srgbClr val="7B9899"/>
              </a:solidFill>
              <a:latin typeface="Courier New"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99716"/>
            <a:ext cx="6347713" cy="819484"/>
          </a:xfrm>
        </p:spPr>
        <p:txBody>
          <a:bodyPr/>
          <a:lstStyle/>
          <a:p>
            <a:r>
              <a:rPr lang="en-US" b="1" dirty="0" smtClean="0">
                <a:solidFill>
                  <a:srgbClr val="7B9899"/>
                </a:solidFill>
              </a:rPr>
              <a:t>Formatting with </a:t>
            </a:r>
            <a:r>
              <a:rPr lang="en-US" b="1" dirty="0" smtClean="0">
                <a:solidFill>
                  <a:srgbClr val="7B9899"/>
                </a:solidFill>
                <a:latin typeface="Courier New" pitchFamily="49" charset="0"/>
                <a:cs typeface="Courier New" pitchFamily="49" charset="0"/>
              </a:rPr>
              <a:t>scanf()</a:t>
            </a:r>
            <a:endParaRPr lang="en-US" b="1" dirty="0">
              <a:solidFill>
                <a:srgbClr val="7B9899"/>
              </a:solidFill>
              <a:latin typeface="Courier New" pitchFamily="49" charset="0"/>
              <a:cs typeface="Courier New" pitchFamily="49" charset="0"/>
            </a:endParaRPr>
          </a:p>
        </p:txBody>
      </p:sp>
      <p:sp>
        <p:nvSpPr>
          <p:cNvPr id="3" name="Content Placeholder 2"/>
          <p:cNvSpPr>
            <a:spLocks noGrp="1"/>
          </p:cNvSpPr>
          <p:nvPr>
            <p:ph idx="1"/>
          </p:nvPr>
        </p:nvSpPr>
        <p:spPr>
          <a:xfrm>
            <a:off x="228600" y="1371600"/>
            <a:ext cx="8686800" cy="5006609"/>
          </a:xfrm>
        </p:spPr>
        <p:txBody>
          <a:bodyPr>
            <a:normAutofit fontScale="92500" lnSpcReduction="10000"/>
          </a:bodyPr>
          <a:lstStyle/>
          <a:p>
            <a:r>
              <a:rPr lang="en-US" sz="2800" dirty="0" smtClean="0">
                <a:solidFill>
                  <a:srgbClr val="7B9899"/>
                </a:solidFill>
                <a:latin typeface="Courier New" pitchFamily="49" charset="0"/>
                <a:cs typeface="Courier New" pitchFamily="49" charset="0"/>
              </a:rPr>
              <a:t>scanf() </a:t>
            </a:r>
            <a:r>
              <a:rPr lang="en-US" sz="2800" dirty="0" smtClean="0">
                <a:solidFill>
                  <a:srgbClr val="7B9899"/>
                </a:solidFill>
              </a:rPr>
              <a:t>can also be formatted to read almost anything.</a:t>
            </a:r>
          </a:p>
          <a:p>
            <a:r>
              <a:rPr lang="en-US" sz="2800" dirty="0" smtClean="0">
                <a:solidFill>
                  <a:srgbClr val="7B9899"/>
                </a:solidFill>
              </a:rPr>
              <a:t>The format is:</a:t>
            </a:r>
          </a:p>
          <a:p>
            <a:pPr>
              <a:buNone/>
            </a:pPr>
            <a:endParaRPr lang="en-US" sz="2800" dirty="0" smtClean="0">
              <a:solidFill>
                <a:srgbClr val="7B9899"/>
              </a:solidFill>
            </a:endParaRPr>
          </a:p>
          <a:p>
            <a:pPr>
              <a:lnSpc>
                <a:spcPct val="150000"/>
              </a:lnSpc>
              <a:buNone/>
            </a:pPr>
            <a:r>
              <a:rPr lang="en-US" sz="2800" b="1" dirty="0" smtClean="0">
                <a:solidFill>
                  <a:srgbClr val="7B9899"/>
                </a:solidFill>
                <a:latin typeface="Courier New" pitchFamily="49" charset="0"/>
                <a:cs typeface="Courier New" pitchFamily="49" charset="0"/>
              </a:rPr>
              <a:t>scanf(format-control-string, other-arguments);</a:t>
            </a:r>
          </a:p>
          <a:p>
            <a:endParaRPr lang="en-US" sz="2800" dirty="0" smtClean="0">
              <a:solidFill>
                <a:srgbClr val="7B9899"/>
              </a:solidFill>
              <a:cs typeface="Courier New" pitchFamily="49" charset="0"/>
            </a:endParaRPr>
          </a:p>
          <a:p>
            <a:r>
              <a:rPr lang="en-US" sz="2800" dirty="0" smtClean="0">
                <a:solidFill>
                  <a:srgbClr val="7B9899"/>
                </a:solidFill>
                <a:cs typeface="Courier New" pitchFamily="49" charset="0"/>
              </a:rPr>
              <a:t>The format control string defines the format of the inputs</a:t>
            </a:r>
          </a:p>
          <a:p>
            <a:r>
              <a:rPr lang="en-US" sz="2800" dirty="0" smtClean="0">
                <a:solidFill>
                  <a:srgbClr val="7B9899"/>
                </a:solidFill>
                <a:cs typeface="Courier New" pitchFamily="49" charset="0"/>
              </a:rPr>
              <a:t>The other arguments indicate where to store them</a:t>
            </a:r>
            <a:endParaRPr lang="en-US" sz="2800" dirty="0">
              <a:solidFill>
                <a:srgbClr val="7B9899"/>
              </a:solidFill>
              <a:cs typeface="Courier New"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96201" cy="914400"/>
          </a:xfrm>
        </p:spPr>
        <p:txBody>
          <a:bodyPr>
            <a:normAutofit/>
          </a:bodyPr>
          <a:lstStyle/>
          <a:p>
            <a:r>
              <a:rPr lang="en-US" b="1" dirty="0" err="1" smtClean="0">
                <a:solidFill>
                  <a:srgbClr val="7B9899"/>
                </a:solidFill>
                <a:latin typeface="Courier New" pitchFamily="49" charset="0"/>
                <a:cs typeface="Courier New" pitchFamily="49" charset="0"/>
              </a:rPr>
              <a:t>scanf</a:t>
            </a:r>
            <a:r>
              <a:rPr lang="en-US" b="1" dirty="0" smtClean="0">
                <a:solidFill>
                  <a:srgbClr val="7B9899"/>
                </a:solidFill>
                <a:latin typeface="Courier New" pitchFamily="49" charset="0"/>
                <a:cs typeface="Courier New" pitchFamily="49" charset="0"/>
              </a:rPr>
              <a:t>()</a:t>
            </a:r>
            <a:r>
              <a:rPr lang="en-US" b="1" dirty="0" smtClean="0">
                <a:solidFill>
                  <a:srgbClr val="7B9899"/>
                </a:solidFill>
                <a:cs typeface="Courier New" pitchFamily="49" charset="0"/>
              </a:rPr>
              <a:t>Type Specifiers</a:t>
            </a:r>
            <a:endParaRPr lang="en-US" b="1" dirty="0">
              <a:solidFill>
                <a:srgbClr val="7B9899"/>
              </a:solidFill>
            </a:endParaRPr>
          </a:p>
        </p:txBody>
      </p:sp>
      <p:sp>
        <p:nvSpPr>
          <p:cNvPr id="3" name="Content Placeholder 2"/>
          <p:cNvSpPr>
            <a:spLocks noGrp="1"/>
          </p:cNvSpPr>
          <p:nvPr>
            <p:ph idx="1"/>
          </p:nvPr>
        </p:nvSpPr>
        <p:spPr>
          <a:xfrm>
            <a:off x="457200" y="1775191"/>
            <a:ext cx="8305800" cy="4625609"/>
          </a:xfrm>
        </p:spPr>
        <p:txBody>
          <a:bodyPr>
            <a:normAutofit fontScale="92500" lnSpcReduction="10000"/>
          </a:bodyPr>
          <a:lstStyle/>
          <a:p>
            <a:r>
              <a:rPr lang="en-US" sz="3200" dirty="0" smtClean="0">
                <a:solidFill>
                  <a:srgbClr val="7B9899"/>
                </a:solidFill>
              </a:rPr>
              <a:t>There are many:  Generally the same as for </a:t>
            </a:r>
            <a:r>
              <a:rPr lang="en-US" sz="3200" dirty="0" smtClean="0">
                <a:solidFill>
                  <a:srgbClr val="7B9899"/>
                </a:solidFill>
                <a:latin typeface="Courier New" pitchFamily="49" charset="0"/>
                <a:cs typeface="Courier New" pitchFamily="49" charset="0"/>
              </a:rPr>
              <a:t>printf(). </a:t>
            </a:r>
            <a:r>
              <a:rPr lang="en-US" sz="3200" dirty="0" smtClean="0">
                <a:solidFill>
                  <a:srgbClr val="7B9899"/>
                </a:solidFill>
                <a:cs typeface="Courier New" pitchFamily="49" charset="0"/>
              </a:rPr>
              <a:t>The main ones are:</a:t>
            </a:r>
          </a:p>
          <a:p>
            <a:pPr lvl="1"/>
            <a:r>
              <a:rPr lang="en-US" sz="2800" b="1" dirty="0" smtClean="0">
                <a:solidFill>
                  <a:srgbClr val="7B9899"/>
                </a:solidFill>
              </a:rPr>
              <a:t>d:</a:t>
            </a:r>
            <a:r>
              <a:rPr lang="en-US" sz="2800" dirty="0" smtClean="0">
                <a:solidFill>
                  <a:srgbClr val="7B9899"/>
                </a:solidFill>
              </a:rPr>
              <a:t> Reads a signed decimal integer.</a:t>
            </a:r>
          </a:p>
          <a:p>
            <a:pPr lvl="1"/>
            <a:r>
              <a:rPr lang="en-US" sz="2800" b="1" dirty="0" smtClean="0">
                <a:solidFill>
                  <a:srgbClr val="7B9899"/>
                </a:solidFill>
              </a:rPr>
              <a:t>i: </a:t>
            </a:r>
            <a:r>
              <a:rPr lang="en-US" sz="2800" dirty="0" smtClean="0">
                <a:solidFill>
                  <a:srgbClr val="7B9899"/>
                </a:solidFill>
              </a:rPr>
              <a:t>Reads a signed decimal, octal or hexadecimal integer (this is different from its use in </a:t>
            </a:r>
            <a:r>
              <a:rPr lang="en-US" sz="2800" dirty="0" smtClean="0">
                <a:solidFill>
                  <a:srgbClr val="7B9899"/>
                </a:solidFill>
                <a:latin typeface="Courier New" pitchFamily="49" charset="0"/>
                <a:cs typeface="Courier New" pitchFamily="49" charset="0"/>
              </a:rPr>
              <a:t>printf()</a:t>
            </a:r>
            <a:r>
              <a:rPr lang="en-US" sz="2800" dirty="0" smtClean="0">
                <a:solidFill>
                  <a:srgbClr val="7B9899"/>
                </a:solidFill>
              </a:rPr>
              <a:t>)</a:t>
            </a:r>
          </a:p>
          <a:p>
            <a:pPr lvl="1"/>
            <a:r>
              <a:rPr lang="en-US" sz="2800" b="1" dirty="0" smtClean="0">
                <a:solidFill>
                  <a:srgbClr val="7B9899"/>
                </a:solidFill>
              </a:rPr>
              <a:t>o:</a:t>
            </a:r>
            <a:r>
              <a:rPr lang="en-US" sz="2800" dirty="0" smtClean="0">
                <a:solidFill>
                  <a:srgbClr val="7B9899"/>
                </a:solidFill>
              </a:rPr>
              <a:t> Reads an octal number.</a:t>
            </a:r>
          </a:p>
          <a:p>
            <a:pPr lvl="1"/>
            <a:r>
              <a:rPr lang="en-US" sz="2800" b="1" dirty="0" smtClean="0">
                <a:solidFill>
                  <a:srgbClr val="7B9899"/>
                </a:solidFill>
              </a:rPr>
              <a:t>u:</a:t>
            </a:r>
            <a:r>
              <a:rPr lang="en-US" sz="2800" dirty="0" smtClean="0">
                <a:solidFill>
                  <a:srgbClr val="7B9899"/>
                </a:solidFill>
              </a:rPr>
              <a:t> Reads an unsigned decimal integer.</a:t>
            </a:r>
          </a:p>
          <a:p>
            <a:pPr lvl="1"/>
            <a:r>
              <a:rPr lang="en-US" sz="2800" b="1" dirty="0" smtClean="0">
                <a:solidFill>
                  <a:srgbClr val="7B9899"/>
                </a:solidFill>
              </a:rPr>
              <a:t>x or X: </a:t>
            </a:r>
            <a:r>
              <a:rPr lang="en-US" sz="2800" dirty="0" smtClean="0">
                <a:solidFill>
                  <a:srgbClr val="7B9899"/>
                </a:solidFill>
              </a:rPr>
              <a:t>Reads a hexadecimal integer prefixed with x</a:t>
            </a:r>
          </a:p>
          <a:p>
            <a:pPr lvl="1"/>
            <a:endParaRPr lang="en-US" sz="2800" dirty="0">
              <a:solidFill>
                <a:srgbClr val="637BB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62000"/>
          </a:xfrm>
        </p:spPr>
        <p:txBody>
          <a:bodyPr/>
          <a:lstStyle/>
          <a:p>
            <a:r>
              <a:rPr lang="en-US" b="1" dirty="0" smtClean="0">
                <a:solidFill>
                  <a:srgbClr val="7B9899"/>
                </a:solidFill>
                <a:latin typeface="Courier New" pitchFamily="49" charset="0"/>
                <a:cs typeface="Courier New" pitchFamily="49" charset="0"/>
              </a:rPr>
              <a:t>scanf() </a:t>
            </a:r>
            <a:r>
              <a:rPr lang="en-US" b="1" dirty="0" smtClean="0">
                <a:solidFill>
                  <a:srgbClr val="7B9899"/>
                </a:solidFill>
                <a:cs typeface="Courier New" pitchFamily="49" charset="0"/>
              </a:rPr>
              <a:t>Type Specifiers</a:t>
            </a:r>
            <a:endParaRPr lang="en-US" b="1" dirty="0">
              <a:solidFill>
                <a:srgbClr val="7B9899"/>
              </a:solidFill>
            </a:endParaRPr>
          </a:p>
        </p:txBody>
      </p:sp>
      <p:sp>
        <p:nvSpPr>
          <p:cNvPr id="3" name="Content Placeholder 2"/>
          <p:cNvSpPr>
            <a:spLocks noGrp="1"/>
          </p:cNvSpPr>
          <p:nvPr>
            <p:ph idx="1"/>
          </p:nvPr>
        </p:nvSpPr>
        <p:spPr>
          <a:xfrm>
            <a:off x="304800" y="1676400"/>
            <a:ext cx="8503920" cy="3578352"/>
          </a:xfrm>
        </p:spPr>
        <p:txBody>
          <a:bodyPr>
            <a:noAutofit/>
          </a:bodyPr>
          <a:lstStyle/>
          <a:p>
            <a:r>
              <a:rPr lang="en-US" sz="2800" dirty="0" smtClean="0">
                <a:solidFill>
                  <a:srgbClr val="7B9899"/>
                </a:solidFill>
              </a:rPr>
              <a:t>e, E, f, g or G: Read floating point values as in </a:t>
            </a:r>
            <a:r>
              <a:rPr lang="en-US" sz="2800" dirty="0" smtClean="0">
                <a:solidFill>
                  <a:srgbClr val="7B9899"/>
                </a:solidFill>
                <a:latin typeface="Courier New" pitchFamily="49" charset="0"/>
                <a:cs typeface="Courier New" pitchFamily="49" charset="0"/>
              </a:rPr>
              <a:t>printf()</a:t>
            </a:r>
          </a:p>
          <a:p>
            <a:r>
              <a:rPr lang="en-US" sz="2800" dirty="0" smtClean="0">
                <a:solidFill>
                  <a:srgbClr val="7B9899"/>
                </a:solidFill>
                <a:cs typeface="Courier New" pitchFamily="49" charset="0"/>
              </a:rPr>
              <a:t>c : Reads characters as in </a:t>
            </a:r>
            <a:r>
              <a:rPr lang="en-US" sz="2800" dirty="0" smtClean="0">
                <a:solidFill>
                  <a:srgbClr val="7B9899"/>
                </a:solidFill>
                <a:latin typeface="Courier New" pitchFamily="49" charset="0"/>
                <a:cs typeface="Courier New" pitchFamily="49" charset="0"/>
              </a:rPr>
              <a:t>printf()</a:t>
            </a:r>
          </a:p>
          <a:p>
            <a:r>
              <a:rPr lang="en-US" sz="2800" dirty="0" smtClean="0">
                <a:solidFill>
                  <a:srgbClr val="7B9899"/>
                </a:solidFill>
                <a:cs typeface="Courier New" pitchFamily="49" charset="0"/>
              </a:rPr>
              <a:t>s: Reads strings as in </a:t>
            </a:r>
            <a:r>
              <a:rPr lang="en-US" sz="2800" dirty="0" smtClean="0">
                <a:solidFill>
                  <a:srgbClr val="7B9899"/>
                </a:solidFill>
                <a:latin typeface="Courier New" pitchFamily="49" charset="0"/>
                <a:cs typeface="Courier New" pitchFamily="49" charset="0"/>
              </a:rPr>
              <a:t>printf()</a:t>
            </a:r>
            <a:endParaRPr lang="en-US" sz="2800" dirty="0" smtClean="0">
              <a:solidFill>
                <a:srgbClr val="7B9899"/>
              </a:solidFill>
              <a:cs typeface="Courier New" pitchFamily="49" charset="0"/>
            </a:endParaRPr>
          </a:p>
          <a:p>
            <a:r>
              <a:rPr lang="en-US" sz="2800" dirty="0" smtClean="0">
                <a:solidFill>
                  <a:srgbClr val="7B9899"/>
                </a:solidFill>
                <a:cs typeface="Courier New" pitchFamily="49" charset="0"/>
              </a:rPr>
              <a:t>n: Stores the number of characters input so far in this </a:t>
            </a:r>
            <a:r>
              <a:rPr lang="en-US" sz="2800" dirty="0" smtClean="0">
                <a:solidFill>
                  <a:srgbClr val="7B9899"/>
                </a:solidFill>
                <a:latin typeface="Courier New" pitchFamily="49" charset="0"/>
                <a:cs typeface="Courier New" pitchFamily="49" charset="0"/>
              </a:rPr>
              <a:t>scanf() </a:t>
            </a:r>
            <a:r>
              <a:rPr lang="en-US" sz="2800" dirty="0" smtClean="0">
                <a:solidFill>
                  <a:srgbClr val="7B9899"/>
                </a:solidFill>
                <a:cs typeface="Courier New" pitchFamily="49" charset="0"/>
              </a:rPr>
              <a:t>into an argument integer.</a:t>
            </a:r>
          </a:p>
          <a:p>
            <a:r>
              <a:rPr lang="en-US" sz="2800" dirty="0" smtClean="0">
                <a:solidFill>
                  <a:srgbClr val="7B9899"/>
                </a:solidFill>
                <a:cs typeface="Courier New" pitchFamily="49" charset="0"/>
              </a:rPr>
              <a:t>p: Reads an address (pointer)</a:t>
            </a:r>
            <a:endParaRPr lang="en-US" sz="2800" dirty="0">
              <a:solidFill>
                <a:srgbClr val="7B9899"/>
              </a:solidFill>
              <a:cs typeface="Courier New"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62000"/>
          </a:xfrm>
        </p:spPr>
        <p:txBody>
          <a:bodyPr/>
          <a:lstStyle/>
          <a:p>
            <a:r>
              <a:rPr lang="en-US" b="1" dirty="0" smtClean="0">
                <a:solidFill>
                  <a:srgbClr val="7B9899"/>
                </a:solidFill>
                <a:latin typeface="Courier New" pitchFamily="49" charset="0"/>
                <a:cs typeface="Courier New" pitchFamily="49" charset="0"/>
              </a:rPr>
              <a:t>scanf() </a:t>
            </a:r>
            <a:r>
              <a:rPr lang="en-US" b="1" dirty="0" smtClean="0">
                <a:solidFill>
                  <a:srgbClr val="7B9899"/>
                </a:solidFill>
                <a:cs typeface="Courier New" pitchFamily="49" charset="0"/>
              </a:rPr>
              <a:t>Other Arguments</a:t>
            </a:r>
            <a:endParaRPr lang="en-US" b="1" dirty="0">
              <a:solidFill>
                <a:srgbClr val="7B9899"/>
              </a:solidFill>
            </a:endParaRPr>
          </a:p>
        </p:txBody>
      </p:sp>
      <p:sp>
        <p:nvSpPr>
          <p:cNvPr id="3" name="Content Placeholder 2"/>
          <p:cNvSpPr>
            <a:spLocks noGrp="1"/>
          </p:cNvSpPr>
          <p:nvPr>
            <p:ph idx="1"/>
          </p:nvPr>
        </p:nvSpPr>
        <p:spPr>
          <a:xfrm>
            <a:off x="609598" y="1600200"/>
            <a:ext cx="8001001" cy="4441163"/>
          </a:xfrm>
        </p:spPr>
        <p:txBody>
          <a:bodyPr>
            <a:noAutofit/>
          </a:bodyPr>
          <a:lstStyle/>
          <a:p>
            <a:r>
              <a:rPr lang="en-US" sz="2800" dirty="0" smtClean="0">
                <a:solidFill>
                  <a:srgbClr val="7B9899"/>
                </a:solidFill>
              </a:rPr>
              <a:t>Keep in mind that </a:t>
            </a:r>
            <a:r>
              <a:rPr lang="en-US" sz="2800" dirty="0" smtClean="0">
                <a:solidFill>
                  <a:srgbClr val="7B9899"/>
                </a:solidFill>
                <a:latin typeface="Courier New" pitchFamily="49" charset="0"/>
                <a:cs typeface="Courier New" pitchFamily="49" charset="0"/>
              </a:rPr>
              <a:t>scanf() </a:t>
            </a:r>
            <a:r>
              <a:rPr lang="en-US" sz="2800" dirty="0" smtClean="0">
                <a:solidFill>
                  <a:srgbClr val="7B9899"/>
                </a:solidFill>
              </a:rPr>
              <a:t>specifiers take a pointer as an argument.</a:t>
            </a:r>
          </a:p>
          <a:p>
            <a:pPr lvl="1"/>
            <a:r>
              <a:rPr lang="en-US" sz="2400" dirty="0" smtClean="0">
                <a:solidFill>
                  <a:srgbClr val="7B9899"/>
                </a:solidFill>
              </a:rPr>
              <a:t>The pointer points to where the value read is to be stored (location of variable)</a:t>
            </a:r>
          </a:p>
          <a:p>
            <a:r>
              <a:rPr lang="en-US" sz="2800" dirty="0" smtClean="0">
                <a:solidFill>
                  <a:srgbClr val="7B9899"/>
                </a:solidFill>
              </a:rPr>
              <a:t>So, the address-of operator </a:t>
            </a:r>
            <a:r>
              <a:rPr lang="en-US" sz="2800" dirty="0" smtClean="0">
                <a:solidFill>
                  <a:srgbClr val="7B9899"/>
                </a:solidFill>
              </a:rPr>
              <a:t>&amp; </a:t>
            </a:r>
            <a:r>
              <a:rPr lang="en-US" sz="2800" dirty="0" smtClean="0">
                <a:solidFill>
                  <a:srgbClr val="7B9899"/>
                </a:solidFill>
              </a:rPr>
              <a:t>must be used before the name of the variable where the value read is to be stored.</a:t>
            </a:r>
          </a:p>
          <a:p>
            <a:r>
              <a:rPr lang="en-US" sz="2800" dirty="0" smtClean="0">
                <a:solidFill>
                  <a:srgbClr val="7B9899"/>
                </a:solidFill>
              </a:rPr>
              <a:t>The only exception is a string, which is a pointer already.</a:t>
            </a:r>
            <a:endParaRPr lang="en-US" sz="2800" dirty="0">
              <a:solidFill>
                <a:srgbClr val="7B989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848601" cy="685800"/>
          </a:xfrm>
        </p:spPr>
        <p:txBody>
          <a:bodyPr>
            <a:normAutofit/>
          </a:bodyPr>
          <a:lstStyle/>
          <a:p>
            <a:r>
              <a:rPr lang="en-US" b="1" dirty="0" smtClean="0">
                <a:solidFill>
                  <a:srgbClr val="7B9899"/>
                </a:solidFill>
                <a:latin typeface="Courier New" pitchFamily="49" charset="0"/>
                <a:cs typeface="Courier New" pitchFamily="49" charset="0"/>
              </a:rPr>
              <a:t>scanf() </a:t>
            </a:r>
            <a:r>
              <a:rPr lang="en-US" b="1" dirty="0" smtClean="0">
                <a:solidFill>
                  <a:srgbClr val="7B9899"/>
                </a:solidFill>
                <a:latin typeface="+mn-lt"/>
                <a:cs typeface="Courier New" pitchFamily="49" charset="0"/>
              </a:rPr>
              <a:t>Assignment Suppression</a:t>
            </a:r>
            <a:endParaRPr lang="en-US" b="1" dirty="0">
              <a:solidFill>
                <a:srgbClr val="7B9899"/>
              </a:solidFill>
              <a:latin typeface="+mn-lt"/>
            </a:endParaRPr>
          </a:p>
        </p:txBody>
      </p:sp>
      <p:sp>
        <p:nvSpPr>
          <p:cNvPr id="3" name="Content Placeholder 2"/>
          <p:cNvSpPr>
            <a:spLocks noGrp="1"/>
          </p:cNvSpPr>
          <p:nvPr>
            <p:ph idx="1"/>
          </p:nvPr>
        </p:nvSpPr>
        <p:spPr>
          <a:xfrm>
            <a:off x="457200" y="1775191"/>
            <a:ext cx="8458200" cy="4625609"/>
          </a:xfrm>
        </p:spPr>
        <p:txBody>
          <a:bodyPr>
            <a:normAutofit/>
          </a:bodyPr>
          <a:lstStyle/>
          <a:p>
            <a:r>
              <a:rPr lang="en-US" sz="2800" dirty="0" smtClean="0">
                <a:solidFill>
                  <a:srgbClr val="7B9899"/>
                </a:solidFill>
              </a:rPr>
              <a:t>Characters can often be suppressed.</a:t>
            </a:r>
          </a:p>
          <a:p>
            <a:r>
              <a:rPr lang="en-US" sz="2800" dirty="0" smtClean="0">
                <a:solidFill>
                  <a:srgbClr val="7B9899"/>
                </a:solidFill>
              </a:rPr>
              <a:t>For example, we have to read a date in the format day-month-year, but want to extract the day, month and year.</a:t>
            </a:r>
          </a:p>
          <a:p>
            <a:r>
              <a:rPr lang="en-US" sz="2800" dirty="0" smtClean="0">
                <a:solidFill>
                  <a:srgbClr val="7B9899"/>
                </a:solidFill>
              </a:rPr>
              <a:t>The assignment suppression character is *</a:t>
            </a:r>
          </a:p>
          <a:p>
            <a:pPr lvl="1"/>
            <a:r>
              <a:rPr lang="en-US" sz="2800" dirty="0" smtClean="0">
                <a:solidFill>
                  <a:srgbClr val="7B9899"/>
                </a:solidFill>
              </a:rPr>
              <a:t>This is unfortunate – more confusion with pointers!</a:t>
            </a:r>
          </a:p>
          <a:p>
            <a:r>
              <a:rPr lang="en-US" sz="2800" dirty="0" smtClean="0">
                <a:solidFill>
                  <a:srgbClr val="7B9899"/>
                </a:solidFill>
              </a:rPr>
              <a:t>For example: </a:t>
            </a:r>
            <a:endParaRPr lang="en-US" sz="2800" dirty="0">
              <a:solidFill>
                <a:srgbClr val="7B9899"/>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20001" cy="1320800"/>
          </a:xfrm>
        </p:spPr>
        <p:txBody>
          <a:bodyPr>
            <a:normAutofit/>
          </a:bodyPr>
          <a:lstStyle/>
          <a:p>
            <a:r>
              <a:rPr lang="en-US" b="1" dirty="0" smtClean="0">
                <a:solidFill>
                  <a:srgbClr val="7B9899"/>
                </a:solidFill>
                <a:latin typeface="Courier New" pitchFamily="49" charset="0"/>
                <a:cs typeface="Courier New" pitchFamily="49" charset="0"/>
              </a:rPr>
              <a:t>scanf() </a:t>
            </a:r>
            <a:r>
              <a:rPr lang="en-US" b="1" dirty="0" smtClean="0">
                <a:solidFill>
                  <a:srgbClr val="7B9899"/>
                </a:solidFill>
                <a:cs typeface="Courier New" pitchFamily="49" charset="0"/>
              </a:rPr>
              <a:t>Assignment Suppression</a:t>
            </a:r>
            <a:endParaRPr lang="en-US" b="1" dirty="0">
              <a:solidFill>
                <a:srgbClr val="7B9899"/>
              </a:solidFill>
            </a:endParaRPr>
          </a:p>
        </p:txBody>
      </p:sp>
      <p:sp>
        <p:nvSpPr>
          <p:cNvPr id="3" name="Content Placeholder 2"/>
          <p:cNvSpPr>
            <a:spLocks noGrp="1"/>
          </p:cNvSpPr>
          <p:nvPr>
            <p:ph idx="1"/>
          </p:nvPr>
        </p:nvSpPr>
        <p:spPr>
          <a:xfrm>
            <a:off x="228600" y="1371601"/>
            <a:ext cx="8686800" cy="5029200"/>
          </a:xfrm>
        </p:spPr>
        <p:txBody>
          <a:bodyPr>
            <a:normAutofit/>
          </a:bodyPr>
          <a:lstStyle/>
          <a:p>
            <a:pPr>
              <a:buNone/>
            </a:pPr>
            <a:r>
              <a:rPr lang="en-US" sz="2400" dirty="0" smtClean="0">
                <a:solidFill>
                  <a:srgbClr val="7B9899"/>
                </a:solidFill>
                <a:latin typeface="Courier New" pitchFamily="49" charset="0"/>
                <a:cs typeface="Courier New" pitchFamily="49" charset="0"/>
              </a:rPr>
              <a:t>int month1, day1, year1, month2, day2, year2;</a:t>
            </a:r>
          </a:p>
          <a:p>
            <a:pPr>
              <a:buNone/>
            </a:pPr>
            <a:r>
              <a:rPr lang="en-US" sz="2400" dirty="0" smtClean="0">
                <a:solidFill>
                  <a:srgbClr val="7B9899"/>
                </a:solidFill>
                <a:latin typeface="Courier New" pitchFamily="49" charset="0"/>
                <a:cs typeface="Courier New" pitchFamily="49" charset="0"/>
              </a:rPr>
              <a:t>printf(“Enter date in mm-</a:t>
            </a:r>
            <a:r>
              <a:rPr lang="en-US" sz="2400" dirty="0" err="1" smtClean="0">
                <a:solidFill>
                  <a:srgbClr val="7B9899"/>
                </a:solidFill>
                <a:latin typeface="Courier New" pitchFamily="49" charset="0"/>
                <a:cs typeface="Courier New" pitchFamily="49" charset="0"/>
              </a:rPr>
              <a:t>dd</a:t>
            </a:r>
            <a:r>
              <a:rPr lang="en-US" sz="2400" dirty="0" smtClean="0">
                <a:solidFill>
                  <a:srgbClr val="7B9899"/>
                </a:solidFill>
                <a:latin typeface="Courier New" pitchFamily="49" charset="0"/>
                <a:cs typeface="Courier New" pitchFamily="49" charset="0"/>
              </a:rPr>
              <a:t>-</a:t>
            </a:r>
            <a:r>
              <a:rPr lang="en-US" sz="2400" dirty="0" err="1" smtClean="0">
                <a:solidFill>
                  <a:srgbClr val="7B9899"/>
                </a:solidFill>
                <a:latin typeface="Courier New" pitchFamily="49" charset="0"/>
                <a:cs typeface="Courier New" pitchFamily="49" charset="0"/>
              </a:rPr>
              <a:t>yyyy</a:t>
            </a:r>
            <a:r>
              <a:rPr lang="en-US" sz="2400" dirty="0" smtClean="0">
                <a:solidFill>
                  <a:srgbClr val="7B9899"/>
                </a:solidFill>
                <a:latin typeface="Courier New" pitchFamily="49" charset="0"/>
                <a:cs typeface="Courier New" pitchFamily="49" charset="0"/>
              </a:rPr>
              <a:t> format: ”);</a:t>
            </a:r>
          </a:p>
          <a:p>
            <a:pPr>
              <a:buNone/>
            </a:pPr>
            <a:r>
              <a:rPr lang="en-US" sz="2400" dirty="0" smtClean="0">
                <a:solidFill>
                  <a:srgbClr val="7B9899"/>
                </a:solidFill>
                <a:latin typeface="Courier New" pitchFamily="49" charset="0"/>
                <a:cs typeface="Courier New" pitchFamily="49" charset="0"/>
              </a:rPr>
              <a:t>scanf(“%d%*</a:t>
            </a:r>
            <a:r>
              <a:rPr lang="en-US" sz="2400" dirty="0" err="1" smtClean="0">
                <a:solidFill>
                  <a:srgbClr val="7B9899"/>
                </a:solidFill>
                <a:latin typeface="Courier New" pitchFamily="49" charset="0"/>
                <a:cs typeface="Courier New" pitchFamily="49" charset="0"/>
              </a:rPr>
              <a:t>c%d</a:t>
            </a:r>
            <a:r>
              <a:rPr lang="en-US" sz="2400" dirty="0" smtClean="0">
                <a:solidFill>
                  <a:srgbClr val="7B9899"/>
                </a:solidFill>
                <a:latin typeface="Courier New" pitchFamily="49" charset="0"/>
                <a:cs typeface="Courier New" pitchFamily="49" charset="0"/>
              </a:rPr>
              <a:t>%*</a:t>
            </a:r>
            <a:r>
              <a:rPr lang="en-US" sz="2400" dirty="0" err="1" smtClean="0">
                <a:solidFill>
                  <a:srgbClr val="7B9899"/>
                </a:solidFill>
                <a:latin typeface="Courier New" pitchFamily="49" charset="0"/>
                <a:cs typeface="Courier New" pitchFamily="49" charset="0"/>
              </a:rPr>
              <a:t>c%d</a:t>
            </a:r>
            <a:r>
              <a:rPr lang="en-US" sz="2400" dirty="0" smtClean="0">
                <a:solidFill>
                  <a:srgbClr val="7B9899"/>
                </a:solidFill>
                <a:latin typeface="Courier New" pitchFamily="49" charset="0"/>
                <a:cs typeface="Courier New" pitchFamily="49" charset="0"/>
              </a:rPr>
              <a:t>”, &amp;month1, &amp;day1, &amp;year1);</a:t>
            </a:r>
          </a:p>
          <a:p>
            <a:pPr>
              <a:buNone/>
            </a:pPr>
            <a:r>
              <a:rPr lang="en-US" sz="2400" dirty="0" smtClean="0">
                <a:solidFill>
                  <a:srgbClr val="7B9899"/>
                </a:solidFill>
                <a:latin typeface="Courier New" pitchFamily="49" charset="0"/>
                <a:cs typeface="Courier New" pitchFamily="49" charset="0"/>
              </a:rPr>
              <a:t>printf(“Enter date in mm/</a:t>
            </a:r>
            <a:r>
              <a:rPr lang="en-US" sz="2400" dirty="0" err="1" smtClean="0">
                <a:solidFill>
                  <a:srgbClr val="7B9899"/>
                </a:solidFill>
                <a:latin typeface="Courier New" pitchFamily="49" charset="0"/>
                <a:cs typeface="Courier New" pitchFamily="49" charset="0"/>
              </a:rPr>
              <a:t>dd</a:t>
            </a:r>
            <a:r>
              <a:rPr lang="en-US" sz="2400" dirty="0" smtClean="0">
                <a:solidFill>
                  <a:srgbClr val="7B9899"/>
                </a:solidFill>
                <a:latin typeface="Courier New" pitchFamily="49" charset="0"/>
                <a:cs typeface="Courier New" pitchFamily="49" charset="0"/>
              </a:rPr>
              <a:t>/</a:t>
            </a:r>
            <a:r>
              <a:rPr lang="en-US" sz="2400" dirty="0" err="1" smtClean="0">
                <a:solidFill>
                  <a:srgbClr val="7B9899"/>
                </a:solidFill>
                <a:latin typeface="Courier New" pitchFamily="49" charset="0"/>
                <a:cs typeface="Courier New" pitchFamily="49" charset="0"/>
              </a:rPr>
              <a:t>yyyy</a:t>
            </a:r>
            <a:r>
              <a:rPr lang="en-US" sz="2400" dirty="0" smtClean="0">
                <a:solidFill>
                  <a:srgbClr val="7B9899"/>
                </a:solidFill>
                <a:latin typeface="Courier New" pitchFamily="49" charset="0"/>
                <a:cs typeface="Courier New" pitchFamily="49" charset="0"/>
              </a:rPr>
              <a:t> format: ”);</a:t>
            </a:r>
          </a:p>
          <a:p>
            <a:pPr>
              <a:buNone/>
            </a:pPr>
            <a:r>
              <a:rPr lang="en-US" sz="2400" dirty="0" smtClean="0">
                <a:solidFill>
                  <a:srgbClr val="7B9899"/>
                </a:solidFill>
                <a:latin typeface="Courier New" pitchFamily="49" charset="0"/>
                <a:cs typeface="Courier New" pitchFamily="49" charset="0"/>
              </a:rPr>
              <a:t>scanf(“%d%*</a:t>
            </a:r>
            <a:r>
              <a:rPr lang="en-US" sz="2400" dirty="0" err="1" smtClean="0">
                <a:solidFill>
                  <a:srgbClr val="7B9899"/>
                </a:solidFill>
                <a:latin typeface="Courier New" pitchFamily="49" charset="0"/>
                <a:cs typeface="Courier New" pitchFamily="49" charset="0"/>
              </a:rPr>
              <a:t>c%d</a:t>
            </a:r>
            <a:r>
              <a:rPr lang="en-US" sz="2400" dirty="0" smtClean="0">
                <a:solidFill>
                  <a:srgbClr val="7B9899"/>
                </a:solidFill>
                <a:latin typeface="Courier New" pitchFamily="49" charset="0"/>
                <a:cs typeface="Courier New" pitchFamily="49" charset="0"/>
              </a:rPr>
              <a:t>%*</a:t>
            </a:r>
            <a:r>
              <a:rPr lang="en-US" sz="2400" dirty="0" err="1" smtClean="0">
                <a:solidFill>
                  <a:srgbClr val="7B9899"/>
                </a:solidFill>
                <a:latin typeface="Courier New" pitchFamily="49" charset="0"/>
                <a:cs typeface="Courier New" pitchFamily="49" charset="0"/>
              </a:rPr>
              <a:t>c%d</a:t>
            </a:r>
            <a:r>
              <a:rPr lang="en-US" sz="2400" dirty="0" smtClean="0">
                <a:solidFill>
                  <a:srgbClr val="7B9899"/>
                </a:solidFill>
                <a:latin typeface="Courier New" pitchFamily="49" charset="0"/>
                <a:cs typeface="Courier New" pitchFamily="49" charset="0"/>
              </a:rPr>
              <a:t>”, &amp;month2, &amp;day2, &amp;year2);</a:t>
            </a:r>
          </a:p>
          <a:p>
            <a:pPr>
              <a:buNone/>
            </a:pPr>
            <a:endParaRPr lang="en-US" sz="2400" dirty="0" smtClean="0">
              <a:solidFill>
                <a:srgbClr val="7B9899"/>
              </a:solidFill>
              <a:latin typeface="Courier New" pitchFamily="49" charset="0"/>
              <a:cs typeface="Courier New" pitchFamily="49" charset="0"/>
            </a:endParaRPr>
          </a:p>
          <a:p>
            <a:pPr>
              <a:buNone/>
            </a:pPr>
            <a:r>
              <a:rPr lang="en-US" sz="2800" dirty="0" smtClean="0">
                <a:solidFill>
                  <a:srgbClr val="7B9899"/>
                </a:solidFill>
                <a:cs typeface="Courier New" pitchFamily="49" charset="0"/>
              </a:rPr>
              <a:t>Understands that the programmer wishes to suppress a character value between two integers.</a:t>
            </a:r>
            <a:endParaRPr lang="en-US" sz="2800" dirty="0">
              <a:solidFill>
                <a:srgbClr val="7B9899"/>
              </a:solidFill>
              <a:cs typeface="Courier New"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09599" y="609600"/>
            <a:ext cx="6347713" cy="838200"/>
          </a:xfrm>
        </p:spPr>
        <p:txBody>
          <a:bodyPr/>
          <a:lstStyle/>
          <a:p>
            <a:r>
              <a:rPr lang="en-US" b="1" dirty="0">
                <a:solidFill>
                  <a:srgbClr val="7B9899"/>
                </a:solidFill>
              </a:rPr>
              <a:t>String Inputs Functions in C</a:t>
            </a:r>
          </a:p>
        </p:txBody>
      </p:sp>
      <p:sp>
        <p:nvSpPr>
          <p:cNvPr id="6147" name="Rectangle 3"/>
          <p:cNvSpPr>
            <a:spLocks noGrp="1" noChangeArrowheads="1"/>
          </p:cNvSpPr>
          <p:nvPr>
            <p:ph idx="1"/>
          </p:nvPr>
        </p:nvSpPr>
        <p:spPr>
          <a:xfrm>
            <a:off x="685800" y="1600200"/>
            <a:ext cx="7924800" cy="4572000"/>
          </a:xfrm>
        </p:spPr>
        <p:txBody>
          <a:bodyPr>
            <a:noAutofit/>
          </a:bodyPr>
          <a:lstStyle/>
          <a:p>
            <a:r>
              <a:rPr lang="en-US" sz="3200" dirty="0">
                <a:solidFill>
                  <a:srgbClr val="7B9899"/>
                </a:solidFill>
              </a:rPr>
              <a:t>Some special functions exist to read </a:t>
            </a:r>
            <a:r>
              <a:rPr lang="en-US" sz="3200" dirty="0" smtClean="0">
                <a:solidFill>
                  <a:srgbClr val="7B9899"/>
                </a:solidFill>
              </a:rPr>
              <a:t>strings</a:t>
            </a:r>
            <a:r>
              <a:rPr lang="en-US" sz="3200" dirty="0">
                <a:solidFill>
                  <a:srgbClr val="7B9899"/>
                </a:solidFill>
              </a:rPr>
              <a:t>.</a:t>
            </a:r>
          </a:p>
          <a:p>
            <a:r>
              <a:rPr lang="en-US" sz="3200" dirty="0">
                <a:solidFill>
                  <a:srgbClr val="7B9899"/>
                </a:solidFill>
                <a:latin typeface="Courier New" pitchFamily="49" charset="0"/>
              </a:rPr>
              <a:t>gets()</a:t>
            </a:r>
            <a:r>
              <a:rPr lang="en-US" sz="3200" dirty="0">
                <a:solidFill>
                  <a:srgbClr val="7B9899"/>
                </a:solidFill>
              </a:rPr>
              <a:t> reads characters from the standard input stream and stores it in its argument array.</a:t>
            </a:r>
          </a:p>
          <a:p>
            <a:r>
              <a:rPr lang="en-US" sz="3200" dirty="0">
                <a:solidFill>
                  <a:srgbClr val="7B9899"/>
                </a:solidFill>
              </a:rPr>
              <a:t>Stops when sees a newline or </a:t>
            </a:r>
            <a:r>
              <a:rPr lang="en-US" sz="3200" dirty="0" err="1">
                <a:solidFill>
                  <a:srgbClr val="7B9899"/>
                </a:solidFill>
                <a:latin typeface="Courier New" pitchFamily="49" charset="0"/>
                <a:cs typeface="Courier New" pitchFamily="49" charset="0"/>
              </a:rPr>
              <a:t>eof</a:t>
            </a:r>
            <a:r>
              <a:rPr lang="en-US" sz="3200" dirty="0">
                <a:solidFill>
                  <a:srgbClr val="7B9899"/>
                </a:solidFill>
              </a:rPr>
              <a:t>.</a:t>
            </a:r>
          </a:p>
          <a:p>
            <a:r>
              <a:rPr lang="en-US" sz="3200" dirty="0">
                <a:solidFill>
                  <a:srgbClr val="7B9899"/>
                </a:solidFill>
              </a:rPr>
              <a:t>A null character is appended automatically to the </a:t>
            </a:r>
            <a:r>
              <a:rPr lang="en-US" sz="3200" dirty="0" smtClean="0">
                <a:solidFill>
                  <a:srgbClr val="7B9899"/>
                </a:solidFill>
              </a:rPr>
              <a:t>end of the string.</a:t>
            </a:r>
            <a:endParaRPr lang="en-US" sz="3200" dirty="0">
              <a:solidFill>
                <a:srgbClr val="7B98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B9899"/>
                </a:solidFill>
              </a:rPr>
              <a:t>Streams</a:t>
            </a:r>
            <a:endParaRPr lang="en-US" b="1" dirty="0">
              <a:solidFill>
                <a:srgbClr val="7B9899"/>
              </a:solidFill>
            </a:endParaRPr>
          </a:p>
        </p:txBody>
      </p:sp>
      <p:sp>
        <p:nvSpPr>
          <p:cNvPr id="3" name="Content Placeholder 2"/>
          <p:cNvSpPr>
            <a:spLocks noGrp="1"/>
          </p:cNvSpPr>
          <p:nvPr>
            <p:ph idx="1"/>
          </p:nvPr>
        </p:nvSpPr>
        <p:spPr>
          <a:xfrm>
            <a:off x="457200" y="1524001"/>
            <a:ext cx="8305800" cy="4495800"/>
          </a:xfrm>
        </p:spPr>
        <p:txBody>
          <a:bodyPr>
            <a:normAutofit/>
          </a:bodyPr>
          <a:lstStyle/>
          <a:p>
            <a:r>
              <a:rPr lang="en-US" sz="2800" dirty="0" smtClean="0">
                <a:solidFill>
                  <a:srgbClr val="7B9899"/>
                </a:solidFill>
              </a:rPr>
              <a:t>The standard input stream is the keyboard.</a:t>
            </a:r>
          </a:p>
          <a:p>
            <a:r>
              <a:rPr lang="en-US" sz="2800" dirty="0" smtClean="0">
                <a:solidFill>
                  <a:srgbClr val="7B9899"/>
                </a:solidFill>
              </a:rPr>
              <a:t>The standard output stream is the screen</a:t>
            </a:r>
          </a:p>
          <a:p>
            <a:r>
              <a:rPr lang="en-US" sz="2800" dirty="0" smtClean="0">
                <a:solidFill>
                  <a:srgbClr val="7B9899"/>
                </a:solidFill>
              </a:rPr>
              <a:t>Can be re-directed to other devices, such as printers and external memory devices.</a:t>
            </a:r>
          </a:p>
          <a:p>
            <a:pPr lvl="1"/>
            <a:r>
              <a:rPr lang="en-US" sz="2400" dirty="0" smtClean="0">
                <a:solidFill>
                  <a:srgbClr val="7B9899"/>
                </a:solidFill>
              </a:rPr>
              <a:t>But no need to worry about this for now</a:t>
            </a:r>
          </a:p>
          <a:p>
            <a:r>
              <a:rPr lang="en-US" sz="2800" dirty="0" smtClean="0">
                <a:solidFill>
                  <a:srgbClr val="7B9899"/>
                </a:solidFill>
              </a:rPr>
              <a:t>For the time being, let’s assume that </a:t>
            </a:r>
            <a:r>
              <a:rPr lang="en-US" sz="2800" dirty="0" err="1" smtClean="0">
                <a:solidFill>
                  <a:srgbClr val="7B9899"/>
                </a:solidFill>
                <a:latin typeface="Courier New" pitchFamily="49" charset="0"/>
                <a:cs typeface="Courier New" pitchFamily="49" charset="0"/>
              </a:rPr>
              <a:t>scanf</a:t>
            </a:r>
            <a:r>
              <a:rPr lang="en-US" sz="2800" dirty="0" smtClean="0">
                <a:solidFill>
                  <a:srgbClr val="7B9899"/>
                </a:solidFill>
                <a:latin typeface="Courier New" pitchFamily="49" charset="0"/>
                <a:cs typeface="Courier New" pitchFamily="49" charset="0"/>
              </a:rPr>
              <a:t>()</a:t>
            </a:r>
            <a:r>
              <a:rPr lang="en-US" sz="2800" dirty="0" smtClean="0">
                <a:solidFill>
                  <a:srgbClr val="7B9899"/>
                </a:solidFill>
              </a:rPr>
              <a:t> reads from the standard input stream and </a:t>
            </a:r>
            <a:r>
              <a:rPr lang="en-US" sz="2800" dirty="0" err="1" smtClean="0">
                <a:solidFill>
                  <a:srgbClr val="7B9899"/>
                </a:solidFill>
                <a:latin typeface="Courier New" pitchFamily="49" charset="0"/>
                <a:cs typeface="Courier New" pitchFamily="49" charset="0"/>
              </a:rPr>
              <a:t>printf</a:t>
            </a:r>
            <a:r>
              <a:rPr lang="en-US" sz="2800" dirty="0" smtClean="0">
                <a:solidFill>
                  <a:srgbClr val="7B9899"/>
                </a:solidFill>
                <a:latin typeface="Courier New" pitchFamily="49" charset="0"/>
                <a:cs typeface="Courier New" pitchFamily="49" charset="0"/>
              </a:rPr>
              <a:t>()</a:t>
            </a:r>
            <a:r>
              <a:rPr lang="en-US" sz="2800" dirty="0" smtClean="0">
                <a:solidFill>
                  <a:srgbClr val="7B9899"/>
                </a:solidFill>
              </a:rPr>
              <a:t> writes to the standard output stream</a:t>
            </a:r>
            <a:endParaRPr lang="en-US" sz="2800" dirty="0">
              <a:solidFill>
                <a:srgbClr val="7B9899"/>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09599" y="609600"/>
            <a:ext cx="6347713" cy="762000"/>
          </a:xfrm>
        </p:spPr>
        <p:txBody>
          <a:bodyPr/>
          <a:lstStyle/>
          <a:p>
            <a:r>
              <a:rPr lang="en-US" b="1" dirty="0">
                <a:solidFill>
                  <a:srgbClr val="7B9899"/>
                </a:solidFill>
              </a:rPr>
              <a:t>String Inputs Functions in C</a:t>
            </a:r>
          </a:p>
        </p:txBody>
      </p:sp>
      <p:sp>
        <p:nvSpPr>
          <p:cNvPr id="20483" name="Rectangle 3"/>
          <p:cNvSpPr>
            <a:spLocks noGrp="1" noChangeArrowheads="1"/>
          </p:cNvSpPr>
          <p:nvPr>
            <p:ph idx="1"/>
          </p:nvPr>
        </p:nvSpPr>
        <p:spPr>
          <a:xfrm>
            <a:off x="609598" y="1600200"/>
            <a:ext cx="8153401" cy="4441163"/>
          </a:xfrm>
        </p:spPr>
        <p:txBody>
          <a:bodyPr>
            <a:noAutofit/>
          </a:bodyPr>
          <a:lstStyle/>
          <a:p>
            <a:r>
              <a:rPr lang="en-US" sz="3200" dirty="0" err="1">
                <a:solidFill>
                  <a:srgbClr val="7B9899"/>
                </a:solidFill>
                <a:latin typeface="Courier New" pitchFamily="49" charset="0"/>
              </a:rPr>
              <a:t>getchar</a:t>
            </a:r>
            <a:r>
              <a:rPr lang="en-US" sz="3200" dirty="0">
                <a:solidFill>
                  <a:srgbClr val="7B9899"/>
                </a:solidFill>
                <a:latin typeface="Courier New" pitchFamily="49" charset="0"/>
              </a:rPr>
              <a:t>()</a:t>
            </a:r>
            <a:r>
              <a:rPr lang="en-US" sz="3200" dirty="0">
                <a:solidFill>
                  <a:srgbClr val="7B9899"/>
                </a:solidFill>
              </a:rPr>
              <a:t> inputs the next character from the standard input and returns it as an integer.</a:t>
            </a:r>
          </a:p>
          <a:p>
            <a:r>
              <a:rPr lang="en-US" sz="3200" dirty="0">
                <a:solidFill>
                  <a:srgbClr val="7B9899"/>
                </a:solidFill>
              </a:rPr>
              <a:t>Does not take an argument.</a:t>
            </a:r>
          </a:p>
          <a:p>
            <a:r>
              <a:rPr lang="en-US" sz="3200" dirty="0">
                <a:solidFill>
                  <a:srgbClr val="7B9899"/>
                </a:solidFill>
              </a:rPr>
              <a:t>Must be put in a loop if reading string.</a:t>
            </a:r>
          </a:p>
          <a:p>
            <a:r>
              <a:rPr lang="en-US" sz="3200" dirty="0">
                <a:solidFill>
                  <a:srgbClr val="7B9899"/>
                </a:solidFill>
              </a:rPr>
              <a:t>Null character not automatically appended.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838200"/>
          </a:xfrm>
        </p:spPr>
        <p:txBody>
          <a:bodyPr/>
          <a:lstStyle/>
          <a:p>
            <a:r>
              <a:rPr lang="en-US" b="1" dirty="0" smtClean="0">
                <a:solidFill>
                  <a:srgbClr val="7B9899"/>
                </a:solidFill>
              </a:rPr>
              <a:t>Summary – formatted I/O</a:t>
            </a:r>
            <a:endParaRPr lang="en-US" b="1" dirty="0">
              <a:solidFill>
                <a:srgbClr val="7B9899"/>
              </a:solidFill>
            </a:endParaRPr>
          </a:p>
        </p:txBody>
      </p:sp>
      <p:sp>
        <p:nvSpPr>
          <p:cNvPr id="3" name="Content Placeholder 2"/>
          <p:cNvSpPr>
            <a:spLocks noGrp="1"/>
          </p:cNvSpPr>
          <p:nvPr>
            <p:ph idx="1"/>
          </p:nvPr>
        </p:nvSpPr>
        <p:spPr>
          <a:xfrm>
            <a:off x="609598" y="1600200"/>
            <a:ext cx="7924801" cy="4648200"/>
          </a:xfrm>
        </p:spPr>
        <p:txBody>
          <a:bodyPr>
            <a:noAutofit/>
          </a:bodyPr>
          <a:lstStyle/>
          <a:p>
            <a:r>
              <a:rPr lang="en-US" sz="2800" dirty="0" smtClean="0">
                <a:solidFill>
                  <a:srgbClr val="7B9899"/>
                </a:solidFill>
              </a:rPr>
              <a:t>There are many options when formatting inputs or outputs.</a:t>
            </a:r>
          </a:p>
          <a:p>
            <a:pPr lvl="1"/>
            <a:r>
              <a:rPr lang="en-US" sz="2800" dirty="0" smtClean="0">
                <a:solidFill>
                  <a:srgbClr val="7B9899"/>
                </a:solidFill>
              </a:rPr>
              <a:t>This is only the tip of the iceberg</a:t>
            </a:r>
          </a:p>
          <a:p>
            <a:r>
              <a:rPr lang="en-US" sz="2800" dirty="0" smtClean="0">
                <a:solidFill>
                  <a:srgbClr val="7B9899"/>
                </a:solidFill>
              </a:rPr>
              <a:t>Detailed and often dumbfounding syntax</a:t>
            </a:r>
          </a:p>
          <a:p>
            <a:pPr lvl="1"/>
            <a:r>
              <a:rPr lang="en-US" sz="2800" dirty="0" smtClean="0">
                <a:solidFill>
                  <a:srgbClr val="7B9899"/>
                </a:solidFill>
              </a:rPr>
              <a:t>e.g., the use of * for suppression</a:t>
            </a:r>
          </a:p>
          <a:p>
            <a:pPr lvl="1"/>
            <a:r>
              <a:rPr lang="en-US" sz="2800" dirty="0" smtClean="0">
                <a:solidFill>
                  <a:srgbClr val="7B9899"/>
                </a:solidFill>
              </a:rPr>
              <a:t>One would think they would use some other character</a:t>
            </a:r>
          </a:p>
          <a:p>
            <a:r>
              <a:rPr lang="en-US" sz="2800" dirty="0" smtClean="0">
                <a:solidFill>
                  <a:srgbClr val="7B9899"/>
                </a:solidFill>
              </a:rPr>
              <a:t>Use a reference manual when trying to use fancy formats.</a:t>
            </a:r>
            <a:endParaRPr lang="en-US" sz="2800" dirty="0">
              <a:solidFill>
                <a:srgbClr val="7B9899"/>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685800" y="2286000"/>
            <a:ext cx="7772400" cy="1143000"/>
          </a:xfrm>
        </p:spPr>
        <p:txBody>
          <a:bodyPr/>
          <a:lstStyle/>
          <a:p>
            <a:pPr algn="ctr"/>
            <a:r>
              <a:rPr lang="en-US" b="1" dirty="0" smtClean="0">
                <a:solidFill>
                  <a:srgbClr val="7B9899"/>
                </a:solidFill>
              </a:rPr>
              <a:t>File </a:t>
            </a:r>
            <a:r>
              <a:rPr lang="en-US" b="1" dirty="0" err="1" smtClean="0">
                <a:solidFill>
                  <a:srgbClr val="7B9899"/>
                </a:solidFill>
              </a:rPr>
              <a:t>Input/Output</a:t>
            </a:r>
            <a:endParaRPr lang="en-US" b="1" dirty="0">
              <a:solidFill>
                <a:srgbClr val="7B9899"/>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62000"/>
          </a:xfrm>
        </p:spPr>
        <p:txBody>
          <a:bodyPr/>
          <a:lstStyle/>
          <a:p>
            <a:r>
              <a:rPr lang="en-US" b="1" dirty="0" smtClean="0">
                <a:solidFill>
                  <a:srgbClr val="7B9899"/>
                </a:solidFill>
              </a:rPr>
              <a:t>External File Storage</a:t>
            </a:r>
            <a:endParaRPr lang="en-US" b="1" dirty="0">
              <a:solidFill>
                <a:srgbClr val="7B9899"/>
              </a:solidFill>
            </a:endParaRPr>
          </a:p>
        </p:txBody>
      </p:sp>
      <p:sp>
        <p:nvSpPr>
          <p:cNvPr id="3" name="Content Placeholder 2"/>
          <p:cNvSpPr>
            <a:spLocks noGrp="1"/>
          </p:cNvSpPr>
          <p:nvPr>
            <p:ph idx="1"/>
          </p:nvPr>
        </p:nvSpPr>
        <p:spPr>
          <a:xfrm>
            <a:off x="609598" y="1600200"/>
            <a:ext cx="8077201" cy="4441163"/>
          </a:xfrm>
        </p:spPr>
        <p:txBody>
          <a:bodyPr>
            <a:noAutofit/>
          </a:bodyPr>
          <a:lstStyle/>
          <a:p>
            <a:r>
              <a:rPr lang="en-US" sz="2800" dirty="0" smtClean="0">
                <a:solidFill>
                  <a:srgbClr val="7B9899"/>
                </a:solidFill>
              </a:rPr>
              <a:t>Storing data in data structures is volatile</a:t>
            </a:r>
          </a:p>
          <a:p>
            <a:pPr lvl="1"/>
            <a:r>
              <a:rPr lang="en-US" sz="2400" dirty="0" smtClean="0">
                <a:solidFill>
                  <a:srgbClr val="7B9899"/>
                </a:solidFill>
              </a:rPr>
              <a:t>When the program exits or the computer is unexpectedly turned off (e.g., power blip), the data are lost</a:t>
            </a:r>
          </a:p>
          <a:p>
            <a:r>
              <a:rPr lang="en-US" sz="2800" dirty="0" smtClean="0">
                <a:solidFill>
                  <a:srgbClr val="7B9899"/>
                </a:solidFill>
              </a:rPr>
              <a:t>To make storage permanent, one must store the data in an external file.</a:t>
            </a:r>
          </a:p>
          <a:p>
            <a:r>
              <a:rPr lang="en-US" sz="2800" dirty="0" smtClean="0">
                <a:solidFill>
                  <a:srgbClr val="7B9899"/>
                </a:solidFill>
              </a:rPr>
              <a:t>Much of this is related to the operating system, which is typically changed with file manipulation.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a:xfrm>
            <a:off x="609599" y="609600"/>
            <a:ext cx="6347713" cy="762000"/>
          </a:xfrm>
        </p:spPr>
        <p:txBody>
          <a:bodyPr/>
          <a:lstStyle/>
          <a:p>
            <a:r>
              <a:rPr lang="en-US" b="1" dirty="0" smtClean="0">
                <a:solidFill>
                  <a:srgbClr val="7B9899"/>
                </a:solidFill>
              </a:rPr>
              <a:t>File I/O Basics</a:t>
            </a:r>
          </a:p>
        </p:txBody>
      </p:sp>
      <p:sp>
        <p:nvSpPr>
          <p:cNvPr id="397315" name="Rectangle 3"/>
          <p:cNvSpPr>
            <a:spLocks noGrp="1" noChangeArrowheads="1"/>
          </p:cNvSpPr>
          <p:nvPr>
            <p:ph idx="1"/>
          </p:nvPr>
        </p:nvSpPr>
        <p:spPr>
          <a:xfrm>
            <a:off x="609598" y="1524000"/>
            <a:ext cx="8077201" cy="4517363"/>
          </a:xfrm>
        </p:spPr>
        <p:txBody>
          <a:bodyPr>
            <a:noAutofit/>
          </a:bodyPr>
          <a:lstStyle/>
          <a:p>
            <a:pPr>
              <a:lnSpc>
                <a:spcPct val="90000"/>
              </a:lnSpc>
            </a:pPr>
            <a:r>
              <a:rPr lang="en-US" sz="2800" dirty="0" smtClean="0">
                <a:solidFill>
                  <a:srgbClr val="7B9899"/>
                </a:solidFill>
              </a:rPr>
              <a:t>Reading and writing files isn't really very different from reading from the keyboard and writing to the screen</a:t>
            </a:r>
          </a:p>
          <a:p>
            <a:pPr>
              <a:lnSpc>
                <a:spcPct val="90000"/>
              </a:lnSpc>
            </a:pPr>
            <a:r>
              <a:rPr lang="en-US" sz="2800" dirty="0" smtClean="0">
                <a:solidFill>
                  <a:srgbClr val="7B9899"/>
                </a:solidFill>
              </a:rPr>
              <a:t>For interacting with the user via keyboard and terminal, we typically use </a:t>
            </a:r>
            <a:r>
              <a:rPr lang="en-US" sz="2800" dirty="0" smtClean="0">
                <a:solidFill>
                  <a:srgbClr val="7B9899"/>
                </a:solidFill>
                <a:latin typeface="Courier New" pitchFamily="49" charset="0"/>
              </a:rPr>
              <a:t>scanf()</a:t>
            </a:r>
            <a:r>
              <a:rPr lang="en-US" sz="2800" dirty="0" smtClean="0">
                <a:solidFill>
                  <a:srgbClr val="7B9899"/>
                </a:solidFill>
              </a:rPr>
              <a:t> and </a:t>
            </a:r>
            <a:r>
              <a:rPr lang="en-US" sz="2800" dirty="0" smtClean="0">
                <a:solidFill>
                  <a:srgbClr val="7B9899"/>
                </a:solidFill>
                <a:latin typeface="Courier New" pitchFamily="49" charset="0"/>
              </a:rPr>
              <a:t>printf()</a:t>
            </a:r>
          </a:p>
          <a:p>
            <a:pPr>
              <a:lnSpc>
                <a:spcPct val="90000"/>
              </a:lnSpc>
            </a:pPr>
            <a:r>
              <a:rPr lang="en-US" sz="2800" dirty="0" smtClean="0">
                <a:solidFill>
                  <a:srgbClr val="7B9899"/>
                </a:solidFill>
              </a:rPr>
              <a:t>To work with files, we use </a:t>
            </a:r>
            <a:r>
              <a:rPr lang="en-US" sz="2800" dirty="0" smtClean="0">
                <a:solidFill>
                  <a:srgbClr val="7B9899"/>
                </a:solidFill>
                <a:latin typeface="Courier New" pitchFamily="49" charset="0"/>
              </a:rPr>
              <a:t>fscanf()</a:t>
            </a:r>
            <a:r>
              <a:rPr lang="en-US" sz="2800" dirty="0" smtClean="0">
                <a:solidFill>
                  <a:srgbClr val="7B9899"/>
                </a:solidFill>
              </a:rPr>
              <a:t> and </a:t>
            </a:r>
            <a:r>
              <a:rPr lang="en-US" sz="2800" dirty="0" smtClean="0">
                <a:solidFill>
                  <a:srgbClr val="7B9899"/>
                </a:solidFill>
                <a:latin typeface="Courier New" pitchFamily="49" charset="0"/>
              </a:rPr>
              <a:t>fprintf()</a:t>
            </a:r>
            <a:r>
              <a:rPr lang="en-US" sz="2800" dirty="0" smtClean="0">
                <a:solidFill>
                  <a:srgbClr val="7B9899"/>
                </a:solidFill>
              </a:rPr>
              <a:t> which work almost identically to </a:t>
            </a:r>
            <a:r>
              <a:rPr lang="en-US" sz="2800" dirty="0" smtClean="0">
                <a:solidFill>
                  <a:srgbClr val="7B9899"/>
                </a:solidFill>
                <a:latin typeface="Courier New" pitchFamily="49" charset="0"/>
              </a:rPr>
              <a:t>scanf()</a:t>
            </a:r>
            <a:r>
              <a:rPr lang="en-US" sz="2800" dirty="0" smtClean="0">
                <a:solidFill>
                  <a:srgbClr val="7B9899"/>
                </a:solidFill>
              </a:rPr>
              <a:t> and </a:t>
            </a:r>
            <a:r>
              <a:rPr lang="en-US" sz="2800" dirty="0" smtClean="0">
                <a:solidFill>
                  <a:srgbClr val="7B9899"/>
                </a:solidFill>
                <a:latin typeface="Courier New" pitchFamily="49" charset="0"/>
              </a:rPr>
              <a:t>printf()</a:t>
            </a:r>
          </a:p>
          <a:p>
            <a:pPr>
              <a:lnSpc>
                <a:spcPct val="90000"/>
              </a:lnSpc>
            </a:pPr>
            <a:r>
              <a:rPr lang="en-US" sz="2800" dirty="0" smtClean="0">
                <a:solidFill>
                  <a:srgbClr val="7B9899"/>
                </a:solidFill>
              </a:rPr>
              <a:t>The f, of course, stands for file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62000"/>
          </a:xfrm>
        </p:spPr>
        <p:txBody>
          <a:bodyPr/>
          <a:lstStyle/>
          <a:p>
            <a:r>
              <a:rPr lang="en-US" b="1" dirty="0" smtClean="0">
                <a:solidFill>
                  <a:srgbClr val="7B9899"/>
                </a:solidFill>
              </a:rPr>
              <a:t>File I/O Basics</a:t>
            </a:r>
            <a:endParaRPr lang="en-US" b="1" dirty="0">
              <a:solidFill>
                <a:srgbClr val="7B9899"/>
              </a:solidFill>
            </a:endParaRPr>
          </a:p>
        </p:txBody>
      </p:sp>
      <p:sp>
        <p:nvSpPr>
          <p:cNvPr id="3" name="Content Placeholder 2"/>
          <p:cNvSpPr>
            <a:spLocks noGrp="1"/>
          </p:cNvSpPr>
          <p:nvPr>
            <p:ph idx="1"/>
          </p:nvPr>
        </p:nvSpPr>
        <p:spPr>
          <a:xfrm>
            <a:off x="609598" y="1524000"/>
            <a:ext cx="8153401" cy="4953000"/>
          </a:xfrm>
        </p:spPr>
        <p:txBody>
          <a:bodyPr>
            <a:noAutofit/>
          </a:bodyPr>
          <a:lstStyle/>
          <a:p>
            <a:r>
              <a:rPr lang="en-US" sz="2000" dirty="0" smtClean="0">
                <a:solidFill>
                  <a:srgbClr val="7B9899"/>
                </a:solidFill>
              </a:rPr>
              <a:t>First </a:t>
            </a:r>
            <a:r>
              <a:rPr lang="en-US" sz="2000" dirty="0" smtClean="0">
                <a:solidFill>
                  <a:srgbClr val="7B9899"/>
                </a:solidFill>
              </a:rPr>
              <a:t>is to declare a pointer of type </a:t>
            </a:r>
            <a:r>
              <a:rPr lang="en-US" sz="2000" dirty="0" smtClean="0">
                <a:solidFill>
                  <a:srgbClr val="7B9899"/>
                </a:solidFill>
                <a:latin typeface="Courier New" panose="02070309020205020404" pitchFamily="49" charset="0"/>
                <a:cs typeface="Courier New" panose="02070309020205020404" pitchFamily="49" charset="0"/>
              </a:rPr>
              <a:t>FILE</a:t>
            </a:r>
            <a:r>
              <a:rPr lang="en-US" sz="2000" dirty="0" smtClean="0">
                <a:solidFill>
                  <a:srgbClr val="7B9899"/>
                </a:solidFill>
              </a:rPr>
              <a:t> </a:t>
            </a:r>
          </a:p>
          <a:p>
            <a:pPr>
              <a:lnSpc>
                <a:spcPct val="120000"/>
              </a:lnSpc>
            </a:pPr>
            <a:r>
              <a:rPr lang="en-US" sz="2000" dirty="0" smtClean="0">
                <a:solidFill>
                  <a:srgbClr val="7B9899"/>
                </a:solidFill>
              </a:rPr>
              <a:t>This is done so that one can point to the file to be read or written to</a:t>
            </a:r>
          </a:p>
          <a:p>
            <a:pPr lvl="1"/>
            <a:r>
              <a:rPr lang="en-US" sz="2000" dirty="0" smtClean="0">
                <a:solidFill>
                  <a:srgbClr val="7B9899"/>
                </a:solidFill>
              </a:rPr>
              <a:t>The definition of the </a:t>
            </a:r>
            <a:r>
              <a:rPr lang="en-US" sz="2000" dirty="0" smtClean="0">
                <a:solidFill>
                  <a:srgbClr val="7B9899"/>
                </a:solidFill>
                <a:latin typeface="Courier New" panose="02070309020205020404" pitchFamily="49" charset="0"/>
                <a:cs typeface="Courier New" panose="02070309020205020404" pitchFamily="49" charset="0"/>
              </a:rPr>
              <a:t>FILE</a:t>
            </a:r>
            <a:r>
              <a:rPr lang="en-US" sz="2000" dirty="0" smtClean="0">
                <a:solidFill>
                  <a:srgbClr val="7B9899"/>
                </a:solidFill>
              </a:rPr>
              <a:t> data type is found in </a:t>
            </a:r>
            <a:r>
              <a:rPr lang="en-US" sz="2000" dirty="0" err="1" smtClean="0">
                <a:solidFill>
                  <a:srgbClr val="7B9899"/>
                </a:solidFill>
                <a:latin typeface="Courier New" pitchFamily="49" charset="0"/>
                <a:cs typeface="Courier New" pitchFamily="49" charset="0"/>
              </a:rPr>
              <a:t>stdio.h</a:t>
            </a:r>
            <a:r>
              <a:rPr lang="en-US" sz="2000" dirty="0" smtClean="0">
                <a:solidFill>
                  <a:srgbClr val="7B9899"/>
                </a:solidFill>
              </a:rPr>
              <a:t>, which MUST be included .</a:t>
            </a:r>
          </a:p>
          <a:p>
            <a:pPr>
              <a:lnSpc>
                <a:spcPct val="120000"/>
              </a:lnSpc>
            </a:pPr>
            <a:r>
              <a:rPr lang="en-US" sz="2000" dirty="0" smtClean="0">
                <a:solidFill>
                  <a:srgbClr val="7B9899"/>
                </a:solidFill>
              </a:rPr>
              <a:t>This is done before anything else related to the file manipulation:</a:t>
            </a:r>
          </a:p>
          <a:p>
            <a:pPr algn="ctr">
              <a:lnSpc>
                <a:spcPct val="160000"/>
              </a:lnSpc>
              <a:buNone/>
            </a:pPr>
            <a:r>
              <a:rPr lang="en-US" sz="2000" dirty="0" smtClean="0">
                <a:solidFill>
                  <a:srgbClr val="7B9899"/>
                </a:solidFill>
                <a:latin typeface="Courier New" pitchFamily="49" charset="0"/>
                <a:cs typeface="Courier New" pitchFamily="49" charset="0"/>
              </a:rPr>
              <a:t>FILE </a:t>
            </a:r>
            <a:r>
              <a:rPr lang="en-US" sz="2000" dirty="0" smtClean="0">
                <a:solidFill>
                  <a:srgbClr val="7B9899"/>
                </a:solidFill>
                <a:latin typeface="Courier New" pitchFamily="49" charset="0"/>
                <a:cs typeface="Courier New" pitchFamily="49" charset="0"/>
              </a:rPr>
              <a:t>* fin</a:t>
            </a:r>
            <a:r>
              <a:rPr lang="en-US" sz="2000" dirty="0" smtClean="0">
                <a:solidFill>
                  <a:srgbClr val="7B9899"/>
                </a:solidFill>
                <a:latin typeface="Courier New" pitchFamily="49" charset="0"/>
                <a:cs typeface="Courier New" pitchFamily="49" charset="0"/>
              </a:rPr>
              <a:t>, </a:t>
            </a:r>
            <a:r>
              <a:rPr lang="en-US" sz="2000" dirty="0" smtClean="0">
                <a:solidFill>
                  <a:srgbClr val="7B9899"/>
                </a:solidFill>
                <a:latin typeface="Courier New" pitchFamily="49" charset="0"/>
                <a:cs typeface="Courier New" pitchFamily="49" charset="0"/>
              </a:rPr>
              <a:t>* </a:t>
            </a:r>
            <a:r>
              <a:rPr lang="en-US" sz="2000" dirty="0" err="1" smtClean="0">
                <a:solidFill>
                  <a:srgbClr val="7B9899"/>
                </a:solidFill>
                <a:latin typeface="Courier New" pitchFamily="49" charset="0"/>
                <a:cs typeface="Courier New" pitchFamily="49" charset="0"/>
              </a:rPr>
              <a:t>fout</a:t>
            </a:r>
            <a:r>
              <a:rPr lang="en-US" sz="2000" dirty="0" smtClean="0">
                <a:solidFill>
                  <a:srgbClr val="7B9899"/>
                </a:solidFill>
                <a:latin typeface="Courier New" pitchFamily="49" charset="0"/>
                <a:cs typeface="Courier New" pitchFamily="49" charset="0"/>
              </a:rPr>
              <a:t>; </a:t>
            </a:r>
          </a:p>
          <a:p>
            <a:pPr>
              <a:lnSpc>
                <a:spcPct val="120000"/>
              </a:lnSpc>
            </a:pPr>
            <a:r>
              <a:rPr lang="en-US" sz="2000" dirty="0" smtClean="0">
                <a:solidFill>
                  <a:srgbClr val="7B9899"/>
                </a:solidFill>
              </a:rPr>
              <a:t>The name of these pointers can be anything, but </a:t>
            </a:r>
            <a:r>
              <a:rPr lang="en-US" sz="2000" dirty="0" smtClean="0">
                <a:solidFill>
                  <a:srgbClr val="7B9899"/>
                </a:solidFill>
                <a:latin typeface="Courier New" pitchFamily="49" charset="0"/>
                <a:cs typeface="Courier New" pitchFamily="49" charset="0"/>
              </a:rPr>
              <a:t>fin</a:t>
            </a:r>
            <a:r>
              <a:rPr lang="en-US" sz="2000" dirty="0" smtClean="0">
                <a:solidFill>
                  <a:srgbClr val="7B9899"/>
                </a:solidFill>
              </a:rPr>
              <a:t> and </a:t>
            </a:r>
            <a:r>
              <a:rPr lang="en-US" sz="2000" dirty="0" err="1" smtClean="0">
                <a:solidFill>
                  <a:srgbClr val="7B9899"/>
                </a:solidFill>
                <a:latin typeface="Courier New" pitchFamily="49" charset="0"/>
                <a:cs typeface="Courier New" pitchFamily="49" charset="0"/>
              </a:rPr>
              <a:t>fout</a:t>
            </a:r>
            <a:r>
              <a:rPr lang="en-US" sz="2000" dirty="0" smtClean="0">
                <a:solidFill>
                  <a:srgbClr val="7B9899"/>
                </a:solidFill>
              </a:rPr>
              <a:t> are </a:t>
            </a:r>
            <a:r>
              <a:rPr lang="en-US" sz="2000" dirty="0" smtClean="0">
                <a:solidFill>
                  <a:srgbClr val="7B9899"/>
                </a:solidFill>
              </a:rPr>
              <a:t>preferred by </a:t>
            </a:r>
            <a:r>
              <a:rPr lang="en-US" sz="2000" dirty="0">
                <a:solidFill>
                  <a:srgbClr val="7B9899"/>
                </a:solidFill>
              </a:rPr>
              <a:t>convention.</a:t>
            </a:r>
            <a:endParaRPr lang="en-US" sz="2000" dirty="0" smtClean="0">
              <a:solidFill>
                <a:srgbClr val="7B9899"/>
              </a:solidFill>
            </a:endParaRPr>
          </a:p>
          <a:p>
            <a:pPr lvl="1">
              <a:lnSpc>
                <a:spcPct val="120000"/>
              </a:lnSpc>
            </a:pPr>
            <a:r>
              <a:rPr lang="en-US" sz="2000" dirty="0" smtClean="0">
                <a:solidFill>
                  <a:srgbClr val="7B9899"/>
                </a:solidFill>
              </a:rPr>
              <a:t>If more than one file, then *</a:t>
            </a:r>
            <a:r>
              <a:rPr lang="en-US" sz="2000" dirty="0" smtClean="0">
                <a:solidFill>
                  <a:srgbClr val="7B9899"/>
                </a:solidFill>
                <a:latin typeface="Courier New" pitchFamily="49" charset="0"/>
                <a:cs typeface="Courier New" pitchFamily="49" charset="0"/>
              </a:rPr>
              <a:t>fin1</a:t>
            </a:r>
            <a:r>
              <a:rPr lang="en-US" sz="2000" dirty="0" smtClean="0">
                <a:solidFill>
                  <a:srgbClr val="7B9899"/>
                </a:solidFill>
              </a:rPr>
              <a:t>, *</a:t>
            </a:r>
            <a:r>
              <a:rPr lang="en-US" sz="2000" dirty="0" smtClean="0">
                <a:solidFill>
                  <a:srgbClr val="7B9899"/>
                </a:solidFill>
                <a:latin typeface="Courier New" pitchFamily="49" charset="0"/>
                <a:cs typeface="Courier New" pitchFamily="49" charset="0"/>
              </a:rPr>
              <a:t>fin2</a:t>
            </a:r>
            <a:r>
              <a:rPr lang="en-US" sz="2000" dirty="0" smtClean="0">
                <a:solidFill>
                  <a:srgbClr val="7B9899"/>
                </a:solidFill>
              </a:rPr>
              <a:t>, etc.</a:t>
            </a:r>
            <a:endParaRPr lang="en-US" sz="2000" dirty="0">
              <a:solidFill>
                <a:srgbClr val="7B9899"/>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a:xfrm>
            <a:off x="609599" y="609600"/>
            <a:ext cx="6347713" cy="762000"/>
          </a:xfrm>
        </p:spPr>
        <p:txBody>
          <a:bodyPr/>
          <a:lstStyle/>
          <a:p>
            <a:r>
              <a:rPr lang="en-US" b="1" dirty="0" smtClean="0">
                <a:solidFill>
                  <a:srgbClr val="7B9899"/>
                </a:solidFill>
              </a:rPr>
              <a:t>File I/O</a:t>
            </a:r>
          </a:p>
        </p:txBody>
      </p:sp>
      <p:sp>
        <p:nvSpPr>
          <p:cNvPr id="401411" name="Rectangle 3"/>
          <p:cNvSpPr>
            <a:spLocks noGrp="1" noChangeArrowheads="1"/>
          </p:cNvSpPr>
          <p:nvPr>
            <p:ph idx="1"/>
          </p:nvPr>
        </p:nvSpPr>
        <p:spPr>
          <a:xfrm>
            <a:off x="609598" y="1524000"/>
            <a:ext cx="7924801" cy="4517363"/>
          </a:xfrm>
        </p:spPr>
        <p:txBody>
          <a:bodyPr>
            <a:normAutofit/>
          </a:bodyPr>
          <a:lstStyle/>
          <a:p>
            <a:r>
              <a:rPr lang="en-US" sz="2800" dirty="0" smtClean="0">
                <a:solidFill>
                  <a:srgbClr val="7B9899"/>
                </a:solidFill>
              </a:rPr>
              <a:t>Second, </a:t>
            </a:r>
            <a:r>
              <a:rPr lang="en-US" sz="2800" dirty="0" smtClean="0">
                <a:solidFill>
                  <a:srgbClr val="7B9899"/>
                </a:solidFill>
              </a:rPr>
              <a:t>we must either create a new file (for writing), or open an existing file (for reading or updating)</a:t>
            </a:r>
          </a:p>
          <a:p>
            <a:r>
              <a:rPr lang="en-US" sz="2800" dirty="0" smtClean="0">
                <a:solidFill>
                  <a:srgbClr val="7B9899"/>
                </a:solidFill>
              </a:rPr>
              <a:t>To open a file, use </a:t>
            </a:r>
            <a:r>
              <a:rPr lang="en-US" sz="2800" dirty="0" smtClean="0">
                <a:solidFill>
                  <a:srgbClr val="7B9899"/>
                </a:solidFill>
              </a:rPr>
              <a:t>the existing, C library </a:t>
            </a:r>
            <a:r>
              <a:rPr lang="en-US" sz="2800" dirty="0" smtClean="0">
                <a:solidFill>
                  <a:srgbClr val="7B9899"/>
                </a:solidFill>
                <a:latin typeface="Courier New" pitchFamily="49" charset="0"/>
                <a:cs typeface="Courier New" pitchFamily="49" charset="0"/>
              </a:rPr>
              <a:t>fopen</a:t>
            </a:r>
            <a:r>
              <a:rPr lang="en-US" sz="2800" dirty="0" smtClean="0">
                <a:solidFill>
                  <a:srgbClr val="7B9899"/>
                </a:solidFill>
              </a:rPr>
              <a:t> function</a:t>
            </a:r>
          </a:p>
          <a:p>
            <a:r>
              <a:rPr lang="en-US" sz="2800" dirty="0" smtClean="0">
                <a:solidFill>
                  <a:srgbClr val="7B9899"/>
                </a:solidFill>
                <a:latin typeface="Courier New" pitchFamily="49" charset="0"/>
                <a:cs typeface="Courier New" pitchFamily="49" charset="0"/>
              </a:rPr>
              <a:t>fopen</a:t>
            </a:r>
            <a:r>
              <a:rPr lang="en-US" sz="2800" dirty="0" smtClean="0">
                <a:solidFill>
                  <a:srgbClr val="7B9899"/>
                </a:solidFill>
              </a:rPr>
              <a:t> takes two parameters: </a:t>
            </a:r>
          </a:p>
          <a:p>
            <a:pPr lvl="1"/>
            <a:r>
              <a:rPr lang="en-US" sz="2400" dirty="0" smtClean="0">
                <a:solidFill>
                  <a:srgbClr val="7B9899"/>
                </a:solidFill>
              </a:rPr>
              <a:t>A string for the file name, </a:t>
            </a:r>
          </a:p>
          <a:p>
            <a:pPr lvl="1"/>
            <a:r>
              <a:rPr lang="en-US" sz="2400" dirty="0" smtClean="0">
                <a:solidFill>
                  <a:srgbClr val="7B9899"/>
                </a:solidFill>
              </a:rPr>
              <a:t>A string for what you want to do with the file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62000"/>
          </a:xfrm>
        </p:spPr>
        <p:txBody>
          <a:bodyPr/>
          <a:lstStyle/>
          <a:p>
            <a:r>
              <a:rPr lang="en-US" b="1" dirty="0" smtClean="0">
                <a:solidFill>
                  <a:srgbClr val="7B9899"/>
                </a:solidFill>
              </a:rPr>
              <a:t>File I/O</a:t>
            </a:r>
            <a:endParaRPr lang="en-US" b="1" dirty="0">
              <a:solidFill>
                <a:srgbClr val="7B9899"/>
              </a:solidFill>
            </a:endParaRPr>
          </a:p>
        </p:txBody>
      </p:sp>
      <p:sp>
        <p:nvSpPr>
          <p:cNvPr id="3" name="Content Placeholder 2"/>
          <p:cNvSpPr>
            <a:spLocks noGrp="1"/>
          </p:cNvSpPr>
          <p:nvPr>
            <p:ph idx="1"/>
          </p:nvPr>
        </p:nvSpPr>
        <p:spPr>
          <a:xfrm>
            <a:off x="609598" y="1524000"/>
            <a:ext cx="8077201" cy="4517363"/>
          </a:xfrm>
        </p:spPr>
        <p:txBody>
          <a:bodyPr>
            <a:normAutofit/>
          </a:bodyPr>
          <a:lstStyle/>
          <a:p>
            <a:r>
              <a:rPr lang="en-US" sz="2800" dirty="0" smtClean="0">
                <a:solidFill>
                  <a:srgbClr val="7B9899"/>
                </a:solidFill>
              </a:rPr>
              <a:t>There are many options for the second parameter</a:t>
            </a:r>
          </a:p>
          <a:p>
            <a:pPr lvl="1"/>
            <a:r>
              <a:rPr lang="en-US" sz="2400" dirty="0" smtClean="0">
                <a:solidFill>
                  <a:srgbClr val="7B9899"/>
                </a:solidFill>
                <a:latin typeface="Courier New" pitchFamily="49" charset="0"/>
                <a:cs typeface="Courier New" pitchFamily="49" charset="0"/>
              </a:rPr>
              <a:t>"r"</a:t>
            </a:r>
            <a:r>
              <a:rPr lang="en-US" sz="2400" dirty="0" smtClean="0">
                <a:solidFill>
                  <a:srgbClr val="7B9899"/>
                </a:solidFill>
              </a:rPr>
              <a:t> to read the file</a:t>
            </a:r>
          </a:p>
          <a:p>
            <a:pPr lvl="1"/>
            <a:r>
              <a:rPr lang="en-US" sz="2400" dirty="0" smtClean="0">
                <a:solidFill>
                  <a:srgbClr val="7B9899"/>
                </a:solidFill>
                <a:latin typeface="Courier New" pitchFamily="49" charset="0"/>
                <a:cs typeface="Courier New" pitchFamily="49" charset="0"/>
              </a:rPr>
              <a:t>"w"</a:t>
            </a:r>
            <a:r>
              <a:rPr lang="en-US" sz="2400" dirty="0" smtClean="0">
                <a:solidFill>
                  <a:srgbClr val="7B9899"/>
                </a:solidFill>
              </a:rPr>
              <a:t> to write to the file</a:t>
            </a:r>
          </a:p>
          <a:p>
            <a:pPr lvl="1"/>
            <a:r>
              <a:rPr lang="en-US" sz="2400" dirty="0" smtClean="0">
                <a:solidFill>
                  <a:srgbClr val="7B9899"/>
                </a:solidFill>
              </a:rPr>
              <a:t>“a” to append the file</a:t>
            </a:r>
          </a:p>
          <a:p>
            <a:r>
              <a:rPr lang="en-US" sz="2800" dirty="0" smtClean="0">
                <a:solidFill>
                  <a:srgbClr val="7B9899"/>
                </a:solidFill>
              </a:rPr>
              <a:t>There are several other options to be seen </a:t>
            </a:r>
            <a:r>
              <a:rPr lang="en-US" sz="2800" dirty="0" smtClean="0">
                <a:solidFill>
                  <a:srgbClr val="7B9899"/>
                </a:solidFill>
              </a:rPr>
              <a:t>later that do require a string (&gt; 1 character)</a:t>
            </a:r>
            <a:endParaRPr lang="en-US" sz="2800" dirty="0" smtClean="0">
              <a:solidFill>
                <a:srgbClr val="7B9899"/>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a:xfrm>
            <a:off x="609599" y="609600"/>
            <a:ext cx="6347713" cy="762000"/>
          </a:xfrm>
        </p:spPr>
        <p:txBody>
          <a:bodyPr/>
          <a:lstStyle/>
          <a:p>
            <a:r>
              <a:rPr lang="en-US" b="1" dirty="0" smtClean="0">
                <a:solidFill>
                  <a:srgbClr val="7B9899"/>
                </a:solidFill>
              </a:rPr>
              <a:t>File I/O</a:t>
            </a:r>
          </a:p>
        </p:txBody>
      </p:sp>
      <p:sp>
        <p:nvSpPr>
          <p:cNvPr id="403459" name="Rectangle 3"/>
          <p:cNvSpPr>
            <a:spLocks noGrp="1" noChangeArrowheads="1"/>
          </p:cNvSpPr>
          <p:nvPr>
            <p:ph idx="1"/>
          </p:nvPr>
        </p:nvSpPr>
        <p:spPr>
          <a:xfrm>
            <a:off x="609598" y="1676400"/>
            <a:ext cx="8153401" cy="4364963"/>
          </a:xfrm>
        </p:spPr>
        <p:txBody>
          <a:bodyPr>
            <a:normAutofit/>
          </a:bodyPr>
          <a:lstStyle/>
          <a:p>
            <a:r>
              <a:rPr lang="en-US" sz="3200" dirty="0" err="1" smtClean="0">
                <a:solidFill>
                  <a:srgbClr val="7B9899"/>
                </a:solidFill>
                <a:latin typeface="Courier New" pitchFamily="49" charset="0"/>
                <a:cs typeface="Courier New" pitchFamily="49" charset="0"/>
              </a:rPr>
              <a:t>fopen</a:t>
            </a:r>
            <a:r>
              <a:rPr lang="en-US" sz="3200" dirty="0" smtClean="0">
                <a:solidFill>
                  <a:srgbClr val="7B9899"/>
                </a:solidFill>
              </a:rPr>
              <a:t> returns an address (file pointer) associated with the file</a:t>
            </a:r>
          </a:p>
          <a:p>
            <a:pPr lvl="1"/>
            <a:r>
              <a:rPr lang="en-US" sz="2800" dirty="0" smtClean="0">
                <a:solidFill>
                  <a:srgbClr val="7B9899"/>
                </a:solidFill>
              </a:rPr>
              <a:t>Which is assigned to the FILE pointer just declared.</a:t>
            </a:r>
          </a:p>
          <a:p>
            <a:pPr lvl="1"/>
            <a:r>
              <a:rPr lang="en-US" sz="2800" dirty="0" smtClean="0">
                <a:solidFill>
                  <a:srgbClr val="7B9899"/>
                </a:solidFill>
              </a:rPr>
              <a:t>If the file fails to open, then </a:t>
            </a:r>
            <a:r>
              <a:rPr lang="en-US" sz="2800" dirty="0" err="1" smtClean="0">
                <a:solidFill>
                  <a:srgbClr val="7B9899"/>
                </a:solidFill>
                <a:latin typeface="Courier New" pitchFamily="49" charset="0"/>
                <a:cs typeface="Courier New" pitchFamily="49" charset="0"/>
              </a:rPr>
              <a:t>fopen</a:t>
            </a:r>
            <a:r>
              <a:rPr lang="en-US" sz="2800" dirty="0" smtClean="0">
                <a:solidFill>
                  <a:srgbClr val="7B9899"/>
                </a:solidFill>
              </a:rPr>
              <a:t> will return NULL</a:t>
            </a:r>
          </a:p>
          <a:p>
            <a:pPr lvl="2"/>
            <a:r>
              <a:rPr lang="en-US" sz="2600" dirty="0" smtClean="0">
                <a:solidFill>
                  <a:srgbClr val="7B9899"/>
                </a:solidFill>
              </a:rPr>
              <a:t>This is </a:t>
            </a:r>
            <a:r>
              <a:rPr lang="en-US" sz="2600" b="1" u="sng" dirty="0" smtClean="0">
                <a:solidFill>
                  <a:srgbClr val="7B9899"/>
                </a:solidFill>
              </a:rPr>
              <a:t>very important</a:t>
            </a:r>
            <a:r>
              <a:rPr lang="en-US" sz="2600" dirty="0" smtClean="0">
                <a:solidFill>
                  <a:srgbClr val="7B9899"/>
                </a:solidFill>
              </a:rPr>
              <a:t>, as one must continually check for NULL when a file is open</a:t>
            </a:r>
          </a:p>
          <a:p>
            <a:endParaRPr lang="en-US" sz="2800"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6347713" cy="685800"/>
          </a:xfrm>
        </p:spPr>
        <p:txBody>
          <a:bodyPr/>
          <a:lstStyle/>
          <a:p>
            <a:r>
              <a:rPr lang="en-US" b="1" dirty="0" smtClean="0">
                <a:solidFill>
                  <a:srgbClr val="7B9899"/>
                </a:solidFill>
              </a:rPr>
              <a:t>File I/O</a:t>
            </a:r>
            <a:endParaRPr lang="en-US" b="1" dirty="0">
              <a:solidFill>
                <a:srgbClr val="7B9899"/>
              </a:solidFill>
            </a:endParaRPr>
          </a:p>
        </p:txBody>
      </p:sp>
      <p:sp>
        <p:nvSpPr>
          <p:cNvPr id="3" name="Content Placeholder 2"/>
          <p:cNvSpPr>
            <a:spLocks noGrp="1"/>
          </p:cNvSpPr>
          <p:nvPr>
            <p:ph idx="1"/>
          </p:nvPr>
        </p:nvSpPr>
        <p:spPr>
          <a:xfrm>
            <a:off x="609598" y="1524000"/>
            <a:ext cx="8077201" cy="4517363"/>
          </a:xfrm>
        </p:spPr>
        <p:txBody>
          <a:bodyPr>
            <a:normAutofit/>
          </a:bodyPr>
          <a:lstStyle/>
          <a:p>
            <a:r>
              <a:rPr lang="en-US" sz="3200" dirty="0" smtClean="0">
                <a:solidFill>
                  <a:srgbClr val="7B9899"/>
                </a:solidFill>
              </a:rPr>
              <a:t>Example: Open file named </a:t>
            </a:r>
            <a:r>
              <a:rPr lang="en-US" sz="3200" dirty="0" smtClean="0">
                <a:solidFill>
                  <a:srgbClr val="7B9899"/>
                </a:solidFill>
                <a:latin typeface="Courier New" panose="02070309020205020404" pitchFamily="49" charset="0"/>
                <a:cs typeface="Courier New" panose="02070309020205020404" pitchFamily="49" charset="0"/>
              </a:rPr>
              <a:t>test.txt</a:t>
            </a:r>
            <a:r>
              <a:rPr lang="en-US" sz="3200" dirty="0" smtClean="0">
                <a:solidFill>
                  <a:srgbClr val="7B9899"/>
                </a:solidFill>
              </a:rPr>
              <a:t> for reading data from it</a:t>
            </a:r>
          </a:p>
          <a:p>
            <a:pPr lvl="1" algn="ctr">
              <a:buFontTx/>
              <a:buNone/>
            </a:pPr>
            <a:r>
              <a:rPr lang="en-US" sz="2800" dirty="0" smtClean="0">
                <a:solidFill>
                  <a:srgbClr val="7B9899"/>
                </a:solidFill>
                <a:latin typeface="Courier New" pitchFamily="49" charset="0"/>
              </a:rPr>
              <a:t>fin = </a:t>
            </a:r>
            <a:r>
              <a:rPr lang="en-US" sz="2800" dirty="0" err="1" smtClean="0">
                <a:solidFill>
                  <a:srgbClr val="7B9899"/>
                </a:solidFill>
                <a:latin typeface="Courier New" pitchFamily="49" charset="0"/>
              </a:rPr>
              <a:t>fopen</a:t>
            </a:r>
            <a:r>
              <a:rPr lang="en-US" sz="2800" dirty="0" smtClean="0">
                <a:solidFill>
                  <a:srgbClr val="7B9899"/>
                </a:solidFill>
                <a:latin typeface="Courier New" pitchFamily="49" charset="0"/>
              </a:rPr>
              <a:t>("test.txt", "r");</a:t>
            </a:r>
          </a:p>
          <a:p>
            <a:r>
              <a:rPr lang="en-US" sz="3200" dirty="0" smtClean="0">
                <a:solidFill>
                  <a:srgbClr val="7B9899"/>
                </a:solidFill>
              </a:rPr>
              <a:t>Example: Open </a:t>
            </a:r>
            <a:r>
              <a:rPr lang="en-US" sz="3200" dirty="0" smtClean="0">
                <a:solidFill>
                  <a:srgbClr val="7B9899"/>
                </a:solidFill>
                <a:latin typeface="Courier New" panose="02070309020205020404" pitchFamily="49" charset="0"/>
                <a:cs typeface="Courier New" panose="02070309020205020404" pitchFamily="49" charset="0"/>
              </a:rPr>
              <a:t>sample.txt</a:t>
            </a:r>
            <a:r>
              <a:rPr lang="en-US" sz="3200" dirty="0" smtClean="0">
                <a:solidFill>
                  <a:srgbClr val="7B9899"/>
                </a:solidFill>
              </a:rPr>
              <a:t> for writing data out to it</a:t>
            </a:r>
          </a:p>
          <a:p>
            <a:pPr lvl="1" algn="ctr">
              <a:buFontTx/>
              <a:buNone/>
            </a:pPr>
            <a:r>
              <a:rPr lang="en-US" sz="2800" dirty="0" err="1" smtClean="0">
                <a:solidFill>
                  <a:srgbClr val="7B9899"/>
                </a:solidFill>
                <a:latin typeface="Courier New" pitchFamily="49" charset="0"/>
              </a:rPr>
              <a:t>fout</a:t>
            </a:r>
            <a:r>
              <a:rPr lang="en-US" sz="2800" dirty="0" smtClean="0">
                <a:solidFill>
                  <a:srgbClr val="7B9899"/>
                </a:solidFill>
                <a:latin typeface="Courier New" pitchFamily="49" charset="0"/>
              </a:rPr>
              <a:t> = </a:t>
            </a:r>
            <a:r>
              <a:rPr lang="en-US" sz="2800" dirty="0" err="1" smtClean="0">
                <a:solidFill>
                  <a:srgbClr val="7B9899"/>
                </a:solidFill>
                <a:latin typeface="Courier New" pitchFamily="49" charset="0"/>
              </a:rPr>
              <a:t>fopen</a:t>
            </a:r>
            <a:r>
              <a:rPr lang="en-US" sz="2800" dirty="0" smtClean="0">
                <a:solidFill>
                  <a:srgbClr val="7B9899"/>
                </a:solidFill>
                <a:latin typeface="Courier New" pitchFamily="49" charset="0"/>
              </a:rPr>
              <a:t>("sample.txt", "w");</a:t>
            </a:r>
            <a:endParaRPr lang="en-US" sz="2800" dirty="0">
              <a:solidFill>
                <a:srgbClr val="7B989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b="1" dirty="0">
                <a:solidFill>
                  <a:srgbClr val="7B9899"/>
                </a:solidFill>
              </a:rPr>
              <a:t>Output Functions in C</a:t>
            </a:r>
          </a:p>
        </p:txBody>
      </p:sp>
      <p:sp>
        <p:nvSpPr>
          <p:cNvPr id="21507" name="Rectangle 3"/>
          <p:cNvSpPr>
            <a:spLocks noGrp="1" noChangeArrowheads="1"/>
          </p:cNvSpPr>
          <p:nvPr>
            <p:ph idx="1"/>
          </p:nvPr>
        </p:nvSpPr>
        <p:spPr>
          <a:xfrm>
            <a:off x="457200" y="1775191"/>
            <a:ext cx="8229600" cy="2949209"/>
          </a:xfrm>
        </p:spPr>
        <p:txBody>
          <a:bodyPr>
            <a:normAutofit/>
          </a:bodyPr>
          <a:lstStyle/>
          <a:p>
            <a:r>
              <a:rPr lang="en-US" sz="2800" dirty="0">
                <a:solidFill>
                  <a:srgbClr val="7B9899"/>
                </a:solidFill>
              </a:rPr>
              <a:t>The </a:t>
            </a:r>
            <a:r>
              <a:rPr lang="en-US" sz="2800" dirty="0">
                <a:solidFill>
                  <a:srgbClr val="7B9899"/>
                </a:solidFill>
                <a:latin typeface="Courier New" pitchFamily="49" charset="0"/>
              </a:rPr>
              <a:t>printf()</a:t>
            </a:r>
            <a:r>
              <a:rPr lang="en-US" sz="2800" dirty="0">
                <a:solidFill>
                  <a:srgbClr val="7B9899"/>
                </a:solidFill>
              </a:rPr>
              <a:t> function is the basic output function in C</a:t>
            </a:r>
            <a:r>
              <a:rPr lang="en-US" sz="2800" dirty="0" smtClean="0">
                <a:solidFill>
                  <a:srgbClr val="7B9899"/>
                </a:solidFill>
              </a:rPr>
              <a:t>.</a:t>
            </a:r>
          </a:p>
          <a:p>
            <a:r>
              <a:rPr lang="en-US" sz="2800" dirty="0" smtClean="0">
                <a:solidFill>
                  <a:srgbClr val="7B9899"/>
                </a:solidFill>
              </a:rPr>
              <a:t>We’ve already seen it and used it extensively.</a:t>
            </a:r>
          </a:p>
          <a:p>
            <a:r>
              <a:rPr lang="en-US" sz="2800" dirty="0" smtClean="0">
                <a:solidFill>
                  <a:srgbClr val="7B9899"/>
                </a:solidFill>
              </a:rPr>
              <a:t>Here we will look at some advanced features of </a:t>
            </a:r>
            <a:r>
              <a:rPr lang="en-US" sz="2800" dirty="0" smtClean="0">
                <a:solidFill>
                  <a:srgbClr val="7B9899"/>
                </a:solidFill>
                <a:latin typeface="Courier New" pitchFamily="49" charset="0"/>
                <a:cs typeface="Courier New" pitchFamily="49" charset="0"/>
              </a:rPr>
              <a:t>printf()</a:t>
            </a:r>
            <a:endParaRPr lang="en-US" sz="2800" dirty="0">
              <a:solidFill>
                <a:srgbClr val="7B9899"/>
              </a:solidFill>
              <a:latin typeface="Courier New" pitchFamily="49" charset="0"/>
              <a:cs typeface="Courier New" pitchFamily="49"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62000"/>
          </a:xfrm>
        </p:spPr>
        <p:txBody>
          <a:bodyPr/>
          <a:lstStyle/>
          <a:p>
            <a:r>
              <a:rPr lang="en-US" b="1" dirty="0" smtClean="0">
                <a:solidFill>
                  <a:srgbClr val="7B9899"/>
                </a:solidFill>
              </a:rPr>
              <a:t>File I/O</a:t>
            </a:r>
            <a:endParaRPr lang="en-US" b="1" dirty="0">
              <a:solidFill>
                <a:srgbClr val="7B9899"/>
              </a:solidFill>
            </a:endParaRPr>
          </a:p>
        </p:txBody>
      </p:sp>
      <p:sp>
        <p:nvSpPr>
          <p:cNvPr id="3" name="Content Placeholder 2"/>
          <p:cNvSpPr>
            <a:spLocks noGrp="1"/>
          </p:cNvSpPr>
          <p:nvPr>
            <p:ph idx="1"/>
          </p:nvPr>
        </p:nvSpPr>
        <p:spPr>
          <a:xfrm>
            <a:off x="609598" y="1524000"/>
            <a:ext cx="8077201" cy="4517363"/>
          </a:xfrm>
        </p:spPr>
        <p:txBody>
          <a:bodyPr>
            <a:normAutofit lnSpcReduction="10000"/>
          </a:bodyPr>
          <a:lstStyle/>
          <a:p>
            <a:r>
              <a:rPr lang="en-US" sz="3000" dirty="0" smtClean="0">
                <a:solidFill>
                  <a:srgbClr val="7B9899"/>
                </a:solidFill>
              </a:rPr>
              <a:t>Typical errors are made when no checking is done to see whether </a:t>
            </a:r>
            <a:r>
              <a:rPr lang="en-US" sz="3000" dirty="0" err="1" smtClean="0">
                <a:solidFill>
                  <a:srgbClr val="7B9899"/>
                </a:solidFill>
                <a:latin typeface="Courier New" pitchFamily="49" charset="0"/>
                <a:cs typeface="Courier New" pitchFamily="49" charset="0"/>
              </a:rPr>
              <a:t>fopen</a:t>
            </a:r>
            <a:r>
              <a:rPr lang="en-US" sz="3000" dirty="0" smtClean="0">
                <a:solidFill>
                  <a:srgbClr val="7B9899"/>
                </a:solidFill>
                <a:latin typeface="Courier New" pitchFamily="49" charset="0"/>
                <a:cs typeface="Courier New" pitchFamily="49" charset="0"/>
              </a:rPr>
              <a:t>()</a:t>
            </a:r>
            <a:r>
              <a:rPr lang="en-US" sz="3000" dirty="0" smtClean="0">
                <a:solidFill>
                  <a:srgbClr val="7B9899"/>
                </a:solidFill>
              </a:rPr>
              <a:t> returned NULL and the program tries to read/write </a:t>
            </a:r>
            <a:r>
              <a:rPr lang="en-US" sz="3000" dirty="0" smtClean="0">
                <a:solidFill>
                  <a:srgbClr val="7B9899"/>
                </a:solidFill>
              </a:rPr>
              <a:t>from/to </a:t>
            </a:r>
            <a:r>
              <a:rPr lang="en-US" sz="3000" dirty="0" smtClean="0">
                <a:solidFill>
                  <a:srgbClr val="7B9899"/>
                </a:solidFill>
              </a:rPr>
              <a:t>a non-existent file.</a:t>
            </a:r>
          </a:p>
          <a:p>
            <a:r>
              <a:rPr lang="en-US" sz="3000" dirty="0" smtClean="0">
                <a:solidFill>
                  <a:srgbClr val="7B9899"/>
                </a:solidFill>
              </a:rPr>
              <a:t>One should always check to make sure that </a:t>
            </a:r>
            <a:r>
              <a:rPr lang="en-US" sz="3000" dirty="0" err="1" smtClean="0">
                <a:solidFill>
                  <a:srgbClr val="7B9899"/>
                </a:solidFill>
                <a:latin typeface="Courier New" pitchFamily="49" charset="0"/>
                <a:cs typeface="Courier New" pitchFamily="49" charset="0"/>
              </a:rPr>
              <a:t>fopen</a:t>
            </a:r>
            <a:r>
              <a:rPr lang="en-US" sz="3000" dirty="0" smtClean="0">
                <a:solidFill>
                  <a:srgbClr val="7B9899"/>
                </a:solidFill>
                <a:latin typeface="Courier New" pitchFamily="49" charset="0"/>
                <a:cs typeface="Courier New" pitchFamily="49" charset="0"/>
              </a:rPr>
              <a:t>()</a:t>
            </a:r>
            <a:r>
              <a:rPr lang="en-US" sz="3000" dirty="0" smtClean="0">
                <a:solidFill>
                  <a:srgbClr val="7B9899"/>
                </a:solidFill>
              </a:rPr>
              <a:t> doesn’t return NULL</a:t>
            </a:r>
          </a:p>
          <a:p>
            <a:pPr>
              <a:lnSpc>
                <a:spcPct val="200000"/>
              </a:lnSpc>
              <a:buNone/>
            </a:pPr>
            <a:r>
              <a:rPr lang="en-US" sz="2000" dirty="0" smtClean="0">
                <a:solidFill>
                  <a:srgbClr val="7B9899"/>
                </a:solidFill>
                <a:latin typeface="Courier New" pitchFamily="49" charset="0"/>
                <a:cs typeface="Courier New" pitchFamily="49" charset="0"/>
              </a:rPr>
              <a:t>if ((fin=</a:t>
            </a:r>
            <a:r>
              <a:rPr lang="en-US" sz="2000" dirty="0" err="1" smtClean="0">
                <a:solidFill>
                  <a:srgbClr val="7B9899"/>
                </a:solidFill>
                <a:latin typeface="Courier New" pitchFamily="49" charset="0"/>
                <a:cs typeface="Courier New" pitchFamily="49" charset="0"/>
              </a:rPr>
              <a:t>fopen</a:t>
            </a:r>
            <a:r>
              <a:rPr lang="en-US" sz="2000" dirty="0" smtClean="0">
                <a:solidFill>
                  <a:srgbClr val="7B9899"/>
                </a:solidFill>
                <a:latin typeface="Courier New" pitchFamily="49" charset="0"/>
                <a:cs typeface="Courier New" pitchFamily="49" charset="0"/>
              </a:rPr>
              <a:t>(“results.dat”, “r”)) == NULL)</a:t>
            </a:r>
          </a:p>
          <a:p>
            <a:pPr>
              <a:buNone/>
            </a:pPr>
            <a:r>
              <a:rPr lang="en-US" sz="2000" dirty="0" smtClean="0">
                <a:solidFill>
                  <a:srgbClr val="7B9899"/>
                </a:solidFill>
                <a:latin typeface="Courier New" pitchFamily="49" charset="0"/>
                <a:cs typeface="Courier New" pitchFamily="49" charset="0"/>
              </a:rPr>
              <a:t>		printf(“file could not be opened;</a:t>
            </a:r>
          </a:p>
          <a:p>
            <a:pPr>
              <a:buNone/>
            </a:pPr>
            <a:r>
              <a:rPr lang="en-US" sz="2000" dirty="0">
                <a:solidFill>
                  <a:srgbClr val="7B9899"/>
                </a:solidFill>
                <a:latin typeface="Courier New" pitchFamily="49" charset="0"/>
                <a:cs typeface="Courier New" pitchFamily="49" charset="0"/>
              </a:rPr>
              <a:t>e</a:t>
            </a:r>
            <a:r>
              <a:rPr lang="en-US" sz="2000" dirty="0" smtClean="0">
                <a:solidFill>
                  <a:srgbClr val="7B9899"/>
                </a:solidFill>
                <a:latin typeface="Courier New" pitchFamily="49" charset="0"/>
                <a:cs typeface="Courier New" pitchFamily="49" charset="0"/>
              </a:rPr>
              <a:t>lse {  … everything you want to do ..}</a:t>
            </a:r>
            <a:endParaRPr lang="en-US" sz="2000" dirty="0">
              <a:solidFill>
                <a:srgbClr val="7B9899"/>
              </a:solidFill>
              <a:latin typeface="Courier New" pitchFamily="49" charset="0"/>
              <a:cs typeface="Courier New"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609599" y="609600"/>
            <a:ext cx="6347713" cy="762000"/>
          </a:xfrm>
        </p:spPr>
        <p:txBody>
          <a:bodyPr/>
          <a:lstStyle/>
          <a:p>
            <a:r>
              <a:rPr lang="en-US" b="1" dirty="0" smtClean="0">
                <a:solidFill>
                  <a:srgbClr val="7B9899"/>
                </a:solidFill>
              </a:rPr>
              <a:t>Reading from a File</a:t>
            </a:r>
          </a:p>
        </p:txBody>
      </p:sp>
      <p:sp>
        <p:nvSpPr>
          <p:cNvPr id="405507" name="Rectangle 3"/>
          <p:cNvSpPr>
            <a:spLocks noGrp="1" noChangeArrowheads="1"/>
          </p:cNvSpPr>
          <p:nvPr>
            <p:ph idx="1"/>
          </p:nvPr>
        </p:nvSpPr>
        <p:spPr>
          <a:xfrm>
            <a:off x="609598" y="1600200"/>
            <a:ext cx="8077201" cy="4441163"/>
          </a:xfrm>
        </p:spPr>
        <p:txBody>
          <a:bodyPr>
            <a:normAutofit/>
          </a:bodyPr>
          <a:lstStyle/>
          <a:p>
            <a:r>
              <a:rPr lang="en-US" sz="2800" dirty="0" smtClean="0">
                <a:solidFill>
                  <a:srgbClr val="7B9899"/>
                </a:solidFill>
              </a:rPr>
              <a:t>Third, once </a:t>
            </a:r>
            <a:r>
              <a:rPr lang="en-US" sz="2800" dirty="0" smtClean="0">
                <a:solidFill>
                  <a:srgbClr val="7B9899"/>
                </a:solidFill>
              </a:rPr>
              <a:t>the file pointer and the file have been defined and opened, use </a:t>
            </a:r>
            <a:r>
              <a:rPr lang="en-US" sz="2800" dirty="0" smtClean="0">
                <a:solidFill>
                  <a:srgbClr val="7B9899"/>
                </a:solidFill>
                <a:latin typeface="Courier New" pitchFamily="49" charset="0"/>
              </a:rPr>
              <a:t>fscanf </a:t>
            </a:r>
            <a:r>
              <a:rPr lang="en-US" sz="2800" dirty="0" smtClean="0">
                <a:solidFill>
                  <a:srgbClr val="7B9899"/>
                </a:solidFill>
              </a:rPr>
              <a:t>to read, </a:t>
            </a:r>
          </a:p>
          <a:p>
            <a:pPr lvl="1"/>
            <a:r>
              <a:rPr lang="en-US" sz="2200" dirty="0" smtClean="0">
                <a:solidFill>
                  <a:srgbClr val="7B9899"/>
                </a:solidFill>
              </a:rPr>
              <a:t>Put the file pointer as the first parameter (make sure the file was opened for reading!!)</a:t>
            </a:r>
          </a:p>
          <a:p>
            <a:r>
              <a:rPr lang="en-US" sz="2800" dirty="0" smtClean="0">
                <a:solidFill>
                  <a:srgbClr val="7B9899"/>
                </a:solidFill>
              </a:rPr>
              <a:t>The rest of the parameters are like normal </a:t>
            </a:r>
            <a:r>
              <a:rPr lang="en-US" sz="2800" dirty="0" smtClean="0">
                <a:solidFill>
                  <a:srgbClr val="7B9899"/>
                </a:solidFill>
                <a:latin typeface="Courier New" pitchFamily="49" charset="0"/>
              </a:rPr>
              <a:t>scanf</a:t>
            </a:r>
          </a:p>
          <a:p>
            <a:r>
              <a:rPr lang="en-US" sz="2800" dirty="0" smtClean="0">
                <a:solidFill>
                  <a:srgbClr val="7B9899"/>
                </a:solidFill>
              </a:rPr>
              <a:t>Example: Read an integer from a file</a:t>
            </a:r>
          </a:p>
          <a:p>
            <a:pPr lvl="1">
              <a:buFontTx/>
              <a:buNone/>
            </a:pPr>
            <a:r>
              <a:rPr lang="en-US" sz="2800" dirty="0" err="1" smtClean="0">
                <a:solidFill>
                  <a:srgbClr val="7B9899"/>
                </a:solidFill>
                <a:latin typeface="Courier New" pitchFamily="49" charset="0"/>
              </a:rPr>
              <a:t>fscanf</a:t>
            </a:r>
            <a:r>
              <a:rPr lang="en-US" sz="2800" dirty="0" smtClean="0">
                <a:solidFill>
                  <a:srgbClr val="7B9899"/>
                </a:solidFill>
                <a:latin typeface="Courier New" pitchFamily="49" charset="0"/>
              </a:rPr>
              <a:t>(fin, "%d", &amp;x);</a:t>
            </a:r>
          </a:p>
          <a:p>
            <a:pPr>
              <a:buFontTx/>
              <a:buNone/>
            </a:pPr>
            <a:endParaRPr lang="en-US" dirty="0" smtClean="0">
              <a:latin typeface="Courier New"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a:xfrm>
            <a:off x="609599" y="609600"/>
            <a:ext cx="6347713" cy="762000"/>
          </a:xfrm>
        </p:spPr>
        <p:txBody>
          <a:bodyPr/>
          <a:lstStyle/>
          <a:p>
            <a:r>
              <a:rPr lang="en-US" b="1" dirty="0" smtClean="0">
                <a:solidFill>
                  <a:srgbClr val="7B9899"/>
                </a:solidFill>
              </a:rPr>
              <a:t>Writing to a File</a:t>
            </a:r>
          </a:p>
        </p:txBody>
      </p:sp>
      <p:sp>
        <p:nvSpPr>
          <p:cNvPr id="407555" name="Rectangle 3"/>
          <p:cNvSpPr>
            <a:spLocks noGrp="1" noChangeArrowheads="1"/>
          </p:cNvSpPr>
          <p:nvPr>
            <p:ph idx="1"/>
          </p:nvPr>
        </p:nvSpPr>
        <p:spPr>
          <a:xfrm>
            <a:off x="609598" y="1600200"/>
            <a:ext cx="8153402" cy="4441163"/>
          </a:xfrm>
        </p:spPr>
        <p:txBody>
          <a:bodyPr>
            <a:noAutofit/>
          </a:bodyPr>
          <a:lstStyle/>
          <a:p>
            <a:r>
              <a:rPr lang="en-US" sz="2800" dirty="0" smtClean="0">
                <a:solidFill>
                  <a:srgbClr val="7B9899"/>
                </a:solidFill>
              </a:rPr>
              <a:t>Or to write to a file, use </a:t>
            </a:r>
            <a:r>
              <a:rPr lang="en-US" sz="2800" dirty="0" err="1" smtClean="0">
                <a:solidFill>
                  <a:srgbClr val="7B9899"/>
                </a:solidFill>
                <a:latin typeface="Courier New" pitchFamily="49" charset="0"/>
              </a:rPr>
              <a:t>fprintf</a:t>
            </a:r>
            <a:r>
              <a:rPr lang="en-US" sz="2800" dirty="0" smtClean="0">
                <a:solidFill>
                  <a:srgbClr val="7B9899"/>
                </a:solidFill>
                <a:latin typeface="Courier New" pitchFamily="49" charset="0"/>
              </a:rPr>
              <a:t>().</a:t>
            </a:r>
          </a:p>
          <a:p>
            <a:r>
              <a:rPr lang="en-US" sz="2800" dirty="0" smtClean="0">
                <a:solidFill>
                  <a:srgbClr val="7B9899"/>
                </a:solidFill>
              </a:rPr>
              <a:t>Put </a:t>
            </a:r>
            <a:r>
              <a:rPr lang="en-US" sz="2800" dirty="0" smtClean="0">
                <a:solidFill>
                  <a:srgbClr val="7B9899"/>
                </a:solidFill>
              </a:rPr>
              <a:t>the file pointer as the first parameter (make sure the file was successfully opened for writing)</a:t>
            </a:r>
          </a:p>
          <a:p>
            <a:r>
              <a:rPr lang="en-US" sz="2800" dirty="0" smtClean="0">
                <a:solidFill>
                  <a:srgbClr val="7B9899"/>
                </a:solidFill>
              </a:rPr>
              <a:t>The rest of the parameters are just like normal </a:t>
            </a:r>
            <a:r>
              <a:rPr lang="en-US" sz="2800" dirty="0" smtClean="0">
                <a:solidFill>
                  <a:srgbClr val="7B9899"/>
                </a:solidFill>
                <a:latin typeface="Courier New" pitchFamily="49" charset="0"/>
              </a:rPr>
              <a:t>printf()</a:t>
            </a:r>
          </a:p>
          <a:p>
            <a:r>
              <a:rPr lang="en-US" sz="2800" dirty="0" smtClean="0">
                <a:solidFill>
                  <a:srgbClr val="7B9899"/>
                </a:solidFill>
              </a:rPr>
              <a:t>Example: Write an integer to a file</a:t>
            </a:r>
          </a:p>
          <a:p>
            <a:pPr lvl="1">
              <a:lnSpc>
                <a:spcPct val="150000"/>
              </a:lnSpc>
              <a:buFontTx/>
              <a:buNone/>
            </a:pPr>
            <a:r>
              <a:rPr lang="en-US" sz="2800" dirty="0" smtClean="0">
                <a:solidFill>
                  <a:srgbClr val="7B9899"/>
                </a:solidFill>
                <a:latin typeface="Courier New" pitchFamily="49" charset="0"/>
              </a:rPr>
              <a:t>fprintf(</a:t>
            </a:r>
            <a:r>
              <a:rPr lang="en-US" sz="2800" dirty="0" err="1" smtClean="0">
                <a:solidFill>
                  <a:srgbClr val="7B9899"/>
                </a:solidFill>
                <a:latin typeface="Courier New" pitchFamily="49" charset="0"/>
              </a:rPr>
              <a:t>fout</a:t>
            </a:r>
            <a:r>
              <a:rPr lang="en-US" sz="2800" dirty="0" smtClean="0">
                <a:solidFill>
                  <a:srgbClr val="7B9899"/>
                </a:solidFill>
                <a:latin typeface="Courier New" pitchFamily="49" charset="0"/>
              </a:rPr>
              <a:t>, "%d", x);</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62000"/>
          </a:xfrm>
        </p:spPr>
        <p:txBody>
          <a:bodyPr/>
          <a:lstStyle/>
          <a:p>
            <a:r>
              <a:rPr lang="en-US" b="1" dirty="0" smtClean="0">
                <a:solidFill>
                  <a:srgbClr val="7B9899"/>
                </a:solidFill>
              </a:rPr>
              <a:t>Other File I/O Specifiers</a:t>
            </a:r>
            <a:endParaRPr lang="en-US" b="1" dirty="0">
              <a:solidFill>
                <a:srgbClr val="7B9899"/>
              </a:solidFill>
            </a:endParaRPr>
          </a:p>
        </p:txBody>
      </p:sp>
      <p:sp>
        <p:nvSpPr>
          <p:cNvPr id="3" name="Content Placeholder 2"/>
          <p:cNvSpPr>
            <a:spLocks noGrp="1"/>
          </p:cNvSpPr>
          <p:nvPr>
            <p:ph idx="1"/>
          </p:nvPr>
        </p:nvSpPr>
        <p:spPr>
          <a:xfrm>
            <a:off x="609598" y="1676400"/>
            <a:ext cx="8077201" cy="4364963"/>
          </a:xfrm>
        </p:spPr>
        <p:txBody>
          <a:bodyPr>
            <a:noAutofit/>
          </a:bodyPr>
          <a:lstStyle/>
          <a:p>
            <a:r>
              <a:rPr lang="en-US" sz="2800" dirty="0" smtClean="0">
                <a:solidFill>
                  <a:srgbClr val="7B9899"/>
                </a:solidFill>
              </a:rPr>
              <a:t>There are other specifiers, </a:t>
            </a:r>
            <a:r>
              <a:rPr lang="en-US" sz="2800" dirty="0" smtClean="0">
                <a:solidFill>
                  <a:srgbClr val="7B9899"/>
                </a:solidFill>
              </a:rPr>
              <a:t>and thus the reason it is considered a string and not a character:</a:t>
            </a:r>
            <a:endParaRPr lang="en-US" sz="2800" dirty="0" smtClean="0">
              <a:solidFill>
                <a:srgbClr val="7B9899"/>
              </a:solidFill>
            </a:endParaRPr>
          </a:p>
          <a:p>
            <a:pPr lvl="1"/>
            <a:r>
              <a:rPr lang="en-US" sz="2400" dirty="0" smtClean="0">
                <a:solidFill>
                  <a:srgbClr val="7B9899"/>
                </a:solidFill>
              </a:rPr>
              <a:t>“r+” – Opens a file for update (read and write)</a:t>
            </a:r>
          </a:p>
          <a:p>
            <a:pPr lvl="1"/>
            <a:r>
              <a:rPr lang="en-US" sz="2400" dirty="0" smtClean="0">
                <a:solidFill>
                  <a:srgbClr val="7B9899"/>
                </a:solidFill>
              </a:rPr>
              <a:t>“w+” – Creates a file for updating (read and write)</a:t>
            </a:r>
          </a:p>
          <a:p>
            <a:pPr lvl="1"/>
            <a:r>
              <a:rPr lang="en-US" sz="2400" dirty="0" smtClean="0">
                <a:solidFill>
                  <a:srgbClr val="7B9899"/>
                </a:solidFill>
              </a:rPr>
              <a:t>“a+” – Append – open or create a file for updating</a:t>
            </a:r>
          </a:p>
          <a:p>
            <a:r>
              <a:rPr lang="en-US" sz="2800" dirty="0" smtClean="0">
                <a:solidFill>
                  <a:srgbClr val="7B9899"/>
                </a:solidFill>
              </a:rPr>
              <a:t>Note: If an existing file is opened with “w” (instead of “r”), its contents will be lost.</a:t>
            </a:r>
          </a:p>
          <a:p>
            <a:pPr lvl="1"/>
            <a:r>
              <a:rPr lang="en-US" sz="2400" dirty="0" smtClean="0">
                <a:solidFill>
                  <a:srgbClr val="7B9899"/>
                </a:solidFill>
              </a:rPr>
              <a:t>So, don’t do it … unless you mean to do it.</a:t>
            </a:r>
            <a:endParaRPr lang="en-US" sz="2400" dirty="0">
              <a:solidFill>
                <a:srgbClr val="7B9899"/>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a:xfrm>
            <a:off x="609599" y="609600"/>
            <a:ext cx="6347713" cy="762000"/>
          </a:xfrm>
        </p:spPr>
        <p:txBody>
          <a:bodyPr/>
          <a:lstStyle/>
          <a:p>
            <a:r>
              <a:rPr lang="en-US" b="1" dirty="0" smtClean="0">
                <a:solidFill>
                  <a:srgbClr val="7B9899"/>
                </a:solidFill>
                <a:latin typeface="+mn-lt"/>
                <a:cs typeface="Courier New" pitchFamily="49" charset="0"/>
              </a:rPr>
              <a:t>Closing a file with </a:t>
            </a:r>
            <a:r>
              <a:rPr lang="en-US" b="1" dirty="0" err="1" smtClean="0">
                <a:solidFill>
                  <a:srgbClr val="7B9899"/>
                </a:solidFill>
                <a:latin typeface="Courier New" pitchFamily="49" charset="0"/>
                <a:cs typeface="Courier New" pitchFamily="49" charset="0"/>
              </a:rPr>
              <a:t>fclose</a:t>
            </a:r>
            <a:r>
              <a:rPr lang="en-US" b="1" dirty="0" smtClean="0">
                <a:solidFill>
                  <a:srgbClr val="7B9899"/>
                </a:solidFill>
                <a:latin typeface="Courier New" pitchFamily="49" charset="0"/>
                <a:cs typeface="Courier New" pitchFamily="49" charset="0"/>
              </a:rPr>
              <a:t>()</a:t>
            </a:r>
          </a:p>
        </p:txBody>
      </p:sp>
      <p:sp>
        <p:nvSpPr>
          <p:cNvPr id="415747" name="Rectangle 3"/>
          <p:cNvSpPr>
            <a:spLocks noGrp="1" noChangeArrowheads="1"/>
          </p:cNvSpPr>
          <p:nvPr>
            <p:ph idx="1"/>
          </p:nvPr>
        </p:nvSpPr>
        <p:spPr>
          <a:xfrm>
            <a:off x="609598" y="1524000"/>
            <a:ext cx="7772401" cy="4517363"/>
          </a:xfrm>
        </p:spPr>
        <p:txBody>
          <a:bodyPr>
            <a:normAutofit/>
          </a:bodyPr>
          <a:lstStyle/>
          <a:p>
            <a:pPr>
              <a:lnSpc>
                <a:spcPct val="90000"/>
              </a:lnSpc>
            </a:pPr>
            <a:r>
              <a:rPr lang="en-US" sz="2800" dirty="0" smtClean="0">
                <a:solidFill>
                  <a:srgbClr val="7B9899"/>
                </a:solidFill>
              </a:rPr>
              <a:t>When you're done working with a file, use the </a:t>
            </a:r>
            <a:r>
              <a:rPr lang="en-US" sz="2800" dirty="0" err="1" smtClean="0">
                <a:solidFill>
                  <a:srgbClr val="7B9899"/>
                </a:solidFill>
                <a:latin typeface="Courier New" pitchFamily="49" charset="0"/>
              </a:rPr>
              <a:t>fclose</a:t>
            </a:r>
            <a:r>
              <a:rPr lang="en-US" sz="2800" dirty="0" smtClean="0">
                <a:solidFill>
                  <a:srgbClr val="7B9899"/>
                </a:solidFill>
                <a:latin typeface="Courier New" pitchFamily="49" charset="0"/>
              </a:rPr>
              <a:t>()</a:t>
            </a:r>
            <a:r>
              <a:rPr lang="en-US" sz="2800" dirty="0" smtClean="0">
                <a:solidFill>
                  <a:srgbClr val="7B9899"/>
                </a:solidFill>
              </a:rPr>
              <a:t> function to close the file</a:t>
            </a:r>
          </a:p>
          <a:p>
            <a:pPr>
              <a:lnSpc>
                <a:spcPct val="90000"/>
              </a:lnSpc>
            </a:pPr>
            <a:r>
              <a:rPr lang="en-US" sz="2800" dirty="0" smtClean="0">
                <a:solidFill>
                  <a:srgbClr val="7B9899"/>
                </a:solidFill>
              </a:rPr>
              <a:t>Example - Suppose you've got a file pointer called </a:t>
            </a:r>
            <a:r>
              <a:rPr lang="en-US" sz="2800" dirty="0" err="1" smtClean="0">
                <a:solidFill>
                  <a:srgbClr val="7B9899"/>
                </a:solidFill>
                <a:latin typeface="Courier New" pitchFamily="49" charset="0"/>
              </a:rPr>
              <a:t>fout</a:t>
            </a:r>
            <a:r>
              <a:rPr lang="en-US" sz="2800" dirty="0" smtClean="0">
                <a:solidFill>
                  <a:srgbClr val="7B9899"/>
                </a:solidFill>
              </a:rPr>
              <a:t>:</a:t>
            </a:r>
          </a:p>
          <a:p>
            <a:pPr lvl="1">
              <a:lnSpc>
                <a:spcPct val="90000"/>
              </a:lnSpc>
              <a:buFontTx/>
              <a:buNone/>
            </a:pPr>
            <a:r>
              <a:rPr lang="en-US" sz="2800" dirty="0" err="1" smtClean="0">
                <a:solidFill>
                  <a:srgbClr val="7B9899"/>
                </a:solidFill>
                <a:latin typeface="Courier New" pitchFamily="49" charset="0"/>
              </a:rPr>
              <a:t>fclose</a:t>
            </a:r>
            <a:r>
              <a:rPr lang="en-US" sz="2800" dirty="0" smtClean="0">
                <a:solidFill>
                  <a:srgbClr val="7B9899"/>
                </a:solidFill>
                <a:latin typeface="Courier New" pitchFamily="49" charset="0"/>
              </a:rPr>
              <a:t>(</a:t>
            </a:r>
            <a:r>
              <a:rPr lang="en-US" sz="2800" dirty="0" err="1" smtClean="0">
                <a:solidFill>
                  <a:srgbClr val="7B9899"/>
                </a:solidFill>
                <a:latin typeface="Courier New" pitchFamily="49" charset="0"/>
              </a:rPr>
              <a:t>fout</a:t>
            </a:r>
            <a:r>
              <a:rPr lang="en-US" sz="2800" dirty="0" smtClean="0">
                <a:solidFill>
                  <a:srgbClr val="7B9899"/>
                </a:solidFill>
                <a:latin typeface="Courier New" pitchFamily="49" charset="0"/>
              </a:rPr>
              <a:t>);</a:t>
            </a:r>
          </a:p>
          <a:p>
            <a:pPr>
              <a:lnSpc>
                <a:spcPct val="90000"/>
              </a:lnSpc>
            </a:pPr>
            <a:r>
              <a:rPr lang="en-US" sz="2800" dirty="0" smtClean="0">
                <a:solidFill>
                  <a:srgbClr val="7B9899"/>
                </a:solidFill>
              </a:rPr>
              <a:t>This lets other programs use the file</a:t>
            </a:r>
          </a:p>
          <a:p>
            <a:pPr>
              <a:lnSpc>
                <a:spcPct val="90000"/>
              </a:lnSpc>
            </a:pPr>
            <a:r>
              <a:rPr lang="en-US" sz="2800" dirty="0" smtClean="0">
                <a:solidFill>
                  <a:srgbClr val="7B9899"/>
                </a:solidFill>
              </a:rPr>
              <a:t>When you are writing to a file, closing it makes sure that the file doesn't get corrupted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a:xfrm>
            <a:off x="609599" y="609600"/>
            <a:ext cx="6347713" cy="685800"/>
          </a:xfrm>
        </p:spPr>
        <p:txBody>
          <a:bodyPr/>
          <a:lstStyle/>
          <a:p>
            <a:r>
              <a:rPr lang="en-US" b="1" dirty="0" err="1" smtClean="0">
                <a:solidFill>
                  <a:srgbClr val="7B9899"/>
                </a:solidFill>
                <a:latin typeface="Courier New" pitchFamily="49" charset="0"/>
                <a:cs typeface="Courier New" pitchFamily="49" charset="0"/>
              </a:rPr>
              <a:t>fclose</a:t>
            </a:r>
            <a:r>
              <a:rPr lang="en-US" b="1" dirty="0" smtClean="0">
                <a:solidFill>
                  <a:srgbClr val="7B9899"/>
                </a:solidFill>
                <a:latin typeface="Courier New" pitchFamily="49" charset="0"/>
                <a:cs typeface="Courier New" pitchFamily="49" charset="0"/>
              </a:rPr>
              <a:t>()</a:t>
            </a:r>
          </a:p>
        </p:txBody>
      </p:sp>
      <p:sp>
        <p:nvSpPr>
          <p:cNvPr id="411651" name="Rectangle 3"/>
          <p:cNvSpPr>
            <a:spLocks noGrp="1" noChangeArrowheads="1"/>
          </p:cNvSpPr>
          <p:nvPr>
            <p:ph idx="1"/>
          </p:nvPr>
        </p:nvSpPr>
        <p:spPr>
          <a:xfrm>
            <a:off x="609598" y="1600200"/>
            <a:ext cx="7848601" cy="4441163"/>
          </a:xfrm>
        </p:spPr>
        <p:txBody>
          <a:bodyPr>
            <a:normAutofit fontScale="92500" lnSpcReduction="20000"/>
          </a:bodyPr>
          <a:lstStyle/>
          <a:p>
            <a:r>
              <a:rPr lang="en-US" sz="2800" dirty="0" err="1" smtClean="0">
                <a:solidFill>
                  <a:srgbClr val="7B9899"/>
                </a:solidFill>
                <a:latin typeface="Courier New" pitchFamily="49" charset="0"/>
              </a:rPr>
              <a:t>fclose</a:t>
            </a:r>
            <a:r>
              <a:rPr lang="en-US" sz="2800" dirty="0" smtClean="0">
                <a:solidFill>
                  <a:srgbClr val="7B9899"/>
                </a:solidFill>
                <a:latin typeface="Courier New" pitchFamily="49" charset="0"/>
              </a:rPr>
              <a:t>()</a:t>
            </a:r>
            <a:r>
              <a:rPr lang="en-US" sz="2800" dirty="0" smtClean="0">
                <a:solidFill>
                  <a:srgbClr val="7B9899"/>
                </a:solidFill>
              </a:rPr>
              <a:t> takes one parameter: The file pointer</a:t>
            </a:r>
          </a:p>
          <a:p>
            <a:r>
              <a:rPr lang="en-US" sz="2800" dirty="0" smtClean="0">
                <a:solidFill>
                  <a:srgbClr val="7B9899"/>
                </a:solidFill>
              </a:rPr>
              <a:t>Example:</a:t>
            </a:r>
          </a:p>
          <a:p>
            <a:pPr lvl="1">
              <a:buNone/>
            </a:pPr>
            <a:r>
              <a:rPr lang="en-US" sz="1900" dirty="0" err="1" smtClean="0">
                <a:solidFill>
                  <a:srgbClr val="7B9899"/>
                </a:solidFill>
                <a:latin typeface="Courier New" pitchFamily="49" charset="0"/>
              </a:rPr>
              <a:t>fclose</a:t>
            </a:r>
            <a:r>
              <a:rPr lang="en-US" sz="1900" dirty="0" smtClean="0">
                <a:solidFill>
                  <a:srgbClr val="7B9899"/>
                </a:solidFill>
                <a:latin typeface="Courier New" pitchFamily="49" charset="0"/>
              </a:rPr>
              <a:t>(fin);</a:t>
            </a:r>
          </a:p>
          <a:p>
            <a:pPr lvl="1">
              <a:buNone/>
            </a:pPr>
            <a:r>
              <a:rPr lang="en-US" sz="1900" dirty="0" err="1" smtClean="0">
                <a:solidFill>
                  <a:srgbClr val="7B9899"/>
                </a:solidFill>
                <a:latin typeface="Courier New" pitchFamily="49" charset="0"/>
              </a:rPr>
              <a:t>fclose</a:t>
            </a:r>
            <a:r>
              <a:rPr lang="en-US" sz="1900" dirty="0" smtClean="0">
                <a:solidFill>
                  <a:srgbClr val="7B9899"/>
                </a:solidFill>
                <a:latin typeface="Courier New" pitchFamily="49" charset="0"/>
              </a:rPr>
              <a:t>(</a:t>
            </a:r>
            <a:r>
              <a:rPr lang="en-US" sz="1900" dirty="0" err="1" smtClean="0">
                <a:solidFill>
                  <a:srgbClr val="7B9899"/>
                </a:solidFill>
                <a:latin typeface="Courier New" pitchFamily="49" charset="0"/>
              </a:rPr>
              <a:t>fout</a:t>
            </a:r>
            <a:r>
              <a:rPr lang="en-US" sz="1900" dirty="0" smtClean="0">
                <a:solidFill>
                  <a:srgbClr val="7B9899"/>
                </a:solidFill>
                <a:latin typeface="Courier New" pitchFamily="49" charset="0"/>
              </a:rPr>
              <a:t>);</a:t>
            </a:r>
          </a:p>
          <a:p>
            <a:r>
              <a:rPr lang="en-US" sz="2800" dirty="0" smtClean="0">
                <a:solidFill>
                  <a:srgbClr val="7B9899"/>
                </a:solidFill>
              </a:rPr>
              <a:t>Closing your files is important for  several reasons:</a:t>
            </a:r>
          </a:p>
          <a:p>
            <a:pPr lvl="1"/>
            <a:r>
              <a:rPr lang="en-US" sz="2200" dirty="0" smtClean="0">
                <a:solidFill>
                  <a:srgbClr val="7B9899"/>
                </a:solidFill>
              </a:rPr>
              <a:t>Lets other programs access the file</a:t>
            </a:r>
          </a:p>
          <a:p>
            <a:pPr lvl="1"/>
            <a:r>
              <a:rPr lang="en-US" sz="2200" dirty="0" smtClean="0">
                <a:solidFill>
                  <a:srgbClr val="7B9899"/>
                </a:solidFill>
              </a:rPr>
              <a:t>Prevents data you've written from being lost</a:t>
            </a:r>
          </a:p>
          <a:p>
            <a:r>
              <a:rPr lang="en-US" sz="2800" dirty="0" smtClean="0">
                <a:solidFill>
                  <a:srgbClr val="7B9899"/>
                </a:solidFill>
              </a:rPr>
              <a:t>Most operating systems will close a file if left open after program exits, but </a:t>
            </a:r>
            <a:r>
              <a:rPr lang="en-US" sz="2800" dirty="0" err="1" smtClean="0">
                <a:solidFill>
                  <a:srgbClr val="7B9899"/>
                </a:solidFill>
                <a:latin typeface="Courier New" panose="02070309020205020404" pitchFamily="49" charset="0"/>
                <a:cs typeface="Courier New" panose="02070309020205020404" pitchFamily="49" charset="0"/>
              </a:rPr>
              <a:t>fclose</a:t>
            </a:r>
            <a:r>
              <a:rPr lang="en-US" sz="2800" dirty="0" smtClean="0">
                <a:solidFill>
                  <a:srgbClr val="7B9899"/>
                </a:solidFill>
                <a:latin typeface="Courier New" panose="02070309020205020404" pitchFamily="49" charset="0"/>
                <a:cs typeface="Courier New" panose="02070309020205020404" pitchFamily="49" charset="0"/>
              </a:rPr>
              <a:t>() </a:t>
            </a:r>
            <a:r>
              <a:rPr lang="en-US" sz="2800" dirty="0" smtClean="0">
                <a:solidFill>
                  <a:srgbClr val="7B9899"/>
                </a:solidFill>
              </a:rPr>
              <a:t>should be always used anyway.</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62000"/>
          </a:xfrm>
        </p:spPr>
        <p:txBody>
          <a:bodyPr/>
          <a:lstStyle/>
          <a:p>
            <a:r>
              <a:rPr lang="en-US" b="1" dirty="0" smtClean="0">
                <a:solidFill>
                  <a:srgbClr val="7B9899"/>
                </a:solidFill>
              </a:rPr>
              <a:t>Sequential Data Files</a:t>
            </a:r>
            <a:endParaRPr lang="en-US" b="1" dirty="0">
              <a:solidFill>
                <a:srgbClr val="7B9899"/>
              </a:solidFill>
            </a:endParaRPr>
          </a:p>
        </p:txBody>
      </p:sp>
      <p:sp>
        <p:nvSpPr>
          <p:cNvPr id="3" name="Content Placeholder 2"/>
          <p:cNvSpPr>
            <a:spLocks noGrp="1"/>
          </p:cNvSpPr>
          <p:nvPr>
            <p:ph idx="1"/>
          </p:nvPr>
        </p:nvSpPr>
        <p:spPr>
          <a:xfrm>
            <a:off x="609598" y="1600200"/>
            <a:ext cx="7620001" cy="4441163"/>
          </a:xfrm>
        </p:spPr>
        <p:txBody>
          <a:bodyPr>
            <a:normAutofit/>
          </a:bodyPr>
          <a:lstStyle/>
          <a:p>
            <a:r>
              <a:rPr lang="en-US" sz="2400" dirty="0" smtClean="0">
                <a:solidFill>
                  <a:srgbClr val="7B9899"/>
                </a:solidFill>
              </a:rPr>
              <a:t>We have been discussing files that are sequentially read or written to.</a:t>
            </a:r>
          </a:p>
          <a:p>
            <a:r>
              <a:rPr lang="en-US" sz="2400" dirty="0" smtClean="0">
                <a:solidFill>
                  <a:srgbClr val="7B9899"/>
                </a:solidFill>
              </a:rPr>
              <a:t>These are the most common at </a:t>
            </a:r>
            <a:r>
              <a:rPr lang="en-US" sz="2400" dirty="0" smtClean="0">
                <a:solidFill>
                  <a:srgbClr val="7B9899"/>
                </a:solidFill>
              </a:rPr>
              <a:t>introductory level programming courses</a:t>
            </a:r>
            <a:endParaRPr lang="en-US" sz="2400" dirty="0" smtClean="0">
              <a:solidFill>
                <a:srgbClr val="7B9899"/>
              </a:solidFill>
            </a:endParaRPr>
          </a:p>
          <a:p>
            <a:r>
              <a:rPr lang="en-US" sz="2600" dirty="0" smtClean="0">
                <a:solidFill>
                  <a:srgbClr val="7B9899"/>
                </a:solidFill>
              </a:rPr>
              <a:t>So, to update records in such a file, one must really rewrite the entire file</a:t>
            </a:r>
          </a:p>
          <a:p>
            <a:pPr lvl="1"/>
            <a:r>
              <a:rPr lang="en-US" sz="2400" dirty="0" smtClean="0">
                <a:solidFill>
                  <a:srgbClr val="7B9899"/>
                </a:solidFill>
              </a:rPr>
              <a:t>This is because the fields in the file are of different size, as defined by what one writes to it.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533400"/>
            <a:ext cx="6347713" cy="762000"/>
          </a:xfrm>
        </p:spPr>
        <p:txBody>
          <a:bodyPr/>
          <a:lstStyle/>
          <a:p>
            <a:r>
              <a:rPr lang="en-US" b="1" dirty="0" smtClean="0">
                <a:solidFill>
                  <a:srgbClr val="7B9899"/>
                </a:solidFill>
              </a:rPr>
              <a:t>Sequential Data Files</a:t>
            </a:r>
            <a:endParaRPr lang="en-US" b="1" dirty="0">
              <a:solidFill>
                <a:srgbClr val="7B9899"/>
              </a:solidFill>
            </a:endParaRPr>
          </a:p>
        </p:txBody>
      </p:sp>
      <p:sp>
        <p:nvSpPr>
          <p:cNvPr id="3" name="Content Placeholder 2"/>
          <p:cNvSpPr>
            <a:spLocks noGrp="1"/>
          </p:cNvSpPr>
          <p:nvPr>
            <p:ph idx="1"/>
          </p:nvPr>
        </p:nvSpPr>
        <p:spPr>
          <a:xfrm>
            <a:off x="609598" y="1524000"/>
            <a:ext cx="7924801" cy="4517363"/>
          </a:xfrm>
        </p:spPr>
        <p:txBody>
          <a:bodyPr>
            <a:normAutofit/>
          </a:bodyPr>
          <a:lstStyle/>
          <a:p>
            <a:r>
              <a:rPr lang="en-US" sz="3200" dirty="0" smtClean="0">
                <a:solidFill>
                  <a:srgbClr val="7B9899"/>
                </a:solidFill>
              </a:rPr>
              <a:t>For example, </a:t>
            </a:r>
          </a:p>
          <a:p>
            <a:r>
              <a:rPr lang="en-US" sz="3200" dirty="0" smtClean="0">
                <a:solidFill>
                  <a:srgbClr val="7B9899"/>
                </a:solidFill>
              </a:rPr>
              <a:t>If a string in an external file that says “</a:t>
            </a:r>
            <a:r>
              <a:rPr lang="en-US" sz="3200" dirty="0" smtClean="0">
                <a:solidFill>
                  <a:srgbClr val="7B9899"/>
                </a:solidFill>
                <a:latin typeface="Courier New" pitchFamily="49" charset="0"/>
                <a:cs typeface="Courier New" pitchFamily="49" charset="0"/>
              </a:rPr>
              <a:t>This</a:t>
            </a:r>
            <a:r>
              <a:rPr lang="en-US" sz="3200" dirty="0" smtClean="0">
                <a:solidFill>
                  <a:srgbClr val="7B9899"/>
                </a:solidFill>
              </a:rPr>
              <a:t>” is replaced by “</a:t>
            </a:r>
            <a:r>
              <a:rPr lang="en-US" sz="3200" dirty="0" smtClean="0">
                <a:solidFill>
                  <a:srgbClr val="7B9899"/>
                </a:solidFill>
                <a:latin typeface="Courier New" pitchFamily="49" charset="0"/>
                <a:cs typeface="Courier New" pitchFamily="49" charset="0"/>
              </a:rPr>
              <a:t>This is not good</a:t>
            </a:r>
            <a:r>
              <a:rPr lang="en-US" sz="3200" dirty="0" smtClean="0">
                <a:solidFill>
                  <a:srgbClr val="7B9899"/>
                </a:solidFill>
              </a:rPr>
              <a:t>”, it will spill over to the next data item and overwrite part of it.</a:t>
            </a:r>
          </a:p>
          <a:p>
            <a:r>
              <a:rPr lang="en-US" sz="3200" dirty="0" smtClean="0">
                <a:solidFill>
                  <a:srgbClr val="7B9899"/>
                </a:solidFill>
              </a:rPr>
              <a:t>This will disrupt the entire data file and is not a good thing</a:t>
            </a:r>
          </a:p>
          <a:p>
            <a:pPr>
              <a:buNone/>
            </a:pPr>
            <a:endParaRPr lang="en-US" sz="32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838200"/>
          </a:xfrm>
        </p:spPr>
        <p:txBody>
          <a:bodyPr/>
          <a:lstStyle/>
          <a:p>
            <a:r>
              <a:rPr lang="en-US" b="1" dirty="0" smtClean="0">
                <a:solidFill>
                  <a:srgbClr val="7B9899"/>
                </a:solidFill>
              </a:rPr>
              <a:t>Randomly Accessed Files</a:t>
            </a:r>
            <a:endParaRPr lang="en-US" b="1" dirty="0">
              <a:solidFill>
                <a:srgbClr val="7B9899"/>
              </a:solidFill>
            </a:endParaRPr>
          </a:p>
        </p:txBody>
      </p:sp>
      <p:sp>
        <p:nvSpPr>
          <p:cNvPr id="3" name="Content Placeholder 2"/>
          <p:cNvSpPr>
            <a:spLocks noGrp="1"/>
          </p:cNvSpPr>
          <p:nvPr>
            <p:ph idx="1"/>
          </p:nvPr>
        </p:nvSpPr>
        <p:spPr>
          <a:xfrm>
            <a:off x="609598" y="1676400"/>
            <a:ext cx="7848601" cy="4364963"/>
          </a:xfrm>
        </p:spPr>
        <p:txBody>
          <a:bodyPr>
            <a:normAutofit/>
          </a:bodyPr>
          <a:lstStyle/>
          <a:p>
            <a:r>
              <a:rPr lang="en-US" sz="2800" dirty="0" smtClean="0">
                <a:solidFill>
                  <a:srgbClr val="7B9899"/>
                </a:solidFill>
              </a:rPr>
              <a:t>To permit easy updates, a </a:t>
            </a:r>
            <a:r>
              <a:rPr lang="en-US" sz="2800" i="1" dirty="0" smtClean="0">
                <a:solidFill>
                  <a:srgbClr val="7B9899"/>
                </a:solidFill>
              </a:rPr>
              <a:t>randomly accessed file</a:t>
            </a:r>
            <a:r>
              <a:rPr lang="en-US" sz="2800" dirty="0" smtClean="0">
                <a:solidFill>
                  <a:srgbClr val="7B9899"/>
                </a:solidFill>
              </a:rPr>
              <a:t> should be created</a:t>
            </a:r>
          </a:p>
          <a:p>
            <a:r>
              <a:rPr lang="en-US" sz="2800" dirty="0" smtClean="0">
                <a:solidFill>
                  <a:srgbClr val="7B9899"/>
                </a:solidFill>
              </a:rPr>
              <a:t>All fields are of the same size</a:t>
            </a:r>
          </a:p>
          <a:p>
            <a:r>
              <a:rPr lang="en-US" sz="2800" dirty="0" smtClean="0">
                <a:solidFill>
                  <a:srgbClr val="7B9899"/>
                </a:solidFill>
              </a:rPr>
              <a:t>So, replacing one field with other information doesn’t matter</a:t>
            </a:r>
          </a:p>
          <a:p>
            <a:r>
              <a:rPr lang="en-US" sz="2800" dirty="0" smtClean="0">
                <a:solidFill>
                  <a:srgbClr val="7B9899"/>
                </a:solidFill>
              </a:rPr>
              <a:t>Involves an element of search</a:t>
            </a:r>
            <a:r>
              <a:rPr lang="en-US" sz="2800" dirty="0">
                <a:solidFill>
                  <a:srgbClr val="7B9899"/>
                </a:solidFill>
              </a:rPr>
              <a:t> </a:t>
            </a:r>
            <a:r>
              <a:rPr lang="en-US" sz="2800" dirty="0" smtClean="0">
                <a:solidFill>
                  <a:srgbClr val="7B9899"/>
                </a:solidFill>
              </a:rPr>
              <a:t>to find the element that is to be replaced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a:xfrm>
            <a:off x="609599" y="609600"/>
            <a:ext cx="6347713" cy="762000"/>
          </a:xfrm>
        </p:spPr>
        <p:txBody>
          <a:bodyPr/>
          <a:lstStyle/>
          <a:p>
            <a:r>
              <a:rPr lang="en-US" b="1" dirty="0" smtClean="0">
                <a:solidFill>
                  <a:srgbClr val="7B9899"/>
                </a:solidFill>
              </a:rPr>
              <a:t>End Of File</a:t>
            </a:r>
          </a:p>
        </p:txBody>
      </p:sp>
      <p:sp>
        <p:nvSpPr>
          <p:cNvPr id="417795" name="Rectangle 3"/>
          <p:cNvSpPr>
            <a:spLocks noGrp="1" noChangeArrowheads="1"/>
          </p:cNvSpPr>
          <p:nvPr>
            <p:ph idx="1"/>
          </p:nvPr>
        </p:nvSpPr>
        <p:spPr>
          <a:xfrm>
            <a:off x="609598" y="1600200"/>
            <a:ext cx="7848601" cy="4441163"/>
          </a:xfrm>
        </p:spPr>
        <p:txBody>
          <a:bodyPr/>
          <a:lstStyle/>
          <a:p>
            <a:r>
              <a:rPr lang="en-US" sz="2800" dirty="0" smtClean="0">
                <a:solidFill>
                  <a:srgbClr val="7B9899"/>
                </a:solidFill>
              </a:rPr>
              <a:t>When reading a file, it's often important to know when you've reached the end</a:t>
            </a:r>
          </a:p>
          <a:p>
            <a:pPr lvl="1"/>
            <a:r>
              <a:rPr lang="en-US" sz="2400" dirty="0" smtClean="0">
                <a:solidFill>
                  <a:srgbClr val="7B9899"/>
                </a:solidFill>
              </a:rPr>
              <a:t>When the length of the file is arbitrary</a:t>
            </a:r>
          </a:p>
          <a:p>
            <a:r>
              <a:rPr lang="en-US" sz="2800" dirty="0" smtClean="0">
                <a:solidFill>
                  <a:srgbClr val="7B9899"/>
                </a:solidFill>
              </a:rPr>
              <a:t>If you know exactly how much data the file should contain and you trust that the file will contain that, then this isn't really an issue</a:t>
            </a:r>
          </a:p>
          <a:p>
            <a:pPr lvl="1"/>
            <a:r>
              <a:rPr lang="en-US" sz="2400" dirty="0" smtClean="0">
                <a:solidFill>
                  <a:srgbClr val="7B9899"/>
                </a:solidFill>
              </a:rPr>
              <a:t>Generally speaking, though, you should NOT trust the input file to have what you think it has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en-US" b="1" dirty="0" smtClean="0">
                <a:solidFill>
                  <a:srgbClr val="7B9899"/>
                </a:solidFill>
                <a:cs typeface="Courier New" pitchFamily="49" charset="0"/>
              </a:rPr>
              <a:t>Advanced </a:t>
            </a:r>
            <a:r>
              <a:rPr lang="en-US" b="1" dirty="0" smtClean="0">
                <a:solidFill>
                  <a:srgbClr val="7B9899"/>
                </a:solidFill>
                <a:latin typeface="Courier New" pitchFamily="49" charset="0"/>
                <a:cs typeface="Courier New" pitchFamily="49" charset="0"/>
              </a:rPr>
              <a:t>printf()</a:t>
            </a:r>
            <a:r>
              <a:rPr lang="en-US" b="1" dirty="0" smtClean="0">
                <a:solidFill>
                  <a:srgbClr val="7B9899"/>
                </a:solidFill>
              </a:rPr>
              <a:t>  Features</a:t>
            </a:r>
          </a:p>
        </p:txBody>
      </p:sp>
      <p:sp>
        <p:nvSpPr>
          <p:cNvPr id="245763" name="Rectangle 3"/>
          <p:cNvSpPr>
            <a:spLocks noGrp="1" noChangeArrowheads="1"/>
          </p:cNvSpPr>
          <p:nvPr>
            <p:ph idx="1"/>
          </p:nvPr>
        </p:nvSpPr>
        <p:spPr>
          <a:xfrm>
            <a:off x="609598" y="2160590"/>
            <a:ext cx="7467601" cy="3880773"/>
          </a:xfrm>
        </p:spPr>
        <p:txBody>
          <a:bodyPr>
            <a:normAutofit/>
          </a:bodyPr>
          <a:lstStyle/>
          <a:p>
            <a:pPr>
              <a:lnSpc>
                <a:spcPct val="90000"/>
              </a:lnSpc>
            </a:pPr>
            <a:r>
              <a:rPr lang="en-US" sz="2000" dirty="0" smtClean="0">
                <a:solidFill>
                  <a:srgbClr val="7B9899"/>
                </a:solidFill>
              </a:rPr>
              <a:t>So far we've just used </a:t>
            </a:r>
            <a:r>
              <a:rPr lang="en-US" sz="2000" dirty="0" smtClean="0">
                <a:solidFill>
                  <a:srgbClr val="7B9899"/>
                </a:solidFill>
                <a:latin typeface="Courier New" pitchFamily="49" charset="0"/>
                <a:cs typeface="Courier New" pitchFamily="49" charset="0"/>
              </a:rPr>
              <a:t>printf()</a:t>
            </a:r>
            <a:r>
              <a:rPr lang="en-US" sz="2000" dirty="0" smtClean="0">
                <a:solidFill>
                  <a:srgbClr val="7B9899"/>
                </a:solidFill>
              </a:rPr>
              <a:t> to print numbers with the default format</a:t>
            </a:r>
          </a:p>
          <a:p>
            <a:pPr>
              <a:lnSpc>
                <a:spcPct val="90000"/>
              </a:lnSpc>
            </a:pPr>
            <a:r>
              <a:rPr lang="en-US" sz="2000" dirty="0" smtClean="0">
                <a:solidFill>
                  <a:srgbClr val="7B9899"/>
                </a:solidFill>
              </a:rPr>
              <a:t>With </a:t>
            </a:r>
            <a:r>
              <a:rPr lang="en-US" sz="2000" dirty="0" smtClean="0">
                <a:solidFill>
                  <a:srgbClr val="7B9899"/>
                </a:solidFill>
                <a:latin typeface="Courier New" pitchFamily="49" charset="0"/>
                <a:cs typeface="Courier New" pitchFamily="49" charset="0"/>
              </a:rPr>
              <a:t>printf()</a:t>
            </a:r>
            <a:r>
              <a:rPr lang="en-US" sz="2000" dirty="0" smtClean="0">
                <a:solidFill>
                  <a:srgbClr val="7B9899"/>
                </a:solidFill>
              </a:rPr>
              <a:t>, you can have a great deal of control over the format of numbers that you print</a:t>
            </a:r>
          </a:p>
          <a:p>
            <a:pPr>
              <a:lnSpc>
                <a:spcPct val="90000"/>
              </a:lnSpc>
            </a:pPr>
            <a:r>
              <a:rPr lang="en-US" sz="2000" dirty="0" smtClean="0">
                <a:solidFill>
                  <a:srgbClr val="7B9899"/>
                </a:solidFill>
              </a:rPr>
              <a:t>The generalized way of printing a number is:</a:t>
            </a:r>
          </a:p>
          <a:p>
            <a:pPr>
              <a:lnSpc>
                <a:spcPct val="90000"/>
              </a:lnSpc>
              <a:buNone/>
            </a:pPr>
            <a:endParaRPr lang="en-US" sz="2000" dirty="0" smtClean="0">
              <a:solidFill>
                <a:srgbClr val="7B9899"/>
              </a:solidFill>
            </a:endParaRPr>
          </a:p>
          <a:p>
            <a:pPr lvl="1" algn="ctr">
              <a:lnSpc>
                <a:spcPct val="90000"/>
              </a:lnSpc>
              <a:buFontTx/>
              <a:buNone/>
            </a:pPr>
            <a:r>
              <a:rPr lang="en-US" sz="2000" dirty="0" smtClean="0">
                <a:solidFill>
                  <a:srgbClr val="7B9899"/>
                </a:solidFill>
                <a:latin typeface="Courier New" pitchFamily="49" charset="0"/>
                <a:cs typeface="Courier New" pitchFamily="49" charset="0"/>
              </a:rPr>
              <a:t>%[flags][width][.precision]</a:t>
            </a:r>
            <a:r>
              <a:rPr lang="en-US" sz="2000" dirty="0" err="1" smtClean="0">
                <a:solidFill>
                  <a:srgbClr val="7B9899"/>
                </a:solidFill>
                <a:latin typeface="Courier New" pitchFamily="49" charset="0"/>
                <a:cs typeface="Courier New" pitchFamily="49" charset="0"/>
              </a:rPr>
              <a:t>specifier</a:t>
            </a:r>
            <a:endParaRPr lang="en-US" sz="2000" dirty="0" smtClean="0">
              <a:solidFill>
                <a:srgbClr val="7B9899"/>
              </a:solidFill>
              <a:latin typeface="Courier New" pitchFamily="49" charset="0"/>
              <a:cs typeface="Courier New" pitchFamily="49" charset="0"/>
            </a:endParaRPr>
          </a:p>
          <a:p>
            <a:pPr>
              <a:lnSpc>
                <a:spcPct val="90000"/>
              </a:lnSpc>
            </a:pPr>
            <a:endParaRPr lang="en-US" sz="2000" dirty="0" smtClean="0">
              <a:solidFill>
                <a:srgbClr val="7B9899"/>
              </a:solidFill>
            </a:endParaRPr>
          </a:p>
          <a:p>
            <a:pPr>
              <a:lnSpc>
                <a:spcPct val="90000"/>
              </a:lnSpc>
            </a:pPr>
            <a:r>
              <a:rPr lang="en-US" sz="2000" dirty="0" smtClean="0">
                <a:solidFill>
                  <a:srgbClr val="7B9899"/>
                </a:solidFill>
              </a:rPr>
              <a:t>Where anything in brackets is optional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a:xfrm>
            <a:off x="609599" y="609600"/>
            <a:ext cx="6347713" cy="685800"/>
          </a:xfrm>
        </p:spPr>
        <p:txBody>
          <a:bodyPr/>
          <a:lstStyle/>
          <a:p>
            <a:r>
              <a:rPr lang="en-US" b="1" dirty="0" smtClean="0">
                <a:solidFill>
                  <a:srgbClr val="7B9899"/>
                </a:solidFill>
              </a:rPr>
              <a:t>End Of File</a:t>
            </a:r>
          </a:p>
        </p:txBody>
      </p:sp>
      <p:sp>
        <p:nvSpPr>
          <p:cNvPr id="419843" name="Rectangle 3"/>
          <p:cNvSpPr>
            <a:spLocks noGrp="1" noChangeArrowheads="1"/>
          </p:cNvSpPr>
          <p:nvPr>
            <p:ph idx="1"/>
          </p:nvPr>
        </p:nvSpPr>
        <p:spPr>
          <a:xfrm>
            <a:off x="609598" y="1447800"/>
            <a:ext cx="7924801" cy="4593563"/>
          </a:xfrm>
        </p:spPr>
        <p:txBody>
          <a:bodyPr>
            <a:normAutofit/>
          </a:bodyPr>
          <a:lstStyle/>
          <a:p>
            <a:r>
              <a:rPr lang="en-US" sz="2800" dirty="0" smtClean="0">
                <a:solidFill>
                  <a:srgbClr val="7B9899"/>
                </a:solidFill>
              </a:rPr>
              <a:t>Use the </a:t>
            </a:r>
            <a:r>
              <a:rPr lang="en-US" sz="2800" dirty="0" err="1" smtClean="0">
                <a:solidFill>
                  <a:srgbClr val="7B9899"/>
                </a:solidFill>
                <a:latin typeface="Courier New" pitchFamily="49" charset="0"/>
              </a:rPr>
              <a:t>feof</a:t>
            </a:r>
            <a:r>
              <a:rPr lang="en-US" sz="2800" dirty="0" smtClean="0">
                <a:solidFill>
                  <a:srgbClr val="7B9899"/>
                </a:solidFill>
              </a:rPr>
              <a:t> function to tell if you've consumed the end-of-file marker on a file that you're reading</a:t>
            </a:r>
          </a:p>
          <a:p>
            <a:r>
              <a:rPr lang="en-US" sz="2800" dirty="0" err="1" smtClean="0">
                <a:solidFill>
                  <a:srgbClr val="7B9899"/>
                </a:solidFill>
                <a:latin typeface="Courier New" pitchFamily="49" charset="0"/>
              </a:rPr>
              <a:t>feof</a:t>
            </a:r>
            <a:r>
              <a:rPr lang="en-US" sz="2800" dirty="0" smtClean="0">
                <a:solidFill>
                  <a:srgbClr val="7B9899"/>
                </a:solidFill>
              </a:rPr>
              <a:t> stands for File End-Of-File (seems a bit redundant)</a:t>
            </a:r>
          </a:p>
          <a:p>
            <a:r>
              <a:rPr lang="en-US" sz="2800" dirty="0" err="1" smtClean="0">
                <a:solidFill>
                  <a:srgbClr val="7B9899"/>
                </a:solidFill>
                <a:latin typeface="Courier New" pitchFamily="49" charset="0"/>
              </a:rPr>
              <a:t>feof</a:t>
            </a:r>
            <a:r>
              <a:rPr lang="en-US" sz="2800" dirty="0" smtClean="0">
                <a:solidFill>
                  <a:srgbClr val="7B9899"/>
                </a:solidFill>
              </a:rPr>
              <a:t> returns a true value if you've reached the end of the file you passed in and false otherwise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609599" y="609600"/>
            <a:ext cx="6347713" cy="838200"/>
          </a:xfrm>
        </p:spPr>
        <p:txBody>
          <a:bodyPr/>
          <a:lstStyle/>
          <a:p>
            <a:r>
              <a:rPr lang="en-US" b="1" dirty="0" smtClean="0">
                <a:solidFill>
                  <a:srgbClr val="7B9899"/>
                </a:solidFill>
              </a:rPr>
              <a:t>Advanced </a:t>
            </a:r>
            <a:r>
              <a:rPr lang="en-US" b="1" dirty="0" smtClean="0">
                <a:solidFill>
                  <a:srgbClr val="7B9899"/>
                </a:solidFill>
                <a:latin typeface="Courier New" pitchFamily="49" charset="0"/>
                <a:cs typeface="Courier New" pitchFamily="49" charset="0"/>
              </a:rPr>
              <a:t>printf() </a:t>
            </a:r>
            <a:r>
              <a:rPr lang="en-US" b="1" dirty="0" smtClean="0">
                <a:solidFill>
                  <a:srgbClr val="7B9899"/>
                </a:solidFill>
              </a:rPr>
              <a:t>usage</a:t>
            </a:r>
          </a:p>
        </p:txBody>
      </p:sp>
      <p:sp>
        <p:nvSpPr>
          <p:cNvPr id="247811" name="Rectangle 3"/>
          <p:cNvSpPr>
            <a:spLocks noGrp="1" noChangeArrowheads="1"/>
          </p:cNvSpPr>
          <p:nvPr>
            <p:ph idx="1"/>
          </p:nvPr>
        </p:nvSpPr>
        <p:spPr>
          <a:xfrm>
            <a:off x="381000" y="1676400"/>
            <a:ext cx="8458200" cy="4364963"/>
          </a:xfrm>
        </p:spPr>
        <p:txBody>
          <a:bodyPr>
            <a:normAutofit/>
          </a:bodyPr>
          <a:lstStyle/>
          <a:p>
            <a:pPr algn="ctr">
              <a:buFontTx/>
              <a:buNone/>
            </a:pPr>
            <a:r>
              <a:rPr lang="en-US" sz="2400" dirty="0" smtClean="0"/>
              <a:t>	</a:t>
            </a:r>
            <a:r>
              <a:rPr lang="en-US" sz="2800" dirty="0" smtClean="0">
                <a:solidFill>
                  <a:srgbClr val="7B9899"/>
                </a:solidFill>
                <a:latin typeface="Courier New" pitchFamily="49" charset="0"/>
                <a:cs typeface="Courier New" pitchFamily="49" charset="0"/>
              </a:rPr>
              <a:t>%[flags][width][.precision]specifier</a:t>
            </a:r>
            <a:endParaRPr lang="en-US" dirty="0" smtClean="0">
              <a:solidFill>
                <a:srgbClr val="7B9899"/>
              </a:solidFill>
            </a:endParaRPr>
          </a:p>
          <a:p>
            <a:r>
              <a:rPr lang="en-US" sz="2800" dirty="0" smtClean="0">
                <a:solidFill>
                  <a:srgbClr val="7B9899"/>
                </a:solidFill>
              </a:rPr>
              <a:t>Type specifier can be one of many</a:t>
            </a:r>
          </a:p>
          <a:p>
            <a:pPr lvl="1"/>
            <a:r>
              <a:rPr lang="en-US" sz="2400" dirty="0" smtClean="0">
                <a:solidFill>
                  <a:srgbClr val="7B9899"/>
                </a:solidFill>
              </a:rPr>
              <a:t>d – for int variables</a:t>
            </a:r>
          </a:p>
          <a:p>
            <a:pPr lvl="1"/>
            <a:r>
              <a:rPr lang="en-US" sz="2400" dirty="0" smtClean="0">
                <a:solidFill>
                  <a:srgbClr val="7B9899"/>
                </a:solidFill>
              </a:rPr>
              <a:t>f – for floating point variables</a:t>
            </a:r>
          </a:p>
          <a:p>
            <a:pPr lvl="1"/>
            <a:r>
              <a:rPr lang="en-US" sz="2400" dirty="0" smtClean="0">
                <a:solidFill>
                  <a:srgbClr val="7B9899"/>
                </a:solidFill>
              </a:rPr>
              <a:t>lf – for double precision variables</a:t>
            </a:r>
          </a:p>
          <a:p>
            <a:pPr lvl="1"/>
            <a:r>
              <a:rPr lang="en-US" sz="2400" dirty="0" smtClean="0">
                <a:solidFill>
                  <a:srgbClr val="7B9899"/>
                </a:solidFill>
              </a:rPr>
              <a:t>e – for float point variables using scientific </a:t>
            </a:r>
            <a:r>
              <a:rPr lang="en-US" sz="2400" dirty="0" smtClean="0">
                <a:solidFill>
                  <a:srgbClr val="7B9899"/>
                </a:solidFill>
              </a:rPr>
              <a:t>notation</a:t>
            </a:r>
          </a:p>
          <a:p>
            <a:pPr lvl="1"/>
            <a:r>
              <a:rPr lang="en-US" sz="2400" dirty="0" smtClean="0">
                <a:solidFill>
                  <a:srgbClr val="7B9899"/>
                </a:solidFill>
              </a:rPr>
              <a:t>… Many other specifiers</a:t>
            </a:r>
            <a:endParaRPr lang="en-US" sz="2400" dirty="0" smtClean="0">
              <a:solidFill>
                <a:srgbClr val="7B989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B9899"/>
                </a:solidFill>
                <a:latin typeface="Courier New" pitchFamily="49" charset="0"/>
                <a:cs typeface="Courier New" pitchFamily="49" charset="0"/>
              </a:rPr>
              <a:t>int</a:t>
            </a:r>
            <a:r>
              <a:rPr lang="en-US" b="1" dirty="0" smtClean="0">
                <a:solidFill>
                  <a:srgbClr val="7B9899"/>
                </a:solidFill>
              </a:rPr>
              <a:t> Specifiers</a:t>
            </a:r>
            <a:endParaRPr lang="en-US" b="1" dirty="0">
              <a:solidFill>
                <a:srgbClr val="7B9899"/>
              </a:solidFill>
            </a:endParaRPr>
          </a:p>
        </p:txBody>
      </p:sp>
      <p:sp>
        <p:nvSpPr>
          <p:cNvPr id="3" name="Content Placeholder 2"/>
          <p:cNvSpPr>
            <a:spLocks noGrp="1"/>
          </p:cNvSpPr>
          <p:nvPr>
            <p:ph idx="1"/>
          </p:nvPr>
        </p:nvSpPr>
        <p:spPr>
          <a:xfrm>
            <a:off x="609598" y="1600200"/>
            <a:ext cx="7772401" cy="4441163"/>
          </a:xfrm>
        </p:spPr>
        <p:txBody>
          <a:bodyPr>
            <a:normAutofit/>
          </a:bodyPr>
          <a:lstStyle/>
          <a:p>
            <a:r>
              <a:rPr lang="en-US" sz="2400" dirty="0" smtClean="0">
                <a:solidFill>
                  <a:srgbClr val="7B9899"/>
                </a:solidFill>
              </a:rPr>
              <a:t>We have seen the </a:t>
            </a:r>
            <a:r>
              <a:rPr lang="en-US" sz="2400" b="1" dirty="0" smtClean="0">
                <a:solidFill>
                  <a:srgbClr val="7B9899"/>
                </a:solidFill>
              </a:rPr>
              <a:t>d</a:t>
            </a:r>
            <a:r>
              <a:rPr lang="en-US" sz="2400" dirty="0" smtClean="0">
                <a:solidFill>
                  <a:srgbClr val="7B9899"/>
                </a:solidFill>
              </a:rPr>
              <a:t> specifier for </a:t>
            </a:r>
            <a:r>
              <a:rPr lang="en-US" sz="2400" dirty="0" smtClean="0">
                <a:solidFill>
                  <a:srgbClr val="7B9899"/>
                </a:solidFill>
                <a:latin typeface="Courier New" panose="02070309020205020404" pitchFamily="49" charset="0"/>
                <a:cs typeface="Courier New" panose="02070309020205020404" pitchFamily="49" charset="0"/>
              </a:rPr>
              <a:t>int</a:t>
            </a:r>
            <a:r>
              <a:rPr lang="en-US" sz="2400" dirty="0" smtClean="0">
                <a:solidFill>
                  <a:srgbClr val="7B9899"/>
                </a:solidFill>
              </a:rPr>
              <a:t> variables</a:t>
            </a:r>
          </a:p>
          <a:p>
            <a:r>
              <a:rPr lang="en-US" sz="2400" dirty="0" smtClean="0">
                <a:solidFill>
                  <a:srgbClr val="7B9899"/>
                </a:solidFill>
              </a:rPr>
              <a:t>But … there are several other specifiers for </a:t>
            </a:r>
            <a:r>
              <a:rPr lang="en-US" sz="2400" dirty="0" err="1" smtClean="0">
                <a:solidFill>
                  <a:srgbClr val="7B9899"/>
                </a:solidFill>
              </a:rPr>
              <a:t>int’s</a:t>
            </a:r>
            <a:r>
              <a:rPr lang="en-US" sz="2400" dirty="0" smtClean="0">
                <a:solidFill>
                  <a:srgbClr val="7B9899"/>
                </a:solidFill>
              </a:rPr>
              <a:t>:</a:t>
            </a:r>
          </a:p>
          <a:p>
            <a:pPr lvl="1"/>
            <a:r>
              <a:rPr lang="en-US" sz="2200" b="1" dirty="0" smtClean="0">
                <a:solidFill>
                  <a:srgbClr val="7B9899"/>
                </a:solidFill>
              </a:rPr>
              <a:t>i</a:t>
            </a:r>
            <a:r>
              <a:rPr lang="en-US" sz="2200" dirty="0" smtClean="0">
                <a:solidFill>
                  <a:srgbClr val="7B9899"/>
                </a:solidFill>
              </a:rPr>
              <a:t>: signed decimal integer (same as d in </a:t>
            </a:r>
            <a:r>
              <a:rPr lang="en-US" sz="2200" dirty="0" smtClean="0">
                <a:solidFill>
                  <a:srgbClr val="7B9899"/>
                </a:solidFill>
                <a:latin typeface="Courier New" pitchFamily="49" charset="0"/>
                <a:cs typeface="Courier New" pitchFamily="49" charset="0"/>
              </a:rPr>
              <a:t>printf()</a:t>
            </a:r>
            <a:r>
              <a:rPr lang="en-US" sz="2200" dirty="0" smtClean="0">
                <a:solidFill>
                  <a:srgbClr val="7B9899"/>
                </a:solidFill>
              </a:rPr>
              <a:t>, but not for </a:t>
            </a:r>
            <a:r>
              <a:rPr lang="en-US" sz="2200" dirty="0" smtClean="0">
                <a:solidFill>
                  <a:srgbClr val="7B9899"/>
                </a:solidFill>
                <a:latin typeface="Courier New" pitchFamily="49" charset="0"/>
                <a:cs typeface="Courier New" pitchFamily="49" charset="0"/>
              </a:rPr>
              <a:t>scanf())</a:t>
            </a:r>
          </a:p>
          <a:p>
            <a:pPr lvl="1"/>
            <a:r>
              <a:rPr lang="en-US" sz="2200" b="1" dirty="0" smtClean="0">
                <a:solidFill>
                  <a:srgbClr val="7B9899"/>
                </a:solidFill>
              </a:rPr>
              <a:t>u</a:t>
            </a:r>
            <a:r>
              <a:rPr lang="en-US" sz="2200" dirty="0" smtClean="0">
                <a:solidFill>
                  <a:srgbClr val="7B9899"/>
                </a:solidFill>
              </a:rPr>
              <a:t>: unsigned decimal integer</a:t>
            </a:r>
          </a:p>
          <a:p>
            <a:pPr lvl="1"/>
            <a:r>
              <a:rPr lang="en-US" sz="2200" b="1" dirty="0" smtClean="0">
                <a:solidFill>
                  <a:srgbClr val="7B9899"/>
                </a:solidFill>
              </a:rPr>
              <a:t>o</a:t>
            </a:r>
            <a:r>
              <a:rPr lang="en-US" sz="2200" dirty="0" smtClean="0">
                <a:solidFill>
                  <a:srgbClr val="7B9899"/>
                </a:solidFill>
              </a:rPr>
              <a:t>: unsigned octal integer</a:t>
            </a:r>
          </a:p>
          <a:p>
            <a:pPr lvl="1"/>
            <a:r>
              <a:rPr lang="en-US" sz="2200" b="1" dirty="0" smtClean="0">
                <a:solidFill>
                  <a:srgbClr val="7B9899"/>
                </a:solidFill>
              </a:rPr>
              <a:t>x or X</a:t>
            </a:r>
            <a:r>
              <a:rPr lang="en-US" sz="2200" dirty="0" smtClean="0">
                <a:solidFill>
                  <a:srgbClr val="7B9899"/>
                </a:solidFill>
              </a:rPr>
              <a:t>: unsigned hexadecimal integer (a-f or A-F)</a:t>
            </a:r>
          </a:p>
          <a:p>
            <a:pPr lvl="1"/>
            <a:r>
              <a:rPr lang="en-US" sz="2200" b="1" dirty="0" smtClean="0">
                <a:solidFill>
                  <a:srgbClr val="7B9899"/>
                </a:solidFill>
              </a:rPr>
              <a:t>h</a:t>
            </a:r>
            <a:r>
              <a:rPr lang="en-US" sz="2200" dirty="0" smtClean="0">
                <a:solidFill>
                  <a:srgbClr val="7B9899"/>
                </a:solidFill>
              </a:rPr>
              <a:t>: </a:t>
            </a:r>
            <a:r>
              <a:rPr lang="en-US" sz="2200" u="sng" dirty="0" smtClean="0">
                <a:solidFill>
                  <a:srgbClr val="7B9899"/>
                </a:solidFill>
              </a:rPr>
              <a:t>Modifies</a:t>
            </a:r>
            <a:r>
              <a:rPr lang="en-US" sz="2200" dirty="0" smtClean="0">
                <a:solidFill>
                  <a:srgbClr val="7B9899"/>
                </a:solidFill>
              </a:rPr>
              <a:t> the integer specifier to mean short</a:t>
            </a:r>
          </a:p>
          <a:p>
            <a:pPr lvl="1"/>
            <a:r>
              <a:rPr lang="en-US" sz="2200" b="1" dirty="0" smtClean="0">
                <a:solidFill>
                  <a:srgbClr val="7B9899"/>
                </a:solidFill>
              </a:rPr>
              <a:t>l</a:t>
            </a:r>
            <a:r>
              <a:rPr lang="en-US" sz="2200" dirty="0" smtClean="0">
                <a:solidFill>
                  <a:srgbClr val="7B9899"/>
                </a:solidFill>
              </a:rPr>
              <a:t>: </a:t>
            </a:r>
            <a:r>
              <a:rPr lang="en-US" sz="2200" u="sng" dirty="0" smtClean="0">
                <a:solidFill>
                  <a:srgbClr val="7B9899"/>
                </a:solidFill>
              </a:rPr>
              <a:t>Modifies</a:t>
            </a:r>
            <a:r>
              <a:rPr lang="en-US" sz="2200" dirty="0" smtClean="0">
                <a:solidFill>
                  <a:srgbClr val="7B9899"/>
                </a:solidFill>
              </a:rPr>
              <a:t> the integer specifier to mean long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838200"/>
          </a:xfrm>
        </p:spPr>
        <p:txBody>
          <a:bodyPr/>
          <a:lstStyle/>
          <a:p>
            <a:r>
              <a:rPr lang="en-US" b="1" dirty="0" smtClean="0">
                <a:solidFill>
                  <a:srgbClr val="7B9899"/>
                </a:solidFill>
              </a:rPr>
              <a:t>Floating Point Specifiers</a:t>
            </a:r>
            <a:endParaRPr lang="en-US" b="1" dirty="0">
              <a:solidFill>
                <a:srgbClr val="7B9899"/>
              </a:solidFill>
            </a:endParaRPr>
          </a:p>
        </p:txBody>
      </p:sp>
      <p:sp>
        <p:nvSpPr>
          <p:cNvPr id="3" name="Content Placeholder 2"/>
          <p:cNvSpPr>
            <a:spLocks noGrp="1"/>
          </p:cNvSpPr>
          <p:nvPr>
            <p:ph idx="1"/>
          </p:nvPr>
        </p:nvSpPr>
        <p:spPr>
          <a:xfrm>
            <a:off x="762000" y="1600200"/>
            <a:ext cx="7772400" cy="4364963"/>
          </a:xfrm>
        </p:spPr>
        <p:txBody>
          <a:bodyPr/>
          <a:lstStyle/>
          <a:p>
            <a:r>
              <a:rPr lang="en-US" sz="2800" dirty="0" smtClean="0">
                <a:solidFill>
                  <a:srgbClr val="7B9899"/>
                </a:solidFill>
              </a:rPr>
              <a:t>In addition to f, there are several other floating point specifiers:</a:t>
            </a:r>
          </a:p>
          <a:p>
            <a:pPr lvl="1"/>
            <a:r>
              <a:rPr lang="en-US" sz="2400" b="1" dirty="0" smtClean="0">
                <a:solidFill>
                  <a:srgbClr val="7B9899"/>
                </a:solidFill>
              </a:rPr>
              <a:t>E or e</a:t>
            </a:r>
            <a:r>
              <a:rPr lang="en-US" sz="2400" dirty="0" smtClean="0">
                <a:solidFill>
                  <a:srgbClr val="7B9899"/>
                </a:solidFill>
              </a:rPr>
              <a:t>: Floating point value in scientific notation – e.g., 1.234567E+006 or 1.234567e+006</a:t>
            </a:r>
          </a:p>
          <a:p>
            <a:pPr lvl="1"/>
            <a:r>
              <a:rPr lang="en-US" sz="2400" b="1" dirty="0" smtClean="0">
                <a:solidFill>
                  <a:srgbClr val="7B9899"/>
                </a:solidFill>
              </a:rPr>
              <a:t>G or g</a:t>
            </a:r>
            <a:r>
              <a:rPr lang="en-US" sz="2400" dirty="0" smtClean="0">
                <a:solidFill>
                  <a:srgbClr val="7B9899"/>
                </a:solidFill>
              </a:rPr>
              <a:t>: Can do either floating point values or scientific notation, depending on some criteria with regards to the number itself.  </a:t>
            </a:r>
            <a:endParaRPr lang="en-US" sz="2400" dirty="0">
              <a:solidFill>
                <a:srgbClr val="7B989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772401" cy="914400"/>
          </a:xfrm>
        </p:spPr>
        <p:txBody>
          <a:bodyPr/>
          <a:lstStyle/>
          <a:p>
            <a:r>
              <a:rPr lang="en-US" b="1" dirty="0" smtClean="0">
                <a:solidFill>
                  <a:srgbClr val="7B9899"/>
                </a:solidFill>
              </a:rPr>
              <a:t>String and Character Specifiers</a:t>
            </a:r>
            <a:endParaRPr lang="en-US" b="1" dirty="0">
              <a:solidFill>
                <a:srgbClr val="7B9899"/>
              </a:solidFill>
            </a:endParaRPr>
          </a:p>
        </p:txBody>
      </p:sp>
      <p:sp>
        <p:nvSpPr>
          <p:cNvPr id="3" name="Content Placeholder 2"/>
          <p:cNvSpPr>
            <a:spLocks noGrp="1"/>
          </p:cNvSpPr>
          <p:nvPr>
            <p:ph idx="1"/>
          </p:nvPr>
        </p:nvSpPr>
        <p:spPr>
          <a:xfrm>
            <a:off x="609598" y="1752600"/>
            <a:ext cx="7772401" cy="4288763"/>
          </a:xfrm>
        </p:spPr>
        <p:txBody>
          <a:bodyPr>
            <a:normAutofit/>
          </a:bodyPr>
          <a:lstStyle/>
          <a:p>
            <a:r>
              <a:rPr lang="en-US" sz="3200" dirty="0" smtClean="0">
                <a:solidFill>
                  <a:srgbClr val="7B9899"/>
                </a:solidFill>
              </a:rPr>
              <a:t>Of course, we know that a string is a character array.</a:t>
            </a:r>
          </a:p>
          <a:p>
            <a:pPr lvl="1"/>
            <a:r>
              <a:rPr lang="en-US" sz="2800" dirty="0" smtClean="0">
                <a:solidFill>
                  <a:srgbClr val="7B9899"/>
                </a:solidFill>
              </a:rPr>
              <a:t>c: Used to print out characters</a:t>
            </a:r>
          </a:p>
          <a:p>
            <a:pPr lvl="1"/>
            <a:r>
              <a:rPr lang="en-US" sz="2800" dirty="0" smtClean="0">
                <a:solidFill>
                  <a:srgbClr val="7B9899"/>
                </a:solidFill>
              </a:rPr>
              <a:t>s: Used to print out strings</a:t>
            </a:r>
          </a:p>
          <a:p>
            <a:r>
              <a:rPr lang="en-US" sz="3200" dirty="0" smtClean="0">
                <a:solidFill>
                  <a:srgbClr val="7B9899"/>
                </a:solidFill>
              </a:rPr>
              <a:t>For example:</a:t>
            </a:r>
            <a:endParaRPr lang="en-US" sz="3200" dirty="0">
              <a:solidFill>
                <a:srgbClr val="7B9899"/>
              </a:solidFill>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4898</TotalTime>
  <Words>2522</Words>
  <Application>Microsoft Office PowerPoint</Application>
  <PresentationFormat>On-screen Show (4:3)</PresentationFormat>
  <Paragraphs>328</Paragraphs>
  <Slides>50</Slides>
  <Notes>50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Courier New</vt:lpstr>
      <vt:lpstr>Times New Roman</vt:lpstr>
      <vt:lpstr>Trebuchet MS</vt:lpstr>
      <vt:lpstr>Wingdings 3</vt:lpstr>
      <vt:lpstr>Facet</vt:lpstr>
      <vt:lpstr>PowerPoint Presentation</vt:lpstr>
      <vt:lpstr>Input and Output Streams</vt:lpstr>
      <vt:lpstr>Streams</vt:lpstr>
      <vt:lpstr>Output Functions in C</vt:lpstr>
      <vt:lpstr>Advanced printf()  Features</vt:lpstr>
      <vt:lpstr>Advanced printf() usage</vt:lpstr>
      <vt:lpstr>int Specifiers</vt:lpstr>
      <vt:lpstr>Floating Point Specifiers</vt:lpstr>
      <vt:lpstr>String and Character Specifiers</vt:lpstr>
      <vt:lpstr>String and Character Specifiers</vt:lpstr>
      <vt:lpstr>Advanced printf usage</vt:lpstr>
      <vt:lpstr>Advanced printf usage</vt:lpstr>
      <vt:lpstr>Advanced printf usage</vt:lpstr>
      <vt:lpstr>Advanced printf usage</vt:lpstr>
      <vt:lpstr>Advanced printf usage</vt:lpstr>
      <vt:lpstr>String and character literals</vt:lpstr>
      <vt:lpstr>String and character literals</vt:lpstr>
      <vt:lpstr>String and character literals</vt:lpstr>
      <vt:lpstr>String and character literals</vt:lpstr>
      <vt:lpstr>String Output Functions in C</vt:lpstr>
      <vt:lpstr>String Output Functions in C</vt:lpstr>
      <vt:lpstr>Input Functions in C</vt:lpstr>
      <vt:lpstr>Formatting with scanf()</vt:lpstr>
      <vt:lpstr>scanf()Type Specifiers</vt:lpstr>
      <vt:lpstr>scanf() Type Specifiers</vt:lpstr>
      <vt:lpstr>scanf() Other Arguments</vt:lpstr>
      <vt:lpstr>scanf() Assignment Suppression</vt:lpstr>
      <vt:lpstr>scanf() Assignment Suppression</vt:lpstr>
      <vt:lpstr>String Inputs Functions in C</vt:lpstr>
      <vt:lpstr>String Inputs Functions in C</vt:lpstr>
      <vt:lpstr>Summary – formatted I/O</vt:lpstr>
      <vt:lpstr>File Input/Output</vt:lpstr>
      <vt:lpstr>External File Storage</vt:lpstr>
      <vt:lpstr>File I/O Basics</vt:lpstr>
      <vt:lpstr>File I/O Basics</vt:lpstr>
      <vt:lpstr>File I/O</vt:lpstr>
      <vt:lpstr>File I/O</vt:lpstr>
      <vt:lpstr>File I/O</vt:lpstr>
      <vt:lpstr>File I/O</vt:lpstr>
      <vt:lpstr>File I/O</vt:lpstr>
      <vt:lpstr>Reading from a File</vt:lpstr>
      <vt:lpstr>Writing to a File</vt:lpstr>
      <vt:lpstr>Other File I/O Specifiers</vt:lpstr>
      <vt:lpstr>Closing a file with fclose()</vt:lpstr>
      <vt:lpstr>fclose()</vt:lpstr>
      <vt:lpstr>Sequential Data Files</vt:lpstr>
      <vt:lpstr>Sequential Data Files</vt:lpstr>
      <vt:lpstr>Randomly Accessed Files</vt:lpstr>
      <vt:lpstr>End Of File</vt:lpstr>
      <vt:lpstr>End Of File</vt:lpstr>
    </vt:vector>
  </TitlesOfParts>
  <Company>UNiversity of Central Florida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SAS to Create Dynamic Web Sites</dc:title>
  <dc:creator>slandrew</dc:creator>
  <cp:lastModifiedBy>Avelino Gonzalez</cp:lastModifiedBy>
  <cp:revision>209</cp:revision>
  <cp:lastPrinted>1601-01-01T00:00:00Z</cp:lastPrinted>
  <dcterms:created xsi:type="dcterms:W3CDTF">2002-07-12T16:50:49Z</dcterms:created>
  <dcterms:modified xsi:type="dcterms:W3CDTF">2016-10-21T17:12:39Z</dcterms:modified>
</cp:coreProperties>
</file>