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10/5/2016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10/5/2016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10/5/2016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10/5/2016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Workshop – HW #3</a:t>
            </a:r>
            <a:endParaRPr lang="en-US" dirty="0"/>
          </a:p>
        </p:txBody>
      </p:sp>
      <p:sp>
        <p:nvSpPr>
          <p:cNvPr id="3" name="Subtitle 2"/>
          <p:cNvSpPr>
            <a:spLocks noGrp="1"/>
          </p:cNvSpPr>
          <p:nvPr>
            <p:ph type="subTitle" idx="1"/>
          </p:nvPr>
        </p:nvSpPr>
        <p:spPr/>
        <p:txBody>
          <a:bodyPr/>
          <a:lstStyle/>
          <a:p>
            <a:r>
              <a:rPr lang="en-US" dirty="0" smtClean="0"/>
              <a:t>Fall 2016</a:t>
            </a:r>
            <a:endParaRPr lang="en-US" dirty="0"/>
          </a:p>
        </p:txBody>
      </p:sp>
    </p:spTree>
    <p:extLst>
      <p:ext uri="{BB962C8B-B14F-4D97-AF65-F5344CB8AC3E}">
        <p14:creationId xmlns:p14="http://schemas.microsoft.com/office/powerpoint/2010/main" val="368342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The educational objective is to give the student practice with loops</a:t>
            </a:r>
          </a:p>
          <a:p>
            <a:pPr lvl="1"/>
            <a:r>
              <a:rPr lang="en-US" dirty="0" smtClean="0"/>
              <a:t>In particular, nested loops.</a:t>
            </a:r>
          </a:p>
          <a:p>
            <a:r>
              <a:rPr lang="en-US" dirty="0" smtClean="0"/>
              <a:t>Additionally, it will be important for the student to “think like a computer” in this assignment</a:t>
            </a:r>
          </a:p>
          <a:p>
            <a:pPr lvl="1"/>
            <a:r>
              <a:rPr lang="en-US" dirty="0" smtClean="0"/>
              <a:t>The assignment is not difficult if one succeeds in thinking like a computer</a:t>
            </a:r>
          </a:p>
          <a:p>
            <a:pPr lvl="1"/>
            <a:r>
              <a:rPr lang="en-US" dirty="0" smtClean="0"/>
              <a:t>Moderately difficult otherwise</a:t>
            </a:r>
          </a:p>
          <a:p>
            <a:r>
              <a:rPr lang="en-US" dirty="0" smtClean="0"/>
              <a:t>To facilitate the code development process, it is best to decompose the problem into two parts</a:t>
            </a:r>
          </a:p>
          <a:p>
            <a:pPr lvl="1"/>
            <a:r>
              <a:rPr lang="en-US" dirty="0" smtClean="0"/>
              <a:t>The inside loop</a:t>
            </a:r>
          </a:p>
          <a:p>
            <a:pPr lvl="1"/>
            <a:r>
              <a:rPr lang="en-US" dirty="0" smtClean="0"/>
              <a:t>The outside loop</a:t>
            </a:r>
          </a:p>
          <a:p>
            <a:r>
              <a:rPr lang="en-US" dirty="0" smtClean="0"/>
              <a:t>Let’s now discuss these two parts individually.</a:t>
            </a:r>
            <a:endParaRPr lang="en-US" dirty="0"/>
          </a:p>
        </p:txBody>
      </p:sp>
    </p:spTree>
    <p:extLst>
      <p:ext uri="{BB962C8B-B14F-4D97-AF65-F5344CB8AC3E}">
        <p14:creationId xmlns:p14="http://schemas.microsoft.com/office/powerpoint/2010/main" val="56087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 The Inner Loop</a:t>
            </a:r>
            <a:endParaRPr lang="en-US" dirty="0"/>
          </a:p>
        </p:txBody>
      </p:sp>
      <p:sp>
        <p:nvSpPr>
          <p:cNvPr id="3" name="Content Placeholder 2"/>
          <p:cNvSpPr>
            <a:spLocks noGrp="1"/>
          </p:cNvSpPr>
          <p:nvPr>
            <p:ph idx="1"/>
          </p:nvPr>
        </p:nvSpPr>
        <p:spPr/>
        <p:txBody>
          <a:bodyPr>
            <a:normAutofit lnSpcReduction="10000"/>
          </a:bodyPr>
          <a:lstStyle/>
          <a:p>
            <a:r>
              <a:rPr lang="en-US" dirty="0" smtClean="0"/>
              <a:t>The objective of the inner loop is to count how many random numbers need to be generated to match the integer number given by a user through the keyboard (via </a:t>
            </a:r>
            <a:r>
              <a:rPr lang="en-US" dirty="0" err="1" smtClean="0">
                <a:latin typeface="Courier New" panose="02070309020205020404" pitchFamily="49" charset="0"/>
                <a:cs typeface="Courier New" panose="02070309020205020404" pitchFamily="49" charset="0"/>
              </a:rPr>
              <a:t>scanf</a:t>
            </a:r>
            <a:r>
              <a:rPr lang="en-US" dirty="0" smtClean="0">
                <a:latin typeface="Courier New" panose="02070309020205020404" pitchFamily="49" charset="0"/>
                <a:cs typeface="Courier New" panose="02070309020205020404" pitchFamily="49" charset="0"/>
              </a:rPr>
              <a:t>() </a:t>
            </a:r>
            <a:r>
              <a:rPr lang="en-US" dirty="0" smtClean="0"/>
              <a:t>)(between 0 and 99).</a:t>
            </a:r>
          </a:p>
          <a:p>
            <a:r>
              <a:rPr lang="en-US" dirty="0" smtClean="0"/>
              <a:t>First, print out a statement requesting a number between 0 and 99.</a:t>
            </a:r>
          </a:p>
          <a:p>
            <a:r>
              <a:rPr lang="en-US" dirty="0" smtClean="0"/>
              <a:t>Then, a </a:t>
            </a:r>
            <a:r>
              <a:rPr lang="en-US" dirty="0" err="1" smtClean="0">
                <a:latin typeface="Courier New" panose="02070309020205020404" pitchFamily="49" charset="0"/>
                <a:cs typeface="Courier New" panose="02070309020205020404" pitchFamily="49" charset="0"/>
              </a:rPr>
              <a:t>scanf</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should be used </a:t>
            </a:r>
            <a:r>
              <a:rPr lang="en-US" dirty="0" smtClean="0"/>
              <a:t>to capture the number entered by the user.</a:t>
            </a:r>
          </a:p>
          <a:p>
            <a:r>
              <a:rPr lang="en-US" dirty="0" smtClean="0"/>
              <a:t>Check the number entered to make sure it is between 0 and 99.</a:t>
            </a:r>
          </a:p>
          <a:p>
            <a:pPr lvl="1"/>
            <a:r>
              <a:rPr lang="en-US" dirty="0" smtClean="0"/>
              <a:t>If not, tell the user of the error and exit.</a:t>
            </a:r>
          </a:p>
          <a:p>
            <a:pPr lvl="1"/>
            <a:r>
              <a:rPr lang="en-US" dirty="0" smtClean="0"/>
              <a:t>Otherwise, an infinite loop will likely result.</a:t>
            </a:r>
          </a:p>
          <a:p>
            <a:r>
              <a:rPr lang="en-US" dirty="0" smtClean="0"/>
              <a:t>Next, seed the random number using </a:t>
            </a:r>
            <a:r>
              <a:rPr lang="en-US" dirty="0" err="1" smtClean="0">
                <a:latin typeface="Courier New" panose="02070309020205020404" pitchFamily="49" charset="0"/>
                <a:cs typeface="Courier New" panose="02070309020205020404" pitchFamily="49" charset="0"/>
              </a:rPr>
              <a:t>srand</a:t>
            </a:r>
            <a:r>
              <a:rPr lang="en-US" dirty="0" smtClean="0">
                <a:latin typeface="Courier New" panose="02070309020205020404" pitchFamily="49" charset="0"/>
                <a:cs typeface="Courier New" panose="02070309020205020404" pitchFamily="49" charset="0"/>
              </a:rPr>
              <a:t>(time(NULL));</a:t>
            </a:r>
          </a:p>
          <a:p>
            <a:pPr lvl="1"/>
            <a:r>
              <a:rPr lang="en-US" dirty="0" smtClean="0">
                <a:cs typeface="Courier New" panose="02070309020205020404" pitchFamily="49" charset="0"/>
              </a:rPr>
              <a:t>This is done </a:t>
            </a:r>
            <a:r>
              <a:rPr lang="en-US" u="sng" dirty="0" smtClean="0">
                <a:cs typeface="Courier New" panose="02070309020205020404" pitchFamily="49" charset="0"/>
              </a:rPr>
              <a:t>only once </a:t>
            </a:r>
            <a:r>
              <a:rPr lang="en-US" dirty="0" smtClean="0">
                <a:cs typeface="Courier New" panose="02070309020205020404" pitchFamily="49" charset="0"/>
              </a:rPr>
              <a:t>at the beginning of </a:t>
            </a:r>
            <a:r>
              <a:rPr lang="en-US" dirty="0" smtClean="0">
                <a:latin typeface="Courier New" panose="02070309020205020404" pitchFamily="49" charset="0"/>
                <a:cs typeface="Courier New" panose="02070309020205020404" pitchFamily="49" charset="0"/>
              </a:rPr>
              <a:t>main() (</a:t>
            </a:r>
            <a:r>
              <a:rPr lang="en-US" dirty="0" smtClean="0">
                <a:cs typeface="Courier New" panose="02070309020205020404" pitchFamily="49" charset="0"/>
              </a:rPr>
              <a:t>outside of any loop!)</a:t>
            </a:r>
            <a:endParaRPr lang="en-US" dirty="0" smtClean="0">
              <a:latin typeface="Courier New" panose="02070309020205020404" pitchFamily="49" charset="0"/>
              <a:cs typeface="Courier New" panose="02070309020205020404" pitchFamily="49" charset="0"/>
            </a:endParaRPr>
          </a:p>
          <a:p>
            <a:pPr lvl="1"/>
            <a:r>
              <a:rPr lang="en-US" dirty="0" smtClean="0">
                <a:cs typeface="Courier New" panose="02070309020205020404" pitchFamily="49" charset="0"/>
              </a:rPr>
              <a:t>Remember to </a:t>
            </a:r>
            <a:r>
              <a:rPr lang="en-US" dirty="0" smtClean="0">
                <a:latin typeface="Courier New" panose="02070309020205020404" pitchFamily="49" charset="0"/>
                <a:cs typeface="Courier New" panose="02070309020205020404" pitchFamily="49" charset="0"/>
              </a:rPr>
              <a:t>#include &lt;</a:t>
            </a:r>
            <a:r>
              <a:rPr lang="en-US" dirty="0" err="1" smtClean="0">
                <a:latin typeface="Courier New" panose="02070309020205020404" pitchFamily="49" charset="0"/>
                <a:cs typeface="Courier New" panose="02070309020205020404" pitchFamily="49" charset="0"/>
              </a:rPr>
              <a:t>time.h</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819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 The Inner Loop</a:t>
            </a:r>
          </a:p>
        </p:txBody>
      </p:sp>
      <p:sp>
        <p:nvSpPr>
          <p:cNvPr id="3" name="Content Placeholder 2"/>
          <p:cNvSpPr>
            <a:spLocks noGrp="1"/>
          </p:cNvSpPr>
          <p:nvPr>
            <p:ph idx="1"/>
          </p:nvPr>
        </p:nvSpPr>
        <p:spPr>
          <a:xfrm>
            <a:off x="685800" y="2057401"/>
            <a:ext cx="10820400" cy="4478481"/>
          </a:xfrm>
        </p:spPr>
        <p:txBody>
          <a:bodyPr>
            <a:normAutofit lnSpcReduction="10000"/>
          </a:bodyPr>
          <a:lstStyle/>
          <a:p>
            <a:r>
              <a:rPr lang="en-US" dirty="0" smtClean="0"/>
              <a:t>You will, of course, need to declare whatever variables you will need.</a:t>
            </a:r>
          </a:p>
          <a:p>
            <a:r>
              <a:rPr lang="en-US" dirty="0" smtClean="0"/>
              <a:t>Now write a do-while loop that generates a random number in each iteration and compares it to the number provided by the user.</a:t>
            </a:r>
          </a:p>
          <a:p>
            <a:r>
              <a:rPr lang="en-US" dirty="0" smtClean="0"/>
              <a:t>So, inside your do-while loop, you will have the following instructions:</a:t>
            </a:r>
          </a:p>
          <a:p>
            <a:pPr lvl="1"/>
            <a:r>
              <a:rPr lang="en-US" dirty="0" smtClean="0"/>
              <a:t>Generate a random number using </a:t>
            </a:r>
            <a:r>
              <a:rPr lang="en-US" dirty="0" smtClean="0">
                <a:latin typeface="Courier New" panose="02070309020205020404" pitchFamily="49" charset="0"/>
                <a:cs typeface="Courier New" panose="02070309020205020404" pitchFamily="49" charset="0"/>
              </a:rPr>
              <a:t>rand(</a:t>
            </a:r>
            <a:r>
              <a:rPr lang="en-US" dirty="0" smtClean="0"/>
              <a:t>).  </a:t>
            </a:r>
            <a:r>
              <a:rPr lang="en-US" dirty="0"/>
              <a:t>Remember to use the % operator to limit the range of the values </a:t>
            </a:r>
            <a:r>
              <a:rPr lang="en-US" dirty="0" smtClean="0"/>
              <a:t>generated.</a:t>
            </a:r>
            <a:endParaRPr lang="en-US" dirty="0"/>
          </a:p>
          <a:p>
            <a:pPr lvl="1"/>
            <a:r>
              <a:rPr lang="en-US" dirty="0"/>
              <a:t>S</a:t>
            </a:r>
            <a:r>
              <a:rPr lang="en-US" dirty="0" smtClean="0"/>
              <a:t>et the number returned by  </a:t>
            </a:r>
            <a:r>
              <a:rPr lang="en-US" dirty="0">
                <a:latin typeface="Courier New" panose="02070309020205020404" pitchFamily="49" charset="0"/>
                <a:cs typeface="Courier New" panose="02070309020205020404" pitchFamily="49" charset="0"/>
              </a:rPr>
              <a:t>rand</a:t>
            </a:r>
            <a:r>
              <a:rPr lang="en-US" dirty="0" smtClean="0">
                <a:latin typeface="Courier New" panose="02070309020205020404" pitchFamily="49" charset="0"/>
                <a:cs typeface="Courier New" panose="02070309020205020404" pitchFamily="49" charset="0"/>
              </a:rPr>
              <a:t>(</a:t>
            </a:r>
            <a:r>
              <a:rPr lang="en-US" dirty="0" smtClean="0"/>
              <a:t>) to some variable declared earlier. </a:t>
            </a:r>
          </a:p>
          <a:p>
            <a:pPr lvl="1"/>
            <a:r>
              <a:rPr lang="en-US" dirty="0" smtClean="0"/>
              <a:t>Increment the iteration counter variable (also declared earlier) by one.</a:t>
            </a:r>
          </a:p>
          <a:p>
            <a:r>
              <a:rPr lang="en-US" dirty="0" smtClean="0"/>
              <a:t>Specify the continuation criterion in the parenthetical expression of the do-while loop. </a:t>
            </a:r>
            <a:r>
              <a:rPr lang="en-US" b="1" u="sng" dirty="0"/>
              <a:t>Do Not use a </a:t>
            </a:r>
            <a:r>
              <a:rPr lang="en-US" b="1" u="sng" dirty="0">
                <a:latin typeface="Courier New" panose="02070309020205020404" pitchFamily="49" charset="0"/>
                <a:cs typeface="Courier New" panose="02070309020205020404" pitchFamily="49" charset="0"/>
              </a:rPr>
              <a:t>break;</a:t>
            </a:r>
            <a:r>
              <a:rPr lang="en-US" b="1" u="sng" dirty="0"/>
              <a:t> statement to exit the loop!</a:t>
            </a:r>
            <a:endParaRPr lang="en-US" dirty="0" smtClean="0"/>
          </a:p>
          <a:p>
            <a:pPr lvl="1"/>
            <a:r>
              <a:rPr lang="en-US" dirty="0" smtClean="0"/>
              <a:t>The do-while loop will stop iterating when the continuation criterion no longer evaluates to True.  </a:t>
            </a:r>
            <a:endParaRPr lang="en-US" b="1" u="sng" dirty="0" smtClean="0"/>
          </a:p>
          <a:p>
            <a:pPr lvl="1"/>
            <a:r>
              <a:rPr lang="en-US" dirty="0" smtClean="0"/>
              <a:t>What would this continuation expression be?</a:t>
            </a:r>
          </a:p>
        </p:txBody>
      </p:sp>
    </p:spTree>
    <p:extLst>
      <p:ext uri="{BB962C8B-B14F-4D97-AF65-F5344CB8AC3E}">
        <p14:creationId xmlns:p14="http://schemas.microsoft.com/office/powerpoint/2010/main" val="25452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 The Inner Loop</a:t>
            </a:r>
          </a:p>
        </p:txBody>
      </p:sp>
      <p:sp>
        <p:nvSpPr>
          <p:cNvPr id="3" name="Content Placeholder 2"/>
          <p:cNvSpPr>
            <a:spLocks noGrp="1"/>
          </p:cNvSpPr>
          <p:nvPr>
            <p:ph idx="1"/>
          </p:nvPr>
        </p:nvSpPr>
        <p:spPr/>
        <p:txBody>
          <a:bodyPr>
            <a:normAutofit fontScale="92500" lnSpcReduction="10000"/>
          </a:bodyPr>
          <a:lstStyle/>
          <a:p>
            <a:r>
              <a:rPr lang="en-US" dirty="0"/>
              <a:t>When the </a:t>
            </a:r>
            <a:r>
              <a:rPr lang="en-US" dirty="0" smtClean="0"/>
              <a:t>inner loop </a:t>
            </a:r>
            <a:r>
              <a:rPr lang="en-US" dirty="0"/>
              <a:t>stops iterating, you </a:t>
            </a:r>
            <a:r>
              <a:rPr lang="en-US" dirty="0" smtClean="0"/>
              <a:t>should </a:t>
            </a:r>
            <a:r>
              <a:rPr lang="en-US" dirty="0"/>
              <a:t>have </a:t>
            </a:r>
            <a:r>
              <a:rPr lang="en-US" dirty="0" smtClean="0"/>
              <a:t>a variable that now reflects the count of how many iterations it took for </a:t>
            </a:r>
            <a:r>
              <a:rPr lang="en-US" dirty="0" smtClean="0">
                <a:latin typeface="Courier New" panose="02070309020205020404" pitchFamily="49" charset="0"/>
                <a:cs typeface="Courier New" panose="02070309020205020404" pitchFamily="49" charset="0"/>
              </a:rPr>
              <a:t>rand() </a:t>
            </a:r>
            <a:r>
              <a:rPr lang="en-US" dirty="0" smtClean="0"/>
              <a:t>to generate a random number that would equal the number entered by the user.</a:t>
            </a:r>
          </a:p>
          <a:p>
            <a:r>
              <a:rPr lang="en-US" dirty="0" smtClean="0"/>
              <a:t>This counter value persists after the end of the do-while loop and will be used by the outer loop.  It must be reset to 0 by the outer loop before the do-while structure is entered.</a:t>
            </a:r>
          </a:p>
          <a:p>
            <a:r>
              <a:rPr lang="en-US" dirty="0" smtClean="0"/>
              <a:t>So, now the program knows that for this one user-entered number in this one experiment, it took a certain number of iterations to produce a random number that equaled the number entered by the user.</a:t>
            </a:r>
          </a:p>
          <a:p>
            <a:r>
              <a:rPr lang="en-US" dirty="0" smtClean="0"/>
              <a:t>But this is only one experiment. We want to do this experiment 50 times, and then calculate the average number of times it took  to generate the matching number over the 50 experiments</a:t>
            </a:r>
          </a:p>
          <a:p>
            <a:r>
              <a:rPr lang="en-US" dirty="0" smtClean="0"/>
              <a:t>So, we now go to the outer loop …</a:t>
            </a:r>
            <a:endParaRPr lang="en-US" dirty="0"/>
          </a:p>
          <a:p>
            <a:endParaRPr lang="en-US" dirty="0"/>
          </a:p>
        </p:txBody>
      </p:sp>
    </p:spTree>
    <p:extLst>
      <p:ext uri="{BB962C8B-B14F-4D97-AF65-F5344CB8AC3E}">
        <p14:creationId xmlns:p14="http://schemas.microsoft.com/office/powerpoint/2010/main" val="144534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t>
            </a:r>
            <a:r>
              <a:rPr lang="en-US" dirty="0" smtClean="0"/>
              <a:t>II </a:t>
            </a:r>
            <a:r>
              <a:rPr lang="en-US" dirty="0"/>
              <a:t>– The </a:t>
            </a:r>
            <a:r>
              <a:rPr lang="en-US" dirty="0" smtClean="0"/>
              <a:t>Outer </a:t>
            </a:r>
            <a:r>
              <a:rPr lang="en-US" dirty="0"/>
              <a:t>Loop</a:t>
            </a:r>
          </a:p>
        </p:txBody>
      </p:sp>
      <p:sp>
        <p:nvSpPr>
          <p:cNvPr id="3" name="Content Placeholder 2"/>
          <p:cNvSpPr>
            <a:spLocks noGrp="1"/>
          </p:cNvSpPr>
          <p:nvPr>
            <p:ph idx="1"/>
          </p:nvPr>
        </p:nvSpPr>
        <p:spPr/>
        <p:txBody>
          <a:bodyPr/>
          <a:lstStyle/>
          <a:p>
            <a:r>
              <a:rPr lang="en-US" dirty="0" smtClean="0"/>
              <a:t>The outer loop is tasked with repeating this experiment 50 times.</a:t>
            </a:r>
          </a:p>
          <a:p>
            <a:r>
              <a:rPr lang="en-US" dirty="0" smtClean="0"/>
              <a:t>That means that the do-while structure of part I must be executed 50 times.</a:t>
            </a:r>
          </a:p>
          <a:p>
            <a:pPr lvl="1"/>
            <a:r>
              <a:rPr lang="en-US" dirty="0" smtClean="0"/>
              <a:t>The final iteration count for each experiment must be accumulated into one total value</a:t>
            </a:r>
          </a:p>
          <a:p>
            <a:pPr lvl="1"/>
            <a:r>
              <a:rPr lang="en-US" dirty="0" smtClean="0"/>
              <a:t>The total number of iterations from all 50 experiments must then be divided by 50 to obtain the average number of iterations take.</a:t>
            </a:r>
          </a:p>
          <a:p>
            <a:r>
              <a:rPr lang="en-US" dirty="0" smtClean="0"/>
              <a:t>If </a:t>
            </a:r>
            <a:r>
              <a:rPr lang="en-US" dirty="0">
                <a:latin typeface="Courier New" panose="02070309020205020404" pitchFamily="49" charset="0"/>
                <a:cs typeface="Courier New" panose="02070309020205020404" pitchFamily="49" charset="0"/>
              </a:rPr>
              <a:t>rand() </a:t>
            </a:r>
            <a:r>
              <a:rPr lang="en-US" dirty="0" smtClean="0"/>
              <a:t>was  </a:t>
            </a:r>
            <a:r>
              <a:rPr lang="en-US" dirty="0"/>
              <a:t>in fact truly random in </a:t>
            </a:r>
            <a:r>
              <a:rPr lang="en-US" dirty="0" smtClean="0"/>
              <a:t>nature, the average number of iterations per experiment should be very close to 100 ….</a:t>
            </a:r>
          </a:p>
          <a:p>
            <a:pPr lvl="1"/>
            <a:r>
              <a:rPr lang="en-US" dirty="0" smtClean="0"/>
              <a:t>… but it is not.  So, it will be only approximately equal to 100, +- 15%</a:t>
            </a:r>
          </a:p>
          <a:p>
            <a:r>
              <a:rPr lang="en-US" dirty="0" smtClean="0"/>
              <a:t>So, then, what should the outer loop look like?</a:t>
            </a:r>
            <a:endParaRPr lang="en-US" dirty="0"/>
          </a:p>
        </p:txBody>
      </p:sp>
    </p:spTree>
    <p:extLst>
      <p:ext uri="{BB962C8B-B14F-4D97-AF65-F5344CB8AC3E}">
        <p14:creationId xmlns:p14="http://schemas.microsoft.com/office/powerpoint/2010/main" val="123741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II – The Outer Loop</a:t>
            </a:r>
          </a:p>
        </p:txBody>
      </p:sp>
      <p:sp>
        <p:nvSpPr>
          <p:cNvPr id="3" name="Content Placeholder 2"/>
          <p:cNvSpPr>
            <a:spLocks noGrp="1"/>
          </p:cNvSpPr>
          <p:nvPr>
            <p:ph idx="1"/>
          </p:nvPr>
        </p:nvSpPr>
        <p:spPr/>
        <p:txBody>
          <a:bodyPr/>
          <a:lstStyle/>
          <a:p>
            <a:r>
              <a:rPr lang="en-US" dirty="0" smtClean="0"/>
              <a:t>Given that we know </a:t>
            </a:r>
            <a:r>
              <a:rPr lang="en-US" dirty="0"/>
              <a:t>exactly </a:t>
            </a:r>
            <a:r>
              <a:rPr lang="en-US" dirty="0" smtClean="0"/>
              <a:t>how many times we want to execute the inner loop structure (50), we can and should use a </a:t>
            </a:r>
            <a:r>
              <a:rPr lang="en-US" dirty="0" smtClean="0">
                <a:latin typeface="Courier New" panose="02070309020205020404" pitchFamily="49" charset="0"/>
                <a:cs typeface="Courier New" panose="02070309020205020404" pitchFamily="49" charset="0"/>
              </a:rPr>
              <a:t>for</a:t>
            </a:r>
            <a:r>
              <a:rPr lang="en-US" dirty="0" smtClean="0"/>
              <a:t> loop.</a:t>
            </a:r>
          </a:p>
          <a:p>
            <a:r>
              <a:rPr lang="en-US" dirty="0" smtClean="0"/>
              <a:t>Set the specifications of the </a:t>
            </a:r>
            <a:r>
              <a:rPr lang="en-US" dirty="0" smtClean="0">
                <a:latin typeface="Courier New" panose="02070309020205020404" pitchFamily="49" charset="0"/>
                <a:cs typeface="Courier New" panose="02070309020205020404" pitchFamily="49" charset="0"/>
              </a:rPr>
              <a:t>for</a:t>
            </a:r>
            <a:r>
              <a:rPr lang="en-US" dirty="0" smtClean="0"/>
              <a:t> loop inside the parenthetical expression</a:t>
            </a:r>
          </a:p>
          <a:p>
            <a:r>
              <a:rPr lang="en-US" dirty="0" smtClean="0"/>
              <a:t>The body of the loop should contain the following statements:</a:t>
            </a:r>
          </a:p>
          <a:p>
            <a:pPr lvl="1"/>
            <a:r>
              <a:rPr lang="en-US" dirty="0" smtClean="0"/>
              <a:t>Reset the iteration count for the counter variable of the inner loop to 0</a:t>
            </a:r>
          </a:p>
          <a:p>
            <a:pPr lvl="1"/>
            <a:r>
              <a:rPr lang="en-US" dirty="0" smtClean="0"/>
              <a:t>Execute the inner loop structure (the </a:t>
            </a:r>
            <a:r>
              <a:rPr lang="en-US" dirty="0" smtClean="0">
                <a:latin typeface="Courier New" panose="02070309020205020404" pitchFamily="49" charset="0"/>
                <a:cs typeface="Courier New" panose="02070309020205020404" pitchFamily="49" charset="0"/>
              </a:rPr>
              <a:t>do-while</a:t>
            </a:r>
            <a:r>
              <a:rPr lang="en-US" dirty="0" smtClean="0"/>
              <a:t> loop)</a:t>
            </a:r>
          </a:p>
          <a:p>
            <a:pPr lvl="1"/>
            <a:r>
              <a:rPr lang="en-US" dirty="0" smtClean="0"/>
              <a:t>When inner loop finished, add the resulting iteration count to some total variable</a:t>
            </a:r>
          </a:p>
          <a:p>
            <a:pPr lvl="1"/>
            <a:r>
              <a:rPr lang="en-US" dirty="0" smtClean="0"/>
              <a:t>Divide this total by 50.0 and set result to a floating point variable.</a:t>
            </a:r>
          </a:p>
          <a:p>
            <a:r>
              <a:rPr lang="en-US" dirty="0" smtClean="0"/>
              <a:t>Now tying the two together is all about outputting the resulting average</a:t>
            </a:r>
          </a:p>
          <a:p>
            <a:r>
              <a:rPr lang="en-US" dirty="0" smtClean="0"/>
              <a:t>Use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smtClean="0"/>
              <a:t>to output the final computed average</a:t>
            </a:r>
            <a:endParaRPr lang="en-US" dirty="0"/>
          </a:p>
          <a:p>
            <a:endParaRPr lang="en-US" dirty="0"/>
          </a:p>
        </p:txBody>
      </p:sp>
    </p:spTree>
    <p:extLst>
      <p:ext uri="{BB962C8B-B14F-4D97-AF65-F5344CB8AC3E}">
        <p14:creationId xmlns:p14="http://schemas.microsoft.com/office/powerpoint/2010/main" val="29313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a:t>
            </a:r>
            <a:endParaRPr lang="en-US" dirty="0"/>
          </a:p>
        </p:txBody>
      </p:sp>
      <p:sp>
        <p:nvSpPr>
          <p:cNvPr id="3" name="Content Placeholder 2"/>
          <p:cNvSpPr>
            <a:spLocks noGrp="1"/>
          </p:cNvSpPr>
          <p:nvPr>
            <p:ph idx="1"/>
          </p:nvPr>
        </p:nvSpPr>
        <p:spPr/>
        <p:txBody>
          <a:bodyPr/>
          <a:lstStyle/>
          <a:p>
            <a:r>
              <a:rPr lang="en-US" dirty="0" smtClean="0"/>
              <a:t>Just do a simple printout to screen indicating what was the average number of iterations computer over the 50 experiments.</a:t>
            </a:r>
          </a:p>
          <a:p>
            <a:r>
              <a:rPr lang="en-US" dirty="0" smtClean="0"/>
              <a:t>To verify that the programs works well, temporarily place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smtClean="0"/>
              <a:t>statements as follows:</a:t>
            </a:r>
          </a:p>
          <a:p>
            <a:pPr lvl="1"/>
            <a:r>
              <a:rPr lang="en-US" dirty="0" smtClean="0"/>
              <a:t>One inside the inner loop after each time a random number is generated so that a comparison can be made visually by the programmer between the number entered by the user and the number generated by the random number generator. This will tell you whether the inner loop is operating properly</a:t>
            </a:r>
          </a:p>
          <a:p>
            <a:pPr lvl="1"/>
            <a:r>
              <a:rPr lang="en-US" dirty="0" smtClean="0"/>
              <a:t>One inside the outer loop after the inner loop has been called so you can see how many times each experiment ran.</a:t>
            </a:r>
          </a:p>
          <a:p>
            <a:r>
              <a:rPr lang="en-US" dirty="0" smtClean="0"/>
              <a:t>Comment them out once you are satisfied that the program works, BUT LEAVE THEM IN THE PROGRAM so the TA can check it out if necessary.</a:t>
            </a:r>
            <a:endParaRPr lang="en-US" dirty="0"/>
          </a:p>
        </p:txBody>
      </p:sp>
    </p:spTree>
    <p:extLst>
      <p:ext uri="{BB962C8B-B14F-4D97-AF65-F5344CB8AC3E}">
        <p14:creationId xmlns:p14="http://schemas.microsoft.com/office/powerpoint/2010/main" val="28879953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172</TotalTime>
  <Words>956</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Courier New</vt:lpstr>
      <vt:lpstr>Vapor Trail</vt:lpstr>
      <vt:lpstr>Workshop – HW #3</vt:lpstr>
      <vt:lpstr>Objectives</vt:lpstr>
      <vt:lpstr>Part I – The Inner Loop</vt:lpstr>
      <vt:lpstr>Part I – The Inner Loop</vt:lpstr>
      <vt:lpstr>Part I – The Inner Loop</vt:lpstr>
      <vt:lpstr>Part II – The Outer Loop</vt:lpstr>
      <vt:lpstr>Part II – The Outer Loop</vt:lpstr>
      <vt:lpstr>Finally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 HW #3</dc:title>
  <dc:creator>Avelino Gonzalez</dc:creator>
  <cp:lastModifiedBy>Avelino Gonzalez</cp:lastModifiedBy>
  <cp:revision>12</cp:revision>
  <dcterms:created xsi:type="dcterms:W3CDTF">2016-10-05T14:05:35Z</dcterms:created>
  <dcterms:modified xsi:type="dcterms:W3CDTF">2016-10-05T16:57:41Z</dcterms:modified>
</cp:coreProperties>
</file>