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3"/>
  </p:notesMasterIdLst>
  <p:sldIdLst>
    <p:sldId id="256" r:id="rId2"/>
    <p:sldId id="257" r:id="rId3"/>
    <p:sldId id="259" r:id="rId4"/>
    <p:sldId id="261" r:id="rId5"/>
    <p:sldId id="262" r:id="rId6"/>
    <p:sldId id="263" r:id="rId7"/>
    <p:sldId id="265" r:id="rId8"/>
    <p:sldId id="264"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0DED4-7F0A-4EB6-A479-4E628D22A1DA}" type="datetimeFigureOut">
              <a:rPr lang="en-US" smtClean="0"/>
              <a:pPr/>
              <a:t>12/4/2016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EA9A12-32AA-45E4-A27E-7E866F4F1681}" type="slidenum">
              <a:rPr lang="en-US" smtClean="0"/>
              <a:pPr/>
              <a:t>‹#›</a:t>
            </a:fld>
            <a:endParaRPr lang="en-US"/>
          </a:p>
        </p:txBody>
      </p:sp>
    </p:spTree>
    <p:extLst>
      <p:ext uri="{BB962C8B-B14F-4D97-AF65-F5344CB8AC3E}">
        <p14:creationId xmlns:p14="http://schemas.microsoft.com/office/powerpoint/2010/main" val="342206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1</a:t>
            </a:fld>
            <a:endParaRPr lang="en-US"/>
          </a:p>
        </p:txBody>
      </p:sp>
    </p:spTree>
    <p:extLst>
      <p:ext uri="{BB962C8B-B14F-4D97-AF65-F5344CB8AC3E}">
        <p14:creationId xmlns:p14="http://schemas.microsoft.com/office/powerpoint/2010/main" val="77864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10</a:t>
            </a:fld>
            <a:endParaRPr lang="en-US"/>
          </a:p>
        </p:txBody>
      </p:sp>
    </p:spTree>
    <p:extLst>
      <p:ext uri="{BB962C8B-B14F-4D97-AF65-F5344CB8AC3E}">
        <p14:creationId xmlns:p14="http://schemas.microsoft.com/office/powerpoint/2010/main" val="175205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11</a:t>
            </a:fld>
            <a:endParaRPr lang="en-US"/>
          </a:p>
        </p:txBody>
      </p:sp>
    </p:spTree>
    <p:extLst>
      <p:ext uri="{BB962C8B-B14F-4D97-AF65-F5344CB8AC3E}">
        <p14:creationId xmlns:p14="http://schemas.microsoft.com/office/powerpoint/2010/main" val="265220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2</a:t>
            </a:fld>
            <a:endParaRPr lang="en-US"/>
          </a:p>
        </p:txBody>
      </p:sp>
    </p:spTree>
    <p:extLst>
      <p:ext uri="{BB962C8B-B14F-4D97-AF65-F5344CB8AC3E}">
        <p14:creationId xmlns:p14="http://schemas.microsoft.com/office/powerpoint/2010/main" val="361942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3</a:t>
            </a:fld>
            <a:endParaRPr lang="en-US"/>
          </a:p>
        </p:txBody>
      </p:sp>
    </p:spTree>
    <p:extLst>
      <p:ext uri="{BB962C8B-B14F-4D97-AF65-F5344CB8AC3E}">
        <p14:creationId xmlns:p14="http://schemas.microsoft.com/office/powerpoint/2010/main" val="317523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4</a:t>
            </a:fld>
            <a:endParaRPr lang="en-US"/>
          </a:p>
        </p:txBody>
      </p:sp>
    </p:spTree>
    <p:extLst>
      <p:ext uri="{BB962C8B-B14F-4D97-AF65-F5344CB8AC3E}">
        <p14:creationId xmlns:p14="http://schemas.microsoft.com/office/powerpoint/2010/main" val="12174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5</a:t>
            </a:fld>
            <a:endParaRPr lang="en-US"/>
          </a:p>
        </p:txBody>
      </p:sp>
    </p:spTree>
    <p:extLst>
      <p:ext uri="{BB962C8B-B14F-4D97-AF65-F5344CB8AC3E}">
        <p14:creationId xmlns:p14="http://schemas.microsoft.com/office/powerpoint/2010/main" val="112573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6</a:t>
            </a:fld>
            <a:endParaRPr lang="en-US"/>
          </a:p>
        </p:txBody>
      </p:sp>
    </p:spTree>
    <p:extLst>
      <p:ext uri="{BB962C8B-B14F-4D97-AF65-F5344CB8AC3E}">
        <p14:creationId xmlns:p14="http://schemas.microsoft.com/office/powerpoint/2010/main" val="418750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7</a:t>
            </a:fld>
            <a:endParaRPr lang="en-US"/>
          </a:p>
        </p:txBody>
      </p:sp>
    </p:spTree>
    <p:extLst>
      <p:ext uri="{BB962C8B-B14F-4D97-AF65-F5344CB8AC3E}">
        <p14:creationId xmlns:p14="http://schemas.microsoft.com/office/powerpoint/2010/main" val="557200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8</a:t>
            </a:fld>
            <a:endParaRPr lang="en-US"/>
          </a:p>
        </p:txBody>
      </p:sp>
    </p:spTree>
    <p:extLst>
      <p:ext uri="{BB962C8B-B14F-4D97-AF65-F5344CB8AC3E}">
        <p14:creationId xmlns:p14="http://schemas.microsoft.com/office/powerpoint/2010/main" val="331820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EA9A12-32AA-45E4-A27E-7E866F4F1681}" type="slidenum">
              <a:rPr lang="en-US" smtClean="0"/>
              <a:pPr/>
              <a:t>9</a:t>
            </a:fld>
            <a:endParaRPr lang="en-US"/>
          </a:p>
        </p:txBody>
      </p:sp>
    </p:spTree>
    <p:extLst>
      <p:ext uri="{BB962C8B-B14F-4D97-AF65-F5344CB8AC3E}">
        <p14:creationId xmlns:p14="http://schemas.microsoft.com/office/powerpoint/2010/main" val="66118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A87A34-81AB-432B-8DAE-1953F412C126}" type="datetimeFigureOut">
              <a:rPr lang="en-US" smtClean="0"/>
              <a:pPr/>
              <a:t>12/4/2016</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 – HW #7</a:t>
            </a:r>
            <a:endParaRPr lang="en-US" dirty="0"/>
          </a:p>
        </p:txBody>
      </p:sp>
      <p:sp>
        <p:nvSpPr>
          <p:cNvPr id="3" name="Subtitle 2"/>
          <p:cNvSpPr>
            <a:spLocks noGrp="1"/>
          </p:cNvSpPr>
          <p:nvPr>
            <p:ph type="subTitle" idx="1"/>
          </p:nvPr>
        </p:nvSpPr>
        <p:spPr/>
        <p:txBody>
          <a:bodyPr/>
          <a:lstStyle/>
          <a:p>
            <a:r>
              <a:rPr lang="en-US" dirty="0" smtClean="0">
                <a:solidFill>
                  <a:schemeClr val="accent1">
                    <a:lumMod val="50000"/>
                  </a:schemeClr>
                </a:solidFill>
              </a:rPr>
              <a:t>Fall 2016</a:t>
            </a:r>
            <a:endParaRPr lang="en-US" dirty="0">
              <a:solidFill>
                <a:schemeClr val="accent1">
                  <a:lumMod val="50000"/>
                </a:schemeClr>
              </a:solidFill>
            </a:endParaRPr>
          </a:p>
        </p:txBody>
      </p:sp>
    </p:spTree>
    <p:extLst>
      <p:ext uri="{BB962C8B-B14F-4D97-AF65-F5344CB8AC3E}">
        <p14:creationId xmlns:p14="http://schemas.microsoft.com/office/powerpoint/2010/main" val="368342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a:xfrm>
            <a:off x="609600" y="1935480"/>
            <a:ext cx="10972800" cy="4300428"/>
          </a:xfrm>
        </p:spPr>
        <p:txBody>
          <a:bodyPr>
            <a:normAutofit/>
          </a:bodyPr>
          <a:lstStyle/>
          <a:p>
            <a:r>
              <a:rPr lang="en-US" dirty="0" smtClean="0">
                <a:solidFill>
                  <a:schemeClr val="bg2">
                    <a:lumMod val="25000"/>
                  </a:schemeClr>
                </a:solidFill>
              </a:rPr>
              <a:t>The inner loop is the harder of the two.</a:t>
            </a:r>
          </a:p>
          <a:p>
            <a:r>
              <a:rPr lang="en-US" dirty="0" smtClean="0">
                <a:solidFill>
                  <a:schemeClr val="bg2">
                    <a:lumMod val="25000"/>
                  </a:schemeClr>
                </a:solidFill>
              </a:rPr>
              <a:t>The inner for loop has the following specifications:</a:t>
            </a:r>
          </a:p>
          <a:p>
            <a:pPr lvl="1"/>
            <a:r>
              <a:rPr lang="en-US" dirty="0" smtClean="0">
                <a:solidFill>
                  <a:schemeClr val="bg2">
                    <a:lumMod val="25000"/>
                  </a:schemeClr>
                </a:solidFill>
              </a:rPr>
              <a:t>Starts at j=i. This is because the sorted region grows by one after an interaction of the outer loop.</a:t>
            </a:r>
          </a:p>
          <a:p>
            <a:pPr lvl="1"/>
            <a:r>
              <a:rPr lang="en-US" dirty="0" smtClean="0">
                <a:solidFill>
                  <a:schemeClr val="bg2">
                    <a:lumMod val="25000"/>
                  </a:schemeClr>
                </a:solidFill>
              </a:rPr>
              <a:t>Continues one-by-one </a:t>
            </a:r>
            <a:r>
              <a:rPr lang="en-US" b="1" dirty="0" smtClean="0">
                <a:solidFill>
                  <a:schemeClr val="bg2">
                    <a:lumMod val="25000"/>
                  </a:schemeClr>
                </a:solidFill>
              </a:rPr>
              <a:t>leftward </a:t>
            </a:r>
            <a:r>
              <a:rPr lang="en-US" dirty="0" smtClean="0">
                <a:solidFill>
                  <a:schemeClr val="bg2">
                    <a:lumMod val="25000"/>
                  </a:schemeClr>
                </a:solidFill>
              </a:rPr>
              <a:t>during every iteration </a:t>
            </a:r>
          </a:p>
          <a:p>
            <a:pPr lvl="1"/>
            <a:r>
              <a:rPr lang="en-US" dirty="0" smtClean="0">
                <a:solidFill>
                  <a:schemeClr val="bg2">
                    <a:lumMod val="25000"/>
                  </a:schemeClr>
                </a:solidFill>
              </a:rPr>
              <a:t>Stopping criterion: When it reaches the end of the list (we know what it is!)</a:t>
            </a:r>
          </a:p>
          <a:p>
            <a:pPr lvl="1"/>
            <a:endParaRPr lang="en-US" dirty="0" smtClean="0">
              <a:solidFill>
                <a:schemeClr val="bg2">
                  <a:lumMod val="25000"/>
                </a:schemeClr>
              </a:solidFill>
            </a:endParaRPr>
          </a:p>
          <a:p>
            <a:pPr lvl="1"/>
            <a:endParaRPr lang="en-US" dirty="0" smtClean="0">
              <a:solidFill>
                <a:schemeClr val="bg2">
                  <a:lumMod val="25000"/>
                </a:schemeClr>
              </a:solidFill>
            </a:endParaRPr>
          </a:p>
          <a:p>
            <a:pPr lvl="1"/>
            <a:r>
              <a:rPr lang="en-US" dirty="0" smtClean="0">
                <a:solidFill>
                  <a:schemeClr val="bg2">
                    <a:lumMod val="25000"/>
                  </a:schemeClr>
                </a:solidFill>
              </a:rPr>
              <a:t>So, the for loop would look like this: for(j=i; j!=0; j--)</a:t>
            </a:r>
          </a:p>
          <a:p>
            <a:pPr lvl="1" algn="ctr">
              <a:buNone/>
            </a:pPr>
            <a:endParaRPr lang="en-US" dirty="0" smtClean="0">
              <a:solidFill>
                <a:schemeClr val="bg2">
                  <a:lumMod val="25000"/>
                </a:schemeClr>
              </a:solidFill>
            </a:endParaRPr>
          </a:p>
        </p:txBody>
      </p:sp>
      <p:grpSp>
        <p:nvGrpSpPr>
          <p:cNvPr id="52" name="Group 51"/>
          <p:cNvGrpSpPr/>
          <p:nvPr/>
        </p:nvGrpSpPr>
        <p:grpSpPr>
          <a:xfrm>
            <a:off x="3087974" y="4895535"/>
            <a:ext cx="6077981" cy="369332"/>
            <a:chOff x="3087974" y="4715653"/>
            <a:chExt cx="6077981" cy="369332"/>
          </a:xfrm>
        </p:grpSpPr>
        <p:sp>
          <p:nvSpPr>
            <p:cNvPr id="31" name="TextBox 30"/>
            <p:cNvSpPr txBox="1"/>
            <p:nvPr/>
          </p:nvSpPr>
          <p:spPr>
            <a:xfrm>
              <a:off x="3087974" y="4715653"/>
              <a:ext cx="295274" cy="369332"/>
            </a:xfrm>
            <a:prstGeom prst="rect">
              <a:avLst/>
            </a:prstGeom>
            <a:solidFill>
              <a:schemeClr val="bg1"/>
            </a:solidFill>
            <a:ln>
              <a:solidFill>
                <a:srgbClr val="002060"/>
              </a:solidFill>
            </a:ln>
          </p:spPr>
          <p:txBody>
            <a:bodyPr wrap="none" rtlCol="0">
              <a:spAutoFit/>
            </a:bodyPr>
            <a:lstStyle/>
            <a:p>
              <a:r>
                <a:rPr lang="en-US" dirty="0" smtClean="0"/>
                <a:t>a</a:t>
              </a:r>
              <a:endParaRPr lang="en-US" dirty="0"/>
            </a:p>
          </p:txBody>
        </p:sp>
        <p:sp>
          <p:nvSpPr>
            <p:cNvPr id="32" name="TextBox 31"/>
            <p:cNvSpPr txBox="1"/>
            <p:nvPr/>
          </p:nvSpPr>
          <p:spPr>
            <a:xfrm>
              <a:off x="3372675" y="4715653"/>
              <a:ext cx="312906" cy="369332"/>
            </a:xfrm>
            <a:prstGeom prst="rect">
              <a:avLst/>
            </a:prstGeom>
            <a:solidFill>
              <a:schemeClr val="bg1"/>
            </a:solidFill>
            <a:ln>
              <a:solidFill>
                <a:srgbClr val="002060"/>
              </a:solidFill>
            </a:ln>
          </p:spPr>
          <p:txBody>
            <a:bodyPr wrap="none" rtlCol="0">
              <a:spAutoFit/>
            </a:bodyPr>
            <a:lstStyle/>
            <a:p>
              <a:r>
                <a:rPr lang="en-US" dirty="0" smtClean="0"/>
                <a:t>b</a:t>
              </a:r>
              <a:endParaRPr lang="en-US" dirty="0"/>
            </a:p>
          </p:txBody>
        </p:sp>
        <p:sp>
          <p:nvSpPr>
            <p:cNvPr id="33" name="TextBox 32"/>
            <p:cNvSpPr txBox="1"/>
            <p:nvPr/>
          </p:nvSpPr>
          <p:spPr>
            <a:xfrm>
              <a:off x="3675008" y="4715653"/>
              <a:ext cx="295274" cy="369332"/>
            </a:xfrm>
            <a:prstGeom prst="rect">
              <a:avLst/>
            </a:prstGeom>
            <a:solidFill>
              <a:schemeClr val="bg1"/>
            </a:solidFill>
            <a:ln>
              <a:solidFill>
                <a:srgbClr val="002060"/>
              </a:solidFill>
            </a:ln>
          </p:spPr>
          <p:txBody>
            <a:bodyPr wrap="none" rtlCol="0">
              <a:spAutoFit/>
            </a:bodyPr>
            <a:lstStyle/>
            <a:p>
              <a:r>
                <a:rPr lang="en-US" dirty="0" smtClean="0"/>
                <a:t>e</a:t>
              </a:r>
              <a:endParaRPr lang="en-US" dirty="0"/>
            </a:p>
          </p:txBody>
        </p:sp>
        <p:sp>
          <p:nvSpPr>
            <p:cNvPr id="34" name="TextBox 9"/>
            <p:cNvSpPr txBox="1"/>
            <p:nvPr/>
          </p:nvSpPr>
          <p:spPr>
            <a:xfrm>
              <a:off x="5695737" y="4715653"/>
              <a:ext cx="327285" cy="369332"/>
            </a:xfrm>
            <a:prstGeom prst="rect">
              <a:avLst/>
            </a:prstGeom>
            <a:solidFill>
              <a:schemeClr val="bg1"/>
            </a:solidFill>
            <a:ln>
              <a:solidFill>
                <a:srgbClr val="002060"/>
              </a:solidFill>
            </a:ln>
          </p:spPr>
          <p:txBody>
            <a:bodyPr wrap="square" rtlCol="0">
              <a:spAutoFit/>
            </a:bodyPr>
            <a:lstStyle/>
            <a:p>
              <a:r>
                <a:rPr lang="en-US" dirty="0" smtClean="0"/>
                <a:t>p</a:t>
              </a:r>
              <a:endParaRPr lang="en-US" dirty="0"/>
            </a:p>
          </p:txBody>
        </p:sp>
        <p:sp>
          <p:nvSpPr>
            <p:cNvPr id="35" name="TextBox 34"/>
            <p:cNvSpPr txBox="1"/>
            <p:nvPr/>
          </p:nvSpPr>
          <p:spPr>
            <a:xfrm>
              <a:off x="6012449" y="4715653"/>
              <a:ext cx="27764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s</a:t>
              </a:r>
              <a:endParaRPr lang="en-US" dirty="0"/>
            </a:p>
          </p:txBody>
        </p:sp>
        <p:sp>
          <p:nvSpPr>
            <p:cNvPr id="36" name="TextBox 35"/>
            <p:cNvSpPr txBox="1"/>
            <p:nvPr/>
          </p:nvSpPr>
          <p:spPr>
            <a:xfrm>
              <a:off x="6279516" y="4715653"/>
              <a:ext cx="38504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m</a:t>
              </a:r>
              <a:endParaRPr lang="en-US" dirty="0"/>
            </a:p>
          </p:txBody>
        </p:sp>
        <p:sp>
          <p:nvSpPr>
            <p:cNvPr id="37" name="TextBox 36"/>
            <p:cNvSpPr txBox="1"/>
            <p:nvPr/>
          </p:nvSpPr>
          <p:spPr>
            <a:xfrm>
              <a:off x="4857092" y="4715653"/>
              <a:ext cx="279816" cy="369332"/>
            </a:xfrm>
            <a:prstGeom prst="rect">
              <a:avLst/>
            </a:prstGeom>
            <a:solidFill>
              <a:schemeClr val="bg1"/>
            </a:solidFill>
            <a:ln>
              <a:solidFill>
                <a:srgbClr val="002060"/>
              </a:solidFill>
            </a:ln>
          </p:spPr>
          <p:txBody>
            <a:bodyPr wrap="square" rtlCol="0">
              <a:spAutoFit/>
            </a:bodyPr>
            <a:lstStyle/>
            <a:p>
              <a:r>
                <a:rPr lang="en-US" dirty="0" smtClean="0"/>
                <a:t>l</a:t>
              </a:r>
              <a:endParaRPr lang="en-US" dirty="0"/>
            </a:p>
          </p:txBody>
        </p:sp>
        <p:sp>
          <p:nvSpPr>
            <p:cNvPr id="38" name="TextBox 37"/>
            <p:cNvSpPr txBox="1"/>
            <p:nvPr/>
          </p:nvSpPr>
          <p:spPr>
            <a:xfrm>
              <a:off x="5126335" y="4715653"/>
              <a:ext cx="295274" cy="369332"/>
            </a:xfrm>
            <a:prstGeom prst="rect">
              <a:avLst/>
            </a:prstGeom>
            <a:solidFill>
              <a:schemeClr val="bg1"/>
            </a:solidFill>
            <a:ln>
              <a:solidFill>
                <a:srgbClr val="002060"/>
              </a:solidFill>
            </a:ln>
          </p:spPr>
          <p:txBody>
            <a:bodyPr wrap="none" rtlCol="0">
              <a:spAutoFit/>
            </a:bodyPr>
            <a:lstStyle/>
            <a:p>
              <a:r>
                <a:rPr lang="en-US" dirty="0" smtClean="0"/>
                <a:t>y</a:t>
              </a:r>
              <a:endParaRPr lang="en-US" dirty="0"/>
            </a:p>
          </p:txBody>
        </p:sp>
        <p:sp>
          <p:nvSpPr>
            <p:cNvPr id="39" name="TextBox 38"/>
            <p:cNvSpPr txBox="1"/>
            <p:nvPr/>
          </p:nvSpPr>
          <p:spPr>
            <a:xfrm>
              <a:off x="5411036" y="4715653"/>
              <a:ext cx="295274" cy="369332"/>
            </a:xfrm>
            <a:prstGeom prst="rect">
              <a:avLst/>
            </a:prstGeom>
            <a:solidFill>
              <a:schemeClr val="bg1"/>
            </a:solidFill>
            <a:ln>
              <a:solidFill>
                <a:srgbClr val="002060"/>
              </a:solidFill>
            </a:ln>
          </p:spPr>
          <p:txBody>
            <a:bodyPr wrap="none" rtlCol="0">
              <a:spAutoFit/>
            </a:bodyPr>
            <a:lstStyle/>
            <a:p>
              <a:r>
                <a:rPr lang="en-US" dirty="0" smtClean="0"/>
                <a:t>c</a:t>
              </a:r>
              <a:endParaRPr lang="en-US" dirty="0"/>
            </a:p>
          </p:txBody>
        </p:sp>
        <p:sp>
          <p:nvSpPr>
            <p:cNvPr id="40" name="TextBox 39"/>
            <p:cNvSpPr txBox="1"/>
            <p:nvPr/>
          </p:nvSpPr>
          <p:spPr>
            <a:xfrm>
              <a:off x="3959709" y="4715653"/>
              <a:ext cx="316112" cy="369332"/>
            </a:xfrm>
            <a:prstGeom prst="rect">
              <a:avLst/>
            </a:prstGeom>
            <a:solidFill>
              <a:schemeClr val="bg1"/>
            </a:solidFill>
            <a:ln>
              <a:solidFill>
                <a:srgbClr val="002060"/>
              </a:solidFill>
            </a:ln>
          </p:spPr>
          <p:txBody>
            <a:bodyPr wrap="none" rtlCol="0">
              <a:spAutoFit/>
            </a:bodyPr>
            <a:lstStyle/>
            <a:p>
              <a:r>
                <a:rPr lang="en-US" dirty="0" smtClean="0"/>
                <a:t>d</a:t>
              </a:r>
              <a:endParaRPr lang="en-US" dirty="0"/>
            </a:p>
          </p:txBody>
        </p:sp>
        <p:sp>
          <p:nvSpPr>
            <p:cNvPr id="41" name="TextBox 40"/>
            <p:cNvSpPr txBox="1"/>
            <p:nvPr/>
          </p:nvSpPr>
          <p:spPr>
            <a:xfrm>
              <a:off x="4265248" y="4715653"/>
              <a:ext cx="295274" cy="369332"/>
            </a:xfrm>
            <a:prstGeom prst="rect">
              <a:avLst/>
            </a:prstGeom>
            <a:solidFill>
              <a:schemeClr val="bg1"/>
            </a:solidFill>
            <a:ln>
              <a:solidFill>
                <a:srgbClr val="002060"/>
              </a:solidFill>
            </a:ln>
          </p:spPr>
          <p:txBody>
            <a:bodyPr wrap="none" rtlCol="0">
              <a:spAutoFit/>
            </a:bodyPr>
            <a:lstStyle/>
            <a:p>
              <a:r>
                <a:rPr lang="en-US" dirty="0" smtClean="0"/>
                <a:t>x</a:t>
              </a:r>
              <a:endParaRPr lang="en-US" dirty="0"/>
            </a:p>
          </p:txBody>
        </p:sp>
        <p:sp>
          <p:nvSpPr>
            <p:cNvPr id="42" name="TextBox 41"/>
            <p:cNvSpPr txBox="1"/>
            <p:nvPr/>
          </p:nvSpPr>
          <p:spPr>
            <a:xfrm>
              <a:off x="4549949" y="4715653"/>
              <a:ext cx="317716" cy="369332"/>
            </a:xfrm>
            <a:prstGeom prst="rect">
              <a:avLst/>
            </a:prstGeom>
            <a:solidFill>
              <a:schemeClr val="bg1"/>
            </a:solidFill>
            <a:ln>
              <a:solidFill>
                <a:srgbClr val="002060"/>
              </a:solidFill>
            </a:ln>
          </p:spPr>
          <p:txBody>
            <a:bodyPr wrap="none" rtlCol="0">
              <a:spAutoFit/>
            </a:bodyPr>
            <a:lstStyle/>
            <a:p>
              <a:r>
                <a:rPr lang="en-US" dirty="0" smtClean="0"/>
                <a:t>h</a:t>
              </a:r>
              <a:endParaRPr lang="en-US" dirty="0"/>
            </a:p>
          </p:txBody>
        </p:sp>
        <p:sp>
          <p:nvSpPr>
            <p:cNvPr id="43" name="TextBox 42"/>
            <p:cNvSpPr txBox="1"/>
            <p:nvPr/>
          </p:nvSpPr>
          <p:spPr>
            <a:xfrm>
              <a:off x="8366997" y="4715653"/>
              <a:ext cx="25039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i</a:t>
              </a:r>
              <a:endParaRPr lang="en-US" dirty="0"/>
            </a:p>
          </p:txBody>
        </p:sp>
        <p:sp>
          <p:nvSpPr>
            <p:cNvPr id="44" name="TextBox 43"/>
            <p:cNvSpPr txBox="1"/>
            <p:nvPr/>
          </p:nvSpPr>
          <p:spPr>
            <a:xfrm>
              <a:off x="8606814" y="4715653"/>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k</a:t>
              </a:r>
              <a:endParaRPr lang="en-US" dirty="0"/>
            </a:p>
          </p:txBody>
        </p:sp>
        <p:sp>
          <p:nvSpPr>
            <p:cNvPr id="45" name="TextBox 44"/>
            <p:cNvSpPr txBox="1"/>
            <p:nvPr/>
          </p:nvSpPr>
          <p:spPr>
            <a:xfrm>
              <a:off x="8909153" y="4715653"/>
              <a:ext cx="25680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f</a:t>
              </a:r>
              <a:endParaRPr lang="en-US" dirty="0"/>
            </a:p>
          </p:txBody>
        </p:sp>
        <p:sp>
          <p:nvSpPr>
            <p:cNvPr id="46" name="TextBox 45"/>
            <p:cNvSpPr txBox="1"/>
            <p:nvPr/>
          </p:nvSpPr>
          <p:spPr>
            <a:xfrm>
              <a:off x="7509690" y="4715653"/>
              <a:ext cx="30970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o</a:t>
              </a:r>
              <a:endParaRPr lang="en-US" dirty="0"/>
            </a:p>
          </p:txBody>
        </p:sp>
        <p:sp>
          <p:nvSpPr>
            <p:cNvPr id="47" name="TextBox 46"/>
            <p:cNvSpPr txBox="1"/>
            <p:nvPr/>
          </p:nvSpPr>
          <p:spPr>
            <a:xfrm>
              <a:off x="7808817" y="4715653"/>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g</a:t>
              </a:r>
              <a:endParaRPr lang="en-US" dirty="0"/>
            </a:p>
          </p:txBody>
        </p:sp>
        <p:sp>
          <p:nvSpPr>
            <p:cNvPr id="48" name="TextBox 47"/>
            <p:cNvSpPr txBox="1"/>
            <p:nvPr/>
          </p:nvSpPr>
          <p:spPr>
            <a:xfrm>
              <a:off x="8111150" y="4715653"/>
              <a:ext cx="26642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t</a:t>
              </a:r>
              <a:endParaRPr lang="en-US" dirty="0"/>
            </a:p>
          </p:txBody>
        </p:sp>
        <p:sp>
          <p:nvSpPr>
            <p:cNvPr id="49" name="TextBox 48"/>
            <p:cNvSpPr txBox="1"/>
            <p:nvPr/>
          </p:nvSpPr>
          <p:spPr>
            <a:xfrm>
              <a:off x="6653985" y="4715653"/>
              <a:ext cx="27283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r</a:t>
              </a:r>
              <a:endParaRPr lang="en-US" dirty="0"/>
            </a:p>
          </p:txBody>
        </p:sp>
        <p:sp>
          <p:nvSpPr>
            <p:cNvPr id="50" name="TextBox 49"/>
            <p:cNvSpPr txBox="1"/>
            <p:nvPr/>
          </p:nvSpPr>
          <p:spPr>
            <a:xfrm>
              <a:off x="6916244" y="4715653"/>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z</a:t>
              </a:r>
              <a:endParaRPr lang="en-US" dirty="0"/>
            </a:p>
          </p:txBody>
        </p:sp>
        <p:sp>
          <p:nvSpPr>
            <p:cNvPr id="51" name="TextBox 50"/>
            <p:cNvSpPr txBox="1"/>
            <p:nvPr/>
          </p:nvSpPr>
          <p:spPr>
            <a:xfrm>
              <a:off x="7200945" y="4715653"/>
              <a:ext cx="319318"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n</a:t>
              </a: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p:txBody>
          <a:bodyPr/>
          <a:lstStyle/>
          <a:p>
            <a:r>
              <a:rPr lang="en-US" dirty="0" smtClean="0">
                <a:solidFill>
                  <a:schemeClr val="bg2">
                    <a:lumMod val="25000"/>
                  </a:schemeClr>
                </a:solidFill>
              </a:rPr>
              <a:t>You figure out the rest!</a:t>
            </a:r>
            <a:endParaRPr lang="en-US" dirty="0">
              <a:solidFill>
                <a:schemeClr val="bg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1">
                    <a:lumMod val="50000"/>
                  </a:schemeClr>
                </a:solidFill>
              </a:rPr>
              <a:t>The educational objective is to introduce the student to searching and sorting in advance of their more in-depth treatment in CS I. </a:t>
            </a:r>
          </a:p>
          <a:p>
            <a:r>
              <a:rPr lang="en-US" dirty="0" smtClean="0">
                <a:solidFill>
                  <a:schemeClr val="accent1">
                    <a:lumMod val="50000"/>
                  </a:schemeClr>
                </a:solidFill>
              </a:rPr>
              <a:t>Additionally, the assignment provides additional practice with linked lists and arrays</a:t>
            </a:r>
          </a:p>
          <a:p>
            <a:r>
              <a:rPr lang="en-US" dirty="0" smtClean="0">
                <a:solidFill>
                  <a:schemeClr val="accent1">
                    <a:lumMod val="50000"/>
                  </a:schemeClr>
                </a:solidFill>
              </a:rPr>
              <a:t>There are two parts to the assignment</a:t>
            </a:r>
          </a:p>
          <a:p>
            <a:pPr lvl="1"/>
            <a:r>
              <a:rPr lang="en-US" dirty="0" smtClean="0">
                <a:solidFill>
                  <a:schemeClr val="accent1">
                    <a:lumMod val="50000"/>
                  </a:schemeClr>
                </a:solidFill>
              </a:rPr>
              <a:t>Searching a linked list </a:t>
            </a:r>
          </a:p>
          <a:p>
            <a:pPr lvl="1"/>
            <a:r>
              <a:rPr lang="en-US" dirty="0" smtClean="0">
                <a:solidFill>
                  <a:schemeClr val="accent1">
                    <a:lumMod val="50000"/>
                  </a:schemeClr>
                </a:solidFill>
              </a:rPr>
              <a:t>Sorting a list of integers in a contiguous list in increasing order</a:t>
            </a:r>
          </a:p>
          <a:p>
            <a:r>
              <a:rPr lang="en-US" dirty="0" smtClean="0">
                <a:solidFill>
                  <a:schemeClr val="accent1">
                    <a:lumMod val="50000"/>
                  </a:schemeClr>
                </a:solidFill>
              </a:rPr>
              <a:t>Let’s now discuss these parts individually.</a:t>
            </a:r>
            <a:endParaRPr lang="en-US" dirty="0">
              <a:solidFill>
                <a:schemeClr val="accent1">
                  <a:lumMod val="50000"/>
                </a:schemeClr>
              </a:solidFill>
            </a:endParaRPr>
          </a:p>
        </p:txBody>
      </p:sp>
    </p:spTree>
    <p:extLst>
      <p:ext uri="{BB962C8B-B14F-4D97-AF65-F5344CB8AC3E}">
        <p14:creationId xmlns:p14="http://schemas.microsoft.com/office/powerpoint/2010/main" val="56087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 </a:t>
            </a:r>
            <a:r>
              <a:rPr lang="en-US" dirty="0" smtClean="0"/>
              <a:t>Searching the list</a:t>
            </a:r>
            <a:endParaRPr lang="en-US" dirty="0"/>
          </a:p>
        </p:txBody>
      </p:sp>
      <p:sp>
        <p:nvSpPr>
          <p:cNvPr id="3" name="Content Placeholder 2"/>
          <p:cNvSpPr>
            <a:spLocks noGrp="1"/>
          </p:cNvSpPr>
          <p:nvPr>
            <p:ph idx="1"/>
          </p:nvPr>
        </p:nvSpPr>
        <p:spPr>
          <a:xfrm>
            <a:off x="685800" y="2008682"/>
            <a:ext cx="10820400" cy="4527201"/>
          </a:xfrm>
        </p:spPr>
        <p:txBody>
          <a:bodyPr>
            <a:normAutofit fontScale="92500"/>
          </a:bodyPr>
          <a:lstStyle/>
          <a:p>
            <a:r>
              <a:rPr lang="en-US" dirty="0" smtClean="0">
                <a:solidFill>
                  <a:schemeClr val="accent1">
                    <a:lumMod val="50000"/>
                  </a:schemeClr>
                </a:solidFill>
              </a:rPr>
              <a:t>First thing to do is to build and populate the linked list.</a:t>
            </a:r>
          </a:p>
          <a:p>
            <a:pPr lvl="1"/>
            <a:r>
              <a:rPr lang="en-US" dirty="0" smtClean="0">
                <a:solidFill>
                  <a:schemeClr val="accent1">
                    <a:lumMod val="50000"/>
                  </a:schemeClr>
                </a:solidFill>
              </a:rPr>
              <a:t>It is best to do this in </a:t>
            </a:r>
            <a:r>
              <a:rPr lang="en-US" dirty="0" smtClean="0">
                <a:solidFill>
                  <a:schemeClr val="accent1">
                    <a:lumMod val="50000"/>
                  </a:schemeClr>
                </a:solidFill>
                <a:latin typeface="Courier New" pitchFamily="49" charset="0"/>
                <a:cs typeface="Courier New" pitchFamily="49" charset="0"/>
              </a:rPr>
              <a:t>main(), </a:t>
            </a:r>
            <a:r>
              <a:rPr lang="en-US" dirty="0" smtClean="0">
                <a:solidFill>
                  <a:schemeClr val="accent1">
                    <a:lumMod val="50000"/>
                  </a:schemeClr>
                </a:solidFill>
              </a:rPr>
              <a:t>but not necessary if you prefer otherwise.</a:t>
            </a:r>
          </a:p>
          <a:p>
            <a:pPr lvl="1"/>
            <a:r>
              <a:rPr lang="en-US" dirty="0" smtClean="0">
                <a:solidFill>
                  <a:schemeClr val="accent1">
                    <a:lumMod val="50000"/>
                  </a:schemeClr>
                </a:solidFill>
              </a:rPr>
              <a:t>You should know how to do that by now.</a:t>
            </a:r>
          </a:p>
          <a:p>
            <a:r>
              <a:rPr lang="en-US" dirty="0" smtClean="0">
                <a:solidFill>
                  <a:schemeClr val="accent1">
                    <a:lumMod val="50000"/>
                  </a:schemeClr>
                </a:solidFill>
              </a:rPr>
              <a:t>Second, write a function called </a:t>
            </a:r>
            <a:r>
              <a:rPr lang="en-US" dirty="0" smtClean="0">
                <a:solidFill>
                  <a:schemeClr val="accent1">
                    <a:lumMod val="50000"/>
                  </a:schemeClr>
                </a:solidFill>
                <a:latin typeface="Courier New" pitchFamily="49" charset="0"/>
                <a:cs typeface="Courier New" pitchFamily="49" charset="0"/>
              </a:rPr>
              <a:t>search() </a:t>
            </a:r>
            <a:r>
              <a:rPr lang="en-US" dirty="0" smtClean="0">
                <a:solidFill>
                  <a:schemeClr val="accent1">
                    <a:lumMod val="50000"/>
                  </a:schemeClr>
                </a:solidFill>
              </a:rPr>
              <a:t>that receives the head pointer of the linked list and the integer value to be sought in that list (the target key), as entered as arguments upon input from the user. The function returns an integer value indicating the position in list where the number was found.</a:t>
            </a:r>
          </a:p>
          <a:p>
            <a:r>
              <a:rPr lang="en-US" dirty="0" smtClean="0">
                <a:solidFill>
                  <a:schemeClr val="accent1">
                    <a:lumMod val="50000"/>
                  </a:schemeClr>
                </a:solidFill>
              </a:rPr>
              <a:t>Third, write the </a:t>
            </a:r>
            <a:r>
              <a:rPr lang="en-US" dirty="0" smtClean="0">
                <a:solidFill>
                  <a:schemeClr val="accent1">
                    <a:lumMod val="50000"/>
                  </a:schemeClr>
                </a:solidFill>
                <a:latin typeface="Courier New" pitchFamily="49" charset="0"/>
                <a:cs typeface="Courier New" pitchFamily="49" charset="0"/>
              </a:rPr>
              <a:t>printf() </a:t>
            </a:r>
            <a:r>
              <a:rPr lang="en-US" dirty="0" smtClean="0">
                <a:solidFill>
                  <a:schemeClr val="accent1">
                    <a:lumMod val="50000"/>
                  </a:schemeClr>
                </a:solidFill>
              </a:rPr>
              <a:t>and </a:t>
            </a:r>
            <a:r>
              <a:rPr lang="en-US" dirty="0" smtClean="0">
                <a:solidFill>
                  <a:schemeClr val="accent1">
                    <a:lumMod val="50000"/>
                  </a:schemeClr>
                </a:solidFill>
                <a:latin typeface="Courier New" pitchFamily="49" charset="0"/>
                <a:cs typeface="Courier New" pitchFamily="49" charset="0"/>
              </a:rPr>
              <a:t>scanf() </a:t>
            </a:r>
            <a:r>
              <a:rPr lang="en-US" dirty="0" smtClean="0">
                <a:solidFill>
                  <a:schemeClr val="accent1">
                    <a:lumMod val="50000"/>
                  </a:schemeClr>
                </a:solidFill>
              </a:rPr>
              <a:t>necessary to ask the user what number he/she wants to find in the list</a:t>
            </a:r>
          </a:p>
          <a:p>
            <a:r>
              <a:rPr lang="en-US" dirty="0" smtClean="0">
                <a:solidFill>
                  <a:schemeClr val="accent1">
                    <a:lumMod val="50000"/>
                  </a:schemeClr>
                </a:solidFill>
              </a:rPr>
              <a:t>Fourth and last, wrap the interaction with the user and the </a:t>
            </a:r>
            <a:r>
              <a:rPr lang="en-US" dirty="0" smtClean="0">
                <a:solidFill>
                  <a:schemeClr val="accent1">
                    <a:lumMod val="50000"/>
                  </a:schemeClr>
                </a:solidFill>
                <a:latin typeface="Courier New" pitchFamily="49" charset="0"/>
                <a:cs typeface="Courier New" pitchFamily="49" charset="0"/>
              </a:rPr>
              <a:t>search() </a:t>
            </a:r>
            <a:r>
              <a:rPr lang="en-US" dirty="0" smtClean="0">
                <a:solidFill>
                  <a:schemeClr val="accent1">
                    <a:lumMod val="50000"/>
                  </a:schemeClr>
                </a:solidFill>
              </a:rPr>
              <a:t>function in a loop that continues to ask for a number until the user enters -1.</a:t>
            </a:r>
          </a:p>
          <a:p>
            <a:endParaRPr lang="en-US" dirty="0" smtClean="0">
              <a:solidFill>
                <a:schemeClr val="accent1">
                  <a:lumMod val="50000"/>
                </a:schemeClr>
              </a:solidFill>
            </a:endParaRPr>
          </a:p>
        </p:txBody>
      </p:sp>
    </p:spTree>
    <p:extLst>
      <p:ext uri="{BB962C8B-B14F-4D97-AF65-F5344CB8AC3E}">
        <p14:creationId xmlns:p14="http://schemas.microsoft.com/office/powerpoint/2010/main" val="25452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21" y="809468"/>
            <a:ext cx="10972800" cy="827757"/>
          </a:xfrm>
        </p:spPr>
        <p:txBody>
          <a:bodyPr/>
          <a:lstStyle/>
          <a:p>
            <a:r>
              <a:rPr lang="en-US" dirty="0" smtClean="0"/>
              <a:t>Part I – Searching the list (continued)</a:t>
            </a:r>
            <a:endParaRPr lang="en-US" dirty="0"/>
          </a:p>
        </p:txBody>
      </p:sp>
      <p:sp>
        <p:nvSpPr>
          <p:cNvPr id="3" name="Content Placeholder 2"/>
          <p:cNvSpPr>
            <a:spLocks noGrp="1"/>
          </p:cNvSpPr>
          <p:nvPr>
            <p:ph idx="1"/>
          </p:nvPr>
        </p:nvSpPr>
        <p:spPr>
          <a:xfrm>
            <a:off x="609600" y="1708879"/>
            <a:ext cx="10972800" cy="4615721"/>
          </a:xfrm>
        </p:spPr>
        <p:txBody>
          <a:bodyPr>
            <a:normAutofit fontScale="92500"/>
          </a:bodyPr>
          <a:lstStyle/>
          <a:p>
            <a:r>
              <a:rPr lang="en-US" dirty="0" smtClean="0">
                <a:solidFill>
                  <a:schemeClr val="accent1">
                    <a:lumMod val="50000"/>
                  </a:schemeClr>
                </a:solidFill>
              </a:rPr>
              <a:t>The linked list construction should NOT be in that loop, as it need only be done once!</a:t>
            </a:r>
          </a:p>
          <a:p>
            <a:r>
              <a:rPr lang="en-US" dirty="0" smtClean="0">
                <a:solidFill>
                  <a:schemeClr val="accent1">
                    <a:lumMod val="50000"/>
                  </a:schemeClr>
                </a:solidFill>
              </a:rPr>
              <a:t>The </a:t>
            </a:r>
            <a:r>
              <a:rPr lang="en-US" dirty="0" smtClean="0">
                <a:solidFill>
                  <a:schemeClr val="accent1">
                    <a:lumMod val="50000"/>
                  </a:schemeClr>
                </a:solidFill>
                <a:latin typeface="Courier New" pitchFamily="49" charset="0"/>
                <a:cs typeface="Courier New" pitchFamily="49" charset="0"/>
              </a:rPr>
              <a:t>search() </a:t>
            </a:r>
            <a:r>
              <a:rPr lang="en-US" dirty="0" smtClean="0">
                <a:solidFill>
                  <a:schemeClr val="accent1">
                    <a:lumMod val="50000"/>
                  </a:schemeClr>
                </a:solidFill>
              </a:rPr>
              <a:t>function is easy.</a:t>
            </a:r>
          </a:p>
          <a:p>
            <a:pPr lvl="1"/>
            <a:r>
              <a:rPr lang="en-US" dirty="0" smtClean="0">
                <a:solidFill>
                  <a:schemeClr val="accent1">
                    <a:lumMod val="50000"/>
                  </a:schemeClr>
                </a:solidFill>
              </a:rPr>
              <a:t>Declare an auxiliary pointer</a:t>
            </a:r>
          </a:p>
          <a:p>
            <a:pPr lvl="1"/>
            <a:r>
              <a:rPr lang="en-US" dirty="0" smtClean="0">
                <a:solidFill>
                  <a:schemeClr val="accent1">
                    <a:lumMod val="50000"/>
                  </a:schemeClr>
                </a:solidFill>
              </a:rPr>
              <a:t>Initialize it to </a:t>
            </a:r>
            <a:r>
              <a:rPr lang="en-US" dirty="0" smtClean="0">
                <a:solidFill>
                  <a:schemeClr val="accent1">
                    <a:lumMod val="50000"/>
                  </a:schemeClr>
                </a:solidFill>
                <a:latin typeface="Courier New" pitchFamily="49" charset="0"/>
                <a:cs typeface="Courier New" pitchFamily="49" charset="0"/>
              </a:rPr>
              <a:t>head</a:t>
            </a:r>
          </a:p>
          <a:p>
            <a:pPr lvl="1"/>
            <a:r>
              <a:rPr lang="en-US" dirty="0" smtClean="0">
                <a:solidFill>
                  <a:schemeClr val="accent1">
                    <a:lumMod val="50000"/>
                  </a:schemeClr>
                </a:solidFill>
                <a:cs typeface="Courier New" pitchFamily="49" charset="0"/>
              </a:rPr>
              <a:t>Write a loop that moves the auxiliary pointer through the list sequentially</a:t>
            </a:r>
          </a:p>
          <a:p>
            <a:pPr lvl="2"/>
            <a:r>
              <a:rPr lang="en-US" dirty="0" smtClean="0">
                <a:solidFill>
                  <a:schemeClr val="accent1">
                    <a:lumMod val="50000"/>
                  </a:schemeClr>
                </a:solidFill>
                <a:cs typeface="Courier New" pitchFamily="49" charset="0"/>
              </a:rPr>
              <a:t>Keep a counter for the node number.</a:t>
            </a:r>
          </a:p>
          <a:p>
            <a:pPr lvl="1"/>
            <a:r>
              <a:rPr lang="en-US" dirty="0" smtClean="0">
                <a:solidFill>
                  <a:schemeClr val="accent1">
                    <a:lumMod val="50000"/>
                  </a:schemeClr>
                </a:solidFill>
                <a:cs typeface="Courier New" pitchFamily="49" charset="0"/>
              </a:rPr>
              <a:t>Check the key found in data member of each node and compare to the target key</a:t>
            </a:r>
          </a:p>
          <a:p>
            <a:pPr lvl="2"/>
            <a:r>
              <a:rPr lang="en-US" dirty="0" smtClean="0">
                <a:solidFill>
                  <a:schemeClr val="accent1">
                    <a:lumMod val="50000"/>
                  </a:schemeClr>
                </a:solidFill>
                <a:cs typeface="Courier New" pitchFamily="49" charset="0"/>
              </a:rPr>
              <a:t>If same,  return the node number counter.</a:t>
            </a:r>
          </a:p>
          <a:p>
            <a:pPr lvl="2"/>
            <a:r>
              <a:rPr lang="en-US" dirty="0" smtClean="0">
                <a:solidFill>
                  <a:schemeClr val="accent1">
                    <a:lumMod val="50000"/>
                  </a:schemeClr>
                </a:solidFill>
                <a:cs typeface="Courier New" pitchFamily="49" charset="0"/>
              </a:rPr>
              <a:t>If not, then move the auxiliary pointer over by one node and continue the looping</a:t>
            </a:r>
          </a:p>
          <a:p>
            <a:r>
              <a:rPr lang="en-US" dirty="0" smtClean="0">
                <a:solidFill>
                  <a:schemeClr val="accent1">
                    <a:lumMod val="50000"/>
                  </a:schemeClr>
                </a:solidFill>
                <a:cs typeface="Courier New" pitchFamily="49" charset="0"/>
              </a:rPr>
              <a:t>If loop reaches end, then declare a failed search and indicate that.</a:t>
            </a:r>
            <a:endParaRPr lang="en-US" dirty="0">
              <a:solidFill>
                <a:schemeClr val="accent1">
                  <a:lumMod val="50000"/>
                </a:schemeClr>
              </a:solidFill>
              <a:cs typeface="Courier New" pitchFamily="49" charset="0"/>
            </a:endParaRPr>
          </a:p>
        </p:txBody>
      </p:sp>
    </p:spTree>
    <p:extLst>
      <p:ext uri="{BB962C8B-B14F-4D97-AF65-F5344CB8AC3E}">
        <p14:creationId xmlns:p14="http://schemas.microsoft.com/office/powerpoint/2010/main" val="123741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p:txBody>
          <a:bodyPr>
            <a:normAutofit fontScale="92500"/>
          </a:bodyPr>
          <a:lstStyle/>
          <a:p>
            <a:r>
              <a:rPr lang="en-US" dirty="0" smtClean="0">
                <a:solidFill>
                  <a:schemeClr val="accent2">
                    <a:lumMod val="50000"/>
                  </a:schemeClr>
                </a:solidFill>
              </a:rPr>
              <a:t>This part is even easier.</a:t>
            </a:r>
          </a:p>
          <a:p>
            <a:r>
              <a:rPr lang="en-US" dirty="0" smtClean="0">
                <a:solidFill>
                  <a:schemeClr val="accent2">
                    <a:lumMod val="50000"/>
                  </a:schemeClr>
                </a:solidFill>
              </a:rPr>
              <a:t>First, create the contiguous list and populate it as specified in the assignment document</a:t>
            </a:r>
          </a:p>
          <a:p>
            <a:r>
              <a:rPr lang="en-US" dirty="0" smtClean="0">
                <a:solidFill>
                  <a:schemeClr val="accent2">
                    <a:lumMod val="50000"/>
                  </a:schemeClr>
                </a:solidFill>
              </a:rPr>
              <a:t>Write a </a:t>
            </a:r>
            <a:r>
              <a:rPr lang="en-US" dirty="0" smtClean="0">
                <a:solidFill>
                  <a:schemeClr val="accent2">
                    <a:lumMod val="50000"/>
                  </a:schemeClr>
                </a:solidFill>
                <a:latin typeface="Courier New" pitchFamily="49" charset="0"/>
                <a:cs typeface="Courier New" pitchFamily="49" charset="0"/>
              </a:rPr>
              <a:t>sort() </a:t>
            </a:r>
            <a:r>
              <a:rPr lang="en-US" dirty="0" smtClean="0">
                <a:solidFill>
                  <a:schemeClr val="accent2">
                    <a:lumMod val="50000"/>
                  </a:schemeClr>
                </a:solidFill>
              </a:rPr>
              <a:t>function that when given the array name (pointer), it will sort the list in ascending order.</a:t>
            </a:r>
          </a:p>
          <a:p>
            <a:r>
              <a:rPr lang="en-US" dirty="0" smtClean="0">
                <a:solidFill>
                  <a:schemeClr val="accent2">
                    <a:lumMod val="50000"/>
                  </a:schemeClr>
                </a:solidFill>
              </a:rPr>
              <a:t>Implement the </a:t>
            </a:r>
            <a:r>
              <a:rPr lang="en-US" dirty="0" err="1" smtClean="0">
                <a:solidFill>
                  <a:schemeClr val="accent2">
                    <a:lumMod val="50000"/>
                  </a:schemeClr>
                </a:solidFill>
                <a:latin typeface="Courier New" pitchFamily="49" charset="0"/>
                <a:cs typeface="Courier New" pitchFamily="49" charset="0"/>
              </a:rPr>
              <a:t>InsertSort</a:t>
            </a:r>
            <a:r>
              <a:rPr lang="en-US" dirty="0" smtClean="0">
                <a:solidFill>
                  <a:schemeClr val="accent2">
                    <a:lumMod val="50000"/>
                  </a:schemeClr>
                </a:solidFill>
              </a:rPr>
              <a:t> algorithm mentioned in class (but not in the lab).</a:t>
            </a:r>
          </a:p>
          <a:p>
            <a:r>
              <a:rPr lang="en-US" dirty="0" smtClean="0">
                <a:solidFill>
                  <a:schemeClr val="accent2">
                    <a:lumMod val="50000"/>
                  </a:schemeClr>
                </a:solidFill>
              </a:rPr>
              <a:t>Write a </a:t>
            </a:r>
            <a:r>
              <a:rPr lang="en-US" dirty="0" smtClean="0">
                <a:solidFill>
                  <a:schemeClr val="accent2">
                    <a:lumMod val="50000"/>
                  </a:schemeClr>
                </a:solidFill>
                <a:latin typeface="Courier New" pitchFamily="49" charset="0"/>
                <a:cs typeface="Courier New" pitchFamily="49" charset="0"/>
              </a:rPr>
              <a:t>printout() </a:t>
            </a:r>
            <a:r>
              <a:rPr lang="en-US" dirty="0" smtClean="0">
                <a:solidFill>
                  <a:schemeClr val="accent2">
                    <a:lumMod val="50000"/>
                  </a:schemeClr>
                </a:solidFill>
              </a:rPr>
              <a:t>function that when passed the name of an array and its size, it will print the contents of each cell to the screen.</a:t>
            </a:r>
          </a:p>
          <a:p>
            <a:r>
              <a:rPr lang="en-US" dirty="0" smtClean="0">
                <a:solidFill>
                  <a:schemeClr val="accent2">
                    <a:lumMod val="50000"/>
                  </a:schemeClr>
                </a:solidFill>
              </a:rPr>
              <a:t>Call the </a:t>
            </a:r>
            <a:r>
              <a:rPr lang="en-US" dirty="0" smtClean="0">
                <a:solidFill>
                  <a:schemeClr val="accent2">
                    <a:lumMod val="50000"/>
                  </a:schemeClr>
                </a:solidFill>
                <a:latin typeface="Courier New" pitchFamily="49" charset="0"/>
                <a:cs typeface="Courier New" pitchFamily="49" charset="0"/>
              </a:rPr>
              <a:t>printout()</a:t>
            </a:r>
            <a:r>
              <a:rPr lang="en-US" dirty="0" smtClean="0">
                <a:solidFill>
                  <a:schemeClr val="accent2">
                    <a:lumMod val="50000"/>
                  </a:schemeClr>
                </a:solidFill>
              </a:rPr>
              <a:t> function once before sorting the list and then once after sorting the list.</a:t>
            </a:r>
            <a:endParaRPr lang="en-US"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p:txBody>
          <a:bodyPr/>
          <a:lstStyle/>
          <a:p>
            <a:r>
              <a:rPr lang="en-US" dirty="0" smtClean="0">
                <a:solidFill>
                  <a:schemeClr val="bg2">
                    <a:lumMod val="25000"/>
                  </a:schemeClr>
                </a:solidFill>
              </a:rPr>
              <a:t>The difficulty in this is the sorting algorithm itself and how to reduce it to code.  Let’s look at this.  </a:t>
            </a:r>
          </a:p>
          <a:p>
            <a:r>
              <a:rPr lang="en-US" dirty="0" smtClean="0">
                <a:solidFill>
                  <a:schemeClr val="bg2">
                    <a:lumMod val="25000"/>
                  </a:schemeClr>
                </a:solidFill>
              </a:rPr>
              <a:t>First, we build the array that looks as follows:</a:t>
            </a:r>
          </a:p>
          <a:p>
            <a:endParaRPr lang="en-US" dirty="0" smtClean="0">
              <a:solidFill>
                <a:schemeClr val="bg2">
                  <a:lumMod val="25000"/>
                </a:schemeClr>
              </a:solidFill>
            </a:endParaRPr>
          </a:p>
          <a:p>
            <a:endParaRPr lang="en-US" dirty="0">
              <a:solidFill>
                <a:schemeClr val="bg2">
                  <a:lumMod val="25000"/>
                </a:schemeClr>
              </a:solidFill>
            </a:endParaRPr>
          </a:p>
        </p:txBody>
      </p:sp>
      <p:grpSp>
        <p:nvGrpSpPr>
          <p:cNvPr id="8" name="Group 7"/>
          <p:cNvGrpSpPr/>
          <p:nvPr/>
        </p:nvGrpSpPr>
        <p:grpSpPr>
          <a:xfrm>
            <a:off x="3252866" y="3829987"/>
            <a:ext cx="864900" cy="369332"/>
            <a:chOff x="974361" y="3844977"/>
            <a:chExt cx="864900" cy="369332"/>
          </a:xfrm>
          <a:solidFill>
            <a:schemeClr val="bg1"/>
          </a:solidFill>
        </p:grpSpPr>
        <p:sp>
          <p:nvSpPr>
            <p:cNvPr id="5" name="TextBox 4"/>
            <p:cNvSpPr txBox="1"/>
            <p:nvPr/>
          </p:nvSpPr>
          <p:spPr>
            <a:xfrm>
              <a:off x="974361" y="3844977"/>
              <a:ext cx="295274" cy="369332"/>
            </a:xfrm>
            <a:prstGeom prst="rect">
              <a:avLst/>
            </a:prstGeom>
            <a:grpFill/>
            <a:ln>
              <a:solidFill>
                <a:srgbClr val="002060"/>
              </a:solidFill>
            </a:ln>
          </p:spPr>
          <p:txBody>
            <a:bodyPr wrap="none" rtlCol="0">
              <a:spAutoFit/>
            </a:bodyPr>
            <a:lstStyle/>
            <a:p>
              <a:r>
                <a:rPr lang="en-US" dirty="0" smtClean="0"/>
                <a:t>a</a:t>
              </a:r>
              <a:endParaRPr lang="en-US" dirty="0"/>
            </a:p>
          </p:txBody>
        </p:sp>
        <p:sp>
          <p:nvSpPr>
            <p:cNvPr id="6" name="TextBox 5"/>
            <p:cNvSpPr txBox="1"/>
            <p:nvPr/>
          </p:nvSpPr>
          <p:spPr>
            <a:xfrm>
              <a:off x="1246683" y="3844977"/>
              <a:ext cx="312906" cy="369332"/>
            </a:xfrm>
            <a:prstGeom prst="rect">
              <a:avLst/>
            </a:prstGeom>
            <a:grpFill/>
            <a:ln>
              <a:solidFill>
                <a:srgbClr val="002060"/>
              </a:solidFill>
            </a:ln>
          </p:spPr>
          <p:txBody>
            <a:bodyPr wrap="none" rtlCol="0">
              <a:spAutoFit/>
            </a:bodyPr>
            <a:lstStyle/>
            <a:p>
              <a:r>
                <a:rPr lang="en-US" dirty="0" smtClean="0"/>
                <a:t>b</a:t>
              </a:r>
              <a:endParaRPr lang="en-US" dirty="0"/>
            </a:p>
          </p:txBody>
        </p:sp>
        <p:sp>
          <p:nvSpPr>
            <p:cNvPr id="7" name="TextBox 6"/>
            <p:cNvSpPr txBox="1"/>
            <p:nvPr/>
          </p:nvSpPr>
          <p:spPr>
            <a:xfrm>
              <a:off x="1543987" y="3844977"/>
              <a:ext cx="295274" cy="369332"/>
            </a:xfrm>
            <a:prstGeom prst="rect">
              <a:avLst/>
            </a:prstGeom>
            <a:grpFill/>
            <a:ln>
              <a:solidFill>
                <a:srgbClr val="002060"/>
              </a:solidFill>
            </a:ln>
          </p:spPr>
          <p:txBody>
            <a:bodyPr wrap="none" rtlCol="0">
              <a:spAutoFit/>
            </a:bodyPr>
            <a:lstStyle/>
            <a:p>
              <a:r>
                <a:rPr lang="en-US" dirty="0" smtClean="0"/>
                <a:t>e</a:t>
              </a:r>
              <a:endParaRPr lang="en-US" dirty="0"/>
            </a:p>
          </p:txBody>
        </p:sp>
      </p:grpSp>
      <p:grpSp>
        <p:nvGrpSpPr>
          <p:cNvPr id="37" name="Group 36"/>
          <p:cNvGrpSpPr/>
          <p:nvPr/>
        </p:nvGrpSpPr>
        <p:grpSpPr>
          <a:xfrm>
            <a:off x="4099811" y="3832484"/>
            <a:ext cx="5231036" cy="369332"/>
            <a:chOff x="3215391" y="3847474"/>
            <a:chExt cx="5231036" cy="369332"/>
          </a:xfrm>
        </p:grpSpPr>
        <p:grpSp>
          <p:nvGrpSpPr>
            <p:cNvPr id="35" name="Group 34"/>
            <p:cNvGrpSpPr/>
            <p:nvPr/>
          </p:nvGrpSpPr>
          <p:grpSpPr>
            <a:xfrm>
              <a:off x="3215391" y="3847474"/>
              <a:ext cx="2718510" cy="369332"/>
              <a:chOff x="3215391" y="3849973"/>
              <a:chExt cx="2718510" cy="369332"/>
            </a:xfrm>
          </p:grpSpPr>
          <p:sp>
            <p:nvSpPr>
              <p:cNvPr id="10" name="TextBox 9"/>
              <p:cNvSpPr txBox="1"/>
              <p:nvPr/>
            </p:nvSpPr>
            <p:spPr>
              <a:xfrm>
                <a:off x="4935213" y="3849973"/>
                <a:ext cx="327285"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p</a:t>
                </a:r>
                <a:endParaRPr lang="en-US" dirty="0"/>
              </a:p>
            </p:txBody>
          </p:sp>
          <p:sp>
            <p:nvSpPr>
              <p:cNvPr id="11" name="TextBox 10"/>
              <p:cNvSpPr txBox="1"/>
              <p:nvPr/>
            </p:nvSpPr>
            <p:spPr>
              <a:xfrm>
                <a:off x="5249224" y="3849973"/>
                <a:ext cx="27764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s</a:t>
                </a:r>
                <a:endParaRPr lang="en-US" dirty="0"/>
              </a:p>
            </p:txBody>
          </p:sp>
          <p:sp>
            <p:nvSpPr>
              <p:cNvPr id="12" name="TextBox 11"/>
              <p:cNvSpPr txBox="1"/>
              <p:nvPr/>
            </p:nvSpPr>
            <p:spPr>
              <a:xfrm>
                <a:off x="5548859" y="3849973"/>
                <a:ext cx="38504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m</a:t>
                </a:r>
                <a:endParaRPr lang="en-US" dirty="0"/>
              </a:p>
            </p:txBody>
          </p:sp>
          <p:sp>
            <p:nvSpPr>
              <p:cNvPr id="14" name="TextBox 13"/>
              <p:cNvSpPr txBox="1"/>
              <p:nvPr/>
            </p:nvSpPr>
            <p:spPr>
              <a:xfrm>
                <a:off x="4104671" y="3849973"/>
                <a:ext cx="279816"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l</a:t>
                </a:r>
                <a:endParaRPr lang="en-US" dirty="0"/>
              </a:p>
            </p:txBody>
          </p:sp>
          <p:sp>
            <p:nvSpPr>
              <p:cNvPr id="15" name="TextBox 14"/>
              <p:cNvSpPr txBox="1"/>
              <p:nvPr/>
            </p:nvSpPr>
            <p:spPr>
              <a:xfrm>
                <a:off x="4371213" y="3849973"/>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y</a:t>
                </a:r>
                <a:endParaRPr lang="en-US" dirty="0"/>
              </a:p>
            </p:txBody>
          </p:sp>
          <p:sp>
            <p:nvSpPr>
              <p:cNvPr id="16" name="TextBox 15"/>
              <p:cNvSpPr txBox="1"/>
              <p:nvPr/>
            </p:nvSpPr>
            <p:spPr>
              <a:xfrm>
                <a:off x="4653213" y="3849973"/>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c</a:t>
                </a:r>
                <a:endParaRPr lang="en-US" dirty="0"/>
              </a:p>
            </p:txBody>
          </p:sp>
          <p:sp>
            <p:nvSpPr>
              <p:cNvPr id="18" name="TextBox 17"/>
              <p:cNvSpPr txBox="1"/>
              <p:nvPr/>
            </p:nvSpPr>
            <p:spPr>
              <a:xfrm>
                <a:off x="3215391" y="3849973"/>
                <a:ext cx="31611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d</a:t>
                </a:r>
                <a:endParaRPr lang="en-US" dirty="0"/>
              </a:p>
            </p:txBody>
          </p:sp>
          <p:sp>
            <p:nvSpPr>
              <p:cNvPr id="19" name="TextBox 18"/>
              <p:cNvSpPr txBox="1"/>
              <p:nvPr/>
            </p:nvSpPr>
            <p:spPr>
              <a:xfrm>
                <a:off x="3497391" y="3849973"/>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x</a:t>
                </a:r>
                <a:endParaRPr lang="en-US" dirty="0"/>
              </a:p>
            </p:txBody>
          </p:sp>
          <p:sp>
            <p:nvSpPr>
              <p:cNvPr id="20" name="TextBox 19"/>
              <p:cNvSpPr txBox="1"/>
              <p:nvPr/>
            </p:nvSpPr>
            <p:spPr>
              <a:xfrm>
                <a:off x="3800229" y="3849973"/>
                <a:ext cx="31771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h</a:t>
                </a:r>
                <a:endParaRPr lang="en-US" dirty="0"/>
              </a:p>
            </p:txBody>
          </p:sp>
        </p:grpSp>
        <p:grpSp>
          <p:nvGrpSpPr>
            <p:cNvPr id="36" name="Group 35"/>
            <p:cNvGrpSpPr/>
            <p:nvPr/>
          </p:nvGrpSpPr>
          <p:grpSpPr>
            <a:xfrm>
              <a:off x="5916118" y="3847474"/>
              <a:ext cx="2530309" cy="369332"/>
              <a:chOff x="7654977" y="3919926"/>
              <a:chExt cx="2530309" cy="369332"/>
            </a:xfrm>
          </p:grpSpPr>
          <p:sp>
            <p:nvSpPr>
              <p:cNvPr id="32" name="TextBox 31"/>
              <p:cNvSpPr txBox="1"/>
              <p:nvPr/>
            </p:nvSpPr>
            <p:spPr>
              <a:xfrm>
                <a:off x="9381747" y="3919926"/>
                <a:ext cx="25039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i</a:t>
                </a:r>
                <a:endParaRPr lang="en-US" dirty="0"/>
              </a:p>
            </p:txBody>
          </p:sp>
          <p:sp>
            <p:nvSpPr>
              <p:cNvPr id="33" name="TextBox 32"/>
              <p:cNvSpPr txBox="1"/>
              <p:nvPr/>
            </p:nvSpPr>
            <p:spPr>
              <a:xfrm>
                <a:off x="9623857" y="3919926"/>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k</a:t>
                </a:r>
                <a:endParaRPr lang="en-US" dirty="0"/>
              </a:p>
            </p:txBody>
          </p:sp>
          <p:sp>
            <p:nvSpPr>
              <p:cNvPr id="34" name="TextBox 33"/>
              <p:cNvSpPr txBox="1"/>
              <p:nvPr/>
            </p:nvSpPr>
            <p:spPr>
              <a:xfrm>
                <a:off x="9928484" y="3919926"/>
                <a:ext cx="25680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f</a:t>
                </a:r>
                <a:endParaRPr lang="en-US" dirty="0"/>
              </a:p>
            </p:txBody>
          </p:sp>
          <p:sp>
            <p:nvSpPr>
              <p:cNvPr id="29" name="TextBox 28"/>
              <p:cNvSpPr txBox="1"/>
              <p:nvPr/>
            </p:nvSpPr>
            <p:spPr>
              <a:xfrm>
                <a:off x="8517561" y="3919926"/>
                <a:ext cx="30970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o</a:t>
                </a:r>
                <a:endParaRPr lang="en-US" dirty="0"/>
              </a:p>
            </p:txBody>
          </p:sp>
          <p:sp>
            <p:nvSpPr>
              <p:cNvPr id="30" name="TextBox 29"/>
              <p:cNvSpPr txBox="1"/>
              <p:nvPr/>
            </p:nvSpPr>
            <p:spPr>
              <a:xfrm>
                <a:off x="8818981" y="3919926"/>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g</a:t>
                </a:r>
                <a:endParaRPr lang="en-US" dirty="0"/>
              </a:p>
            </p:txBody>
          </p:sp>
          <p:sp>
            <p:nvSpPr>
              <p:cNvPr id="31" name="TextBox 30"/>
              <p:cNvSpPr txBox="1"/>
              <p:nvPr/>
            </p:nvSpPr>
            <p:spPr>
              <a:xfrm>
                <a:off x="9123607" y="3919926"/>
                <a:ext cx="26642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t</a:t>
                </a:r>
                <a:endParaRPr lang="en-US" dirty="0"/>
              </a:p>
            </p:txBody>
          </p:sp>
          <p:sp>
            <p:nvSpPr>
              <p:cNvPr id="26" name="TextBox 25"/>
              <p:cNvSpPr txBox="1"/>
              <p:nvPr/>
            </p:nvSpPr>
            <p:spPr>
              <a:xfrm>
                <a:off x="7654977" y="3919926"/>
                <a:ext cx="27283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r</a:t>
                </a:r>
                <a:endParaRPr lang="en-US" dirty="0"/>
              </a:p>
            </p:txBody>
          </p:sp>
          <p:sp>
            <p:nvSpPr>
              <p:cNvPr id="27" name="TextBox 26"/>
              <p:cNvSpPr txBox="1"/>
              <p:nvPr/>
            </p:nvSpPr>
            <p:spPr>
              <a:xfrm>
                <a:off x="7919529" y="3919926"/>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z</a:t>
                </a:r>
                <a:endParaRPr lang="en-US" dirty="0"/>
              </a:p>
            </p:txBody>
          </p:sp>
          <p:sp>
            <p:nvSpPr>
              <p:cNvPr id="28" name="TextBox 27"/>
              <p:cNvSpPr txBox="1"/>
              <p:nvPr/>
            </p:nvSpPr>
            <p:spPr>
              <a:xfrm>
                <a:off x="8206523" y="3919926"/>
                <a:ext cx="319318"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n</a:t>
                </a:r>
                <a:endParaRPr lang="en-US" dirty="0"/>
              </a:p>
            </p:txBody>
          </p:sp>
        </p:grpSp>
      </p:grpSp>
      <p:sp>
        <p:nvSpPr>
          <p:cNvPr id="38" name="TextBox 37"/>
          <p:cNvSpPr txBox="1"/>
          <p:nvPr/>
        </p:nvSpPr>
        <p:spPr>
          <a:xfrm>
            <a:off x="1678899" y="4332157"/>
            <a:ext cx="502061" cy="369332"/>
          </a:xfrm>
          <a:prstGeom prst="rect">
            <a:avLst/>
          </a:prstGeom>
          <a:noFill/>
        </p:spPr>
        <p:txBody>
          <a:bodyPr wrap="square" rtlCol="0">
            <a:spAutoFit/>
          </a:bodyPr>
          <a:lstStyle/>
          <a:p>
            <a:r>
              <a:rPr lang="en-US" dirty="0" smtClean="0"/>
              <a:t>i=0</a:t>
            </a:r>
            <a:endParaRPr lang="en-US" dirty="0"/>
          </a:p>
        </p:txBody>
      </p:sp>
      <p:cxnSp>
        <p:nvCxnSpPr>
          <p:cNvPr id="40" name="Straight Arrow Connector 39"/>
          <p:cNvCxnSpPr>
            <a:stCxn id="38" idx="0"/>
            <a:endCxn id="5" idx="1"/>
          </p:cNvCxnSpPr>
          <p:nvPr/>
        </p:nvCxnSpPr>
        <p:spPr>
          <a:xfrm flipV="1">
            <a:off x="1929930" y="4014653"/>
            <a:ext cx="1322936" cy="317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rot="5400000" flipV="1">
            <a:off x="6363328" y="2031167"/>
            <a:ext cx="689548" cy="5201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p:cNvSpPr/>
          <p:nvPr/>
        </p:nvSpPr>
        <p:spPr>
          <a:xfrm rot="5400000" flipV="1">
            <a:off x="3327818" y="4154772"/>
            <a:ext cx="689548" cy="839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3192905" y="4961744"/>
            <a:ext cx="893001" cy="646331"/>
          </a:xfrm>
          <a:prstGeom prst="rect">
            <a:avLst/>
          </a:prstGeom>
          <a:noFill/>
        </p:spPr>
        <p:txBody>
          <a:bodyPr wrap="none" rtlCol="0">
            <a:spAutoFit/>
          </a:bodyPr>
          <a:lstStyle/>
          <a:p>
            <a:r>
              <a:rPr lang="en-US" dirty="0" smtClean="0"/>
              <a:t>Sorted </a:t>
            </a:r>
          </a:p>
          <a:p>
            <a:r>
              <a:rPr lang="en-US" dirty="0" smtClean="0"/>
              <a:t>Region</a:t>
            </a:r>
            <a:endParaRPr lang="en-US" dirty="0"/>
          </a:p>
        </p:txBody>
      </p:sp>
      <p:sp>
        <p:nvSpPr>
          <p:cNvPr id="45" name="TextBox 44"/>
          <p:cNvSpPr txBox="1"/>
          <p:nvPr/>
        </p:nvSpPr>
        <p:spPr>
          <a:xfrm>
            <a:off x="5786203" y="5006714"/>
            <a:ext cx="1866152" cy="369332"/>
          </a:xfrm>
          <a:prstGeom prst="rect">
            <a:avLst/>
          </a:prstGeom>
          <a:noFill/>
        </p:spPr>
        <p:txBody>
          <a:bodyPr wrap="none" rtlCol="0">
            <a:spAutoFit/>
          </a:bodyPr>
          <a:lstStyle/>
          <a:p>
            <a:r>
              <a:rPr lang="en-US" dirty="0" smtClean="0"/>
              <a:t>Unsorted Region</a:t>
            </a:r>
            <a:endParaRPr lang="en-US" dirty="0"/>
          </a:p>
        </p:txBody>
      </p:sp>
      <p:sp>
        <p:nvSpPr>
          <p:cNvPr id="46" name="TextBox 45"/>
          <p:cNvSpPr txBox="1"/>
          <p:nvPr/>
        </p:nvSpPr>
        <p:spPr>
          <a:xfrm>
            <a:off x="10058400" y="2758190"/>
            <a:ext cx="614271" cy="369332"/>
          </a:xfrm>
          <a:prstGeom prst="rect">
            <a:avLst/>
          </a:prstGeom>
          <a:noFill/>
        </p:spPr>
        <p:txBody>
          <a:bodyPr wrap="none" rtlCol="0">
            <a:spAutoFit/>
          </a:bodyPr>
          <a:lstStyle/>
          <a:p>
            <a:r>
              <a:rPr lang="en-US" dirty="0" smtClean="0"/>
              <a:t>i=20</a:t>
            </a:r>
            <a:endParaRPr lang="en-US" dirty="0"/>
          </a:p>
        </p:txBody>
      </p:sp>
      <p:cxnSp>
        <p:nvCxnSpPr>
          <p:cNvPr id="48" name="Straight Arrow Connector 47"/>
          <p:cNvCxnSpPr>
            <a:stCxn id="46" idx="2"/>
            <a:endCxn id="34" idx="3"/>
          </p:cNvCxnSpPr>
          <p:nvPr/>
        </p:nvCxnSpPr>
        <p:spPr>
          <a:xfrm flipH="1">
            <a:off x="9330847" y="3127522"/>
            <a:ext cx="1034689" cy="889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p:txBody>
          <a:bodyPr/>
          <a:lstStyle/>
          <a:p>
            <a:r>
              <a:rPr lang="en-US" dirty="0" smtClean="0">
                <a:solidFill>
                  <a:schemeClr val="bg2">
                    <a:lumMod val="25000"/>
                  </a:schemeClr>
                </a:solidFill>
              </a:rPr>
              <a:t>Note that there are two motions in the array:</a:t>
            </a:r>
          </a:p>
          <a:p>
            <a:pPr lvl="1"/>
            <a:r>
              <a:rPr lang="en-US" smtClean="0">
                <a:solidFill>
                  <a:schemeClr val="bg2">
                    <a:lumMod val="25000"/>
                  </a:schemeClr>
                </a:solidFill>
              </a:rPr>
              <a:t>A </a:t>
            </a:r>
            <a:r>
              <a:rPr lang="en-US" smtClean="0">
                <a:solidFill>
                  <a:schemeClr val="bg2">
                    <a:lumMod val="25000"/>
                  </a:schemeClr>
                </a:solidFill>
              </a:rPr>
              <a:t>left-to-right </a:t>
            </a:r>
            <a:r>
              <a:rPr lang="en-US" dirty="0" smtClean="0">
                <a:solidFill>
                  <a:schemeClr val="bg2">
                    <a:lumMod val="25000"/>
                  </a:schemeClr>
                </a:solidFill>
              </a:rPr>
              <a:t>motion that causes the sorted region to grow by one cell rightward every iteration, with a corresponding rightward shrink of the unsorted region</a:t>
            </a:r>
          </a:p>
          <a:p>
            <a:pPr lvl="1"/>
            <a:r>
              <a:rPr lang="en-US" dirty="0" smtClean="0">
                <a:solidFill>
                  <a:schemeClr val="bg2">
                    <a:lumMod val="25000"/>
                  </a:schemeClr>
                </a:solidFill>
              </a:rPr>
              <a:t>A </a:t>
            </a:r>
            <a:r>
              <a:rPr lang="en-US" dirty="0" smtClean="0">
                <a:solidFill>
                  <a:schemeClr val="bg2">
                    <a:lumMod val="25000"/>
                  </a:schemeClr>
                </a:solidFill>
              </a:rPr>
              <a:t>right-to-left motion </a:t>
            </a:r>
            <a:r>
              <a:rPr lang="en-US" dirty="0" smtClean="0">
                <a:solidFill>
                  <a:schemeClr val="bg2">
                    <a:lumMod val="25000"/>
                  </a:schemeClr>
                </a:solidFill>
              </a:rPr>
              <a:t>that represents the newest (rightmost) member of the unsorted region to find its right location in the sorted region.</a:t>
            </a:r>
          </a:p>
          <a:p>
            <a:pPr algn="ctr">
              <a:buNone/>
            </a:pPr>
            <a:endParaRPr lang="en-US" dirty="0" smtClean="0">
              <a:solidFill>
                <a:schemeClr val="bg2">
                  <a:lumMod val="25000"/>
                </a:schemeClr>
              </a:solidFill>
            </a:endParaRPr>
          </a:p>
          <a:p>
            <a:pPr algn="ctr">
              <a:buNone/>
            </a:pPr>
            <a:endParaRPr lang="en-US" dirty="0">
              <a:solidFill>
                <a:schemeClr val="bg2">
                  <a:lumMod val="25000"/>
                </a:schemeClr>
              </a:solidFill>
            </a:endParaRPr>
          </a:p>
        </p:txBody>
      </p:sp>
      <p:grpSp>
        <p:nvGrpSpPr>
          <p:cNvPr id="4" name="Group 3"/>
          <p:cNvGrpSpPr/>
          <p:nvPr/>
        </p:nvGrpSpPr>
        <p:grpSpPr>
          <a:xfrm>
            <a:off x="2878112" y="4834328"/>
            <a:ext cx="864900" cy="369332"/>
            <a:chOff x="974361" y="3844977"/>
            <a:chExt cx="864900" cy="369332"/>
          </a:xfrm>
          <a:solidFill>
            <a:schemeClr val="bg1"/>
          </a:solidFill>
        </p:grpSpPr>
        <p:sp>
          <p:nvSpPr>
            <p:cNvPr id="5" name="TextBox 4"/>
            <p:cNvSpPr txBox="1"/>
            <p:nvPr/>
          </p:nvSpPr>
          <p:spPr>
            <a:xfrm>
              <a:off x="974361" y="3844977"/>
              <a:ext cx="295274" cy="369332"/>
            </a:xfrm>
            <a:prstGeom prst="rect">
              <a:avLst/>
            </a:prstGeom>
            <a:grpFill/>
            <a:ln>
              <a:solidFill>
                <a:srgbClr val="002060"/>
              </a:solidFill>
            </a:ln>
          </p:spPr>
          <p:txBody>
            <a:bodyPr wrap="none" rtlCol="0">
              <a:spAutoFit/>
            </a:bodyPr>
            <a:lstStyle/>
            <a:p>
              <a:r>
                <a:rPr lang="en-US" dirty="0" smtClean="0"/>
                <a:t>a</a:t>
              </a:r>
              <a:endParaRPr lang="en-US" dirty="0"/>
            </a:p>
          </p:txBody>
        </p:sp>
        <p:sp>
          <p:nvSpPr>
            <p:cNvPr id="6" name="TextBox 5"/>
            <p:cNvSpPr txBox="1"/>
            <p:nvPr/>
          </p:nvSpPr>
          <p:spPr>
            <a:xfrm>
              <a:off x="1246683" y="3844977"/>
              <a:ext cx="312906" cy="369332"/>
            </a:xfrm>
            <a:prstGeom prst="rect">
              <a:avLst/>
            </a:prstGeom>
            <a:grpFill/>
            <a:ln>
              <a:solidFill>
                <a:srgbClr val="002060"/>
              </a:solidFill>
            </a:ln>
          </p:spPr>
          <p:txBody>
            <a:bodyPr wrap="none" rtlCol="0">
              <a:spAutoFit/>
            </a:bodyPr>
            <a:lstStyle/>
            <a:p>
              <a:r>
                <a:rPr lang="en-US" dirty="0" smtClean="0"/>
                <a:t>b</a:t>
              </a:r>
              <a:endParaRPr lang="en-US" dirty="0"/>
            </a:p>
          </p:txBody>
        </p:sp>
        <p:sp>
          <p:nvSpPr>
            <p:cNvPr id="7" name="TextBox 6"/>
            <p:cNvSpPr txBox="1"/>
            <p:nvPr/>
          </p:nvSpPr>
          <p:spPr>
            <a:xfrm>
              <a:off x="1543987" y="3844977"/>
              <a:ext cx="295274" cy="369332"/>
            </a:xfrm>
            <a:prstGeom prst="rect">
              <a:avLst/>
            </a:prstGeom>
            <a:grpFill/>
            <a:ln>
              <a:solidFill>
                <a:srgbClr val="002060"/>
              </a:solidFill>
            </a:ln>
          </p:spPr>
          <p:txBody>
            <a:bodyPr wrap="none" rtlCol="0">
              <a:spAutoFit/>
            </a:bodyPr>
            <a:lstStyle/>
            <a:p>
              <a:r>
                <a:rPr lang="en-US" dirty="0" smtClean="0"/>
                <a:t>e</a:t>
              </a:r>
              <a:endParaRPr lang="en-US" dirty="0"/>
            </a:p>
          </p:txBody>
        </p:sp>
      </p:grpSp>
      <p:sp>
        <p:nvSpPr>
          <p:cNvPr id="20" name="TextBox 9"/>
          <p:cNvSpPr txBox="1"/>
          <p:nvPr/>
        </p:nvSpPr>
        <p:spPr>
          <a:xfrm>
            <a:off x="5444879" y="4836825"/>
            <a:ext cx="327285"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p</a:t>
            </a:r>
            <a:endParaRPr lang="en-US" dirty="0"/>
          </a:p>
        </p:txBody>
      </p:sp>
      <p:sp>
        <p:nvSpPr>
          <p:cNvPr id="21" name="TextBox 20"/>
          <p:cNvSpPr txBox="1"/>
          <p:nvPr/>
        </p:nvSpPr>
        <p:spPr>
          <a:xfrm>
            <a:off x="5758890" y="4836825"/>
            <a:ext cx="27764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s</a:t>
            </a:r>
            <a:endParaRPr lang="en-US" dirty="0"/>
          </a:p>
        </p:txBody>
      </p:sp>
      <p:sp>
        <p:nvSpPr>
          <p:cNvPr id="22" name="TextBox 21"/>
          <p:cNvSpPr txBox="1"/>
          <p:nvPr/>
        </p:nvSpPr>
        <p:spPr>
          <a:xfrm>
            <a:off x="6058525" y="4836825"/>
            <a:ext cx="38504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m</a:t>
            </a:r>
            <a:endParaRPr lang="en-US" dirty="0"/>
          </a:p>
        </p:txBody>
      </p:sp>
      <p:sp>
        <p:nvSpPr>
          <p:cNvPr id="23" name="TextBox 22"/>
          <p:cNvSpPr txBox="1"/>
          <p:nvPr/>
        </p:nvSpPr>
        <p:spPr>
          <a:xfrm>
            <a:off x="4614337" y="4836825"/>
            <a:ext cx="279816"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l</a:t>
            </a:r>
            <a:endParaRPr lang="en-US" dirty="0"/>
          </a:p>
        </p:txBody>
      </p:sp>
      <p:sp>
        <p:nvSpPr>
          <p:cNvPr id="24" name="TextBox 23"/>
          <p:cNvSpPr txBox="1"/>
          <p:nvPr/>
        </p:nvSpPr>
        <p:spPr>
          <a:xfrm>
            <a:off x="4880879" y="4836825"/>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y</a:t>
            </a:r>
            <a:endParaRPr lang="en-US" dirty="0"/>
          </a:p>
        </p:txBody>
      </p:sp>
      <p:sp>
        <p:nvSpPr>
          <p:cNvPr id="25" name="TextBox 24"/>
          <p:cNvSpPr txBox="1"/>
          <p:nvPr/>
        </p:nvSpPr>
        <p:spPr>
          <a:xfrm>
            <a:off x="5162879" y="4836825"/>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c</a:t>
            </a:r>
            <a:endParaRPr lang="en-US" dirty="0"/>
          </a:p>
        </p:txBody>
      </p:sp>
      <p:sp>
        <p:nvSpPr>
          <p:cNvPr id="26" name="TextBox 25"/>
          <p:cNvSpPr txBox="1"/>
          <p:nvPr/>
        </p:nvSpPr>
        <p:spPr>
          <a:xfrm>
            <a:off x="3725057" y="4836825"/>
            <a:ext cx="316112" cy="369332"/>
          </a:xfrm>
          <a:prstGeom prst="rect">
            <a:avLst/>
          </a:prstGeom>
          <a:solidFill>
            <a:schemeClr val="bg1"/>
          </a:solidFill>
          <a:ln>
            <a:solidFill>
              <a:srgbClr val="002060"/>
            </a:solidFill>
          </a:ln>
        </p:spPr>
        <p:txBody>
          <a:bodyPr wrap="none" rtlCol="0">
            <a:spAutoFit/>
          </a:bodyPr>
          <a:lstStyle/>
          <a:p>
            <a:r>
              <a:rPr lang="en-US" dirty="0" smtClean="0"/>
              <a:t>d</a:t>
            </a:r>
            <a:endParaRPr lang="en-US" dirty="0"/>
          </a:p>
        </p:txBody>
      </p:sp>
      <p:sp>
        <p:nvSpPr>
          <p:cNvPr id="27" name="TextBox 26"/>
          <p:cNvSpPr txBox="1"/>
          <p:nvPr/>
        </p:nvSpPr>
        <p:spPr>
          <a:xfrm>
            <a:off x="4007057" y="4836825"/>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x</a:t>
            </a:r>
            <a:endParaRPr lang="en-US" dirty="0"/>
          </a:p>
        </p:txBody>
      </p:sp>
      <p:sp>
        <p:nvSpPr>
          <p:cNvPr id="28" name="TextBox 27"/>
          <p:cNvSpPr txBox="1"/>
          <p:nvPr/>
        </p:nvSpPr>
        <p:spPr>
          <a:xfrm>
            <a:off x="4309895" y="4836825"/>
            <a:ext cx="31771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h</a:t>
            </a:r>
            <a:endParaRPr lang="en-US" dirty="0"/>
          </a:p>
        </p:txBody>
      </p:sp>
      <p:sp>
        <p:nvSpPr>
          <p:cNvPr id="11" name="TextBox 10"/>
          <p:cNvSpPr txBox="1"/>
          <p:nvPr/>
        </p:nvSpPr>
        <p:spPr>
          <a:xfrm>
            <a:off x="8152554" y="4836825"/>
            <a:ext cx="25039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i</a:t>
            </a:r>
            <a:endParaRPr lang="en-US" dirty="0"/>
          </a:p>
        </p:txBody>
      </p:sp>
      <p:sp>
        <p:nvSpPr>
          <p:cNvPr id="12" name="TextBox 11"/>
          <p:cNvSpPr txBox="1"/>
          <p:nvPr/>
        </p:nvSpPr>
        <p:spPr>
          <a:xfrm>
            <a:off x="8394664" y="4836825"/>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k</a:t>
            </a:r>
            <a:endParaRPr lang="en-US" dirty="0"/>
          </a:p>
        </p:txBody>
      </p:sp>
      <p:sp>
        <p:nvSpPr>
          <p:cNvPr id="13" name="TextBox 12"/>
          <p:cNvSpPr txBox="1"/>
          <p:nvPr/>
        </p:nvSpPr>
        <p:spPr>
          <a:xfrm>
            <a:off x="8699291" y="4836825"/>
            <a:ext cx="25680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f</a:t>
            </a:r>
            <a:endParaRPr lang="en-US" dirty="0"/>
          </a:p>
        </p:txBody>
      </p:sp>
      <p:sp>
        <p:nvSpPr>
          <p:cNvPr id="14" name="TextBox 13"/>
          <p:cNvSpPr txBox="1"/>
          <p:nvPr/>
        </p:nvSpPr>
        <p:spPr>
          <a:xfrm>
            <a:off x="7288368" y="4836825"/>
            <a:ext cx="30970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o</a:t>
            </a:r>
            <a:endParaRPr lang="en-US" dirty="0"/>
          </a:p>
        </p:txBody>
      </p:sp>
      <p:sp>
        <p:nvSpPr>
          <p:cNvPr id="15" name="TextBox 14"/>
          <p:cNvSpPr txBox="1"/>
          <p:nvPr/>
        </p:nvSpPr>
        <p:spPr>
          <a:xfrm>
            <a:off x="7589788" y="4836825"/>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g</a:t>
            </a:r>
            <a:endParaRPr lang="en-US" dirty="0"/>
          </a:p>
        </p:txBody>
      </p:sp>
      <p:sp>
        <p:nvSpPr>
          <p:cNvPr id="16" name="TextBox 15"/>
          <p:cNvSpPr txBox="1"/>
          <p:nvPr/>
        </p:nvSpPr>
        <p:spPr>
          <a:xfrm>
            <a:off x="7894414" y="4836825"/>
            <a:ext cx="26642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t</a:t>
            </a:r>
            <a:endParaRPr lang="en-US" dirty="0"/>
          </a:p>
        </p:txBody>
      </p:sp>
      <p:sp>
        <p:nvSpPr>
          <p:cNvPr id="17" name="TextBox 16"/>
          <p:cNvSpPr txBox="1"/>
          <p:nvPr/>
        </p:nvSpPr>
        <p:spPr>
          <a:xfrm>
            <a:off x="6425784" y="4836825"/>
            <a:ext cx="27283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r</a:t>
            </a:r>
            <a:endParaRPr lang="en-US" dirty="0"/>
          </a:p>
        </p:txBody>
      </p:sp>
      <p:sp>
        <p:nvSpPr>
          <p:cNvPr id="18" name="TextBox 17"/>
          <p:cNvSpPr txBox="1"/>
          <p:nvPr/>
        </p:nvSpPr>
        <p:spPr>
          <a:xfrm>
            <a:off x="6690336" y="4836825"/>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z</a:t>
            </a:r>
            <a:endParaRPr lang="en-US" dirty="0"/>
          </a:p>
        </p:txBody>
      </p:sp>
      <p:sp>
        <p:nvSpPr>
          <p:cNvPr id="19" name="TextBox 18"/>
          <p:cNvSpPr txBox="1"/>
          <p:nvPr/>
        </p:nvSpPr>
        <p:spPr>
          <a:xfrm>
            <a:off x="6977330" y="4836825"/>
            <a:ext cx="319318"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n</a:t>
            </a:r>
            <a:endParaRPr lang="en-US" dirty="0"/>
          </a:p>
        </p:txBody>
      </p:sp>
      <p:sp>
        <p:nvSpPr>
          <p:cNvPr id="29" name="TextBox 28"/>
          <p:cNvSpPr txBox="1"/>
          <p:nvPr/>
        </p:nvSpPr>
        <p:spPr>
          <a:xfrm>
            <a:off x="3117954" y="5876144"/>
            <a:ext cx="1853264" cy="646331"/>
          </a:xfrm>
          <a:prstGeom prst="rect">
            <a:avLst/>
          </a:prstGeom>
          <a:noFill/>
        </p:spPr>
        <p:txBody>
          <a:bodyPr wrap="none" rtlCol="0">
            <a:spAutoFit/>
          </a:bodyPr>
          <a:lstStyle/>
          <a:p>
            <a:r>
              <a:rPr lang="en-US" dirty="0" smtClean="0"/>
              <a:t>Newest member </a:t>
            </a:r>
          </a:p>
          <a:p>
            <a:r>
              <a:rPr lang="en-US" dirty="0" smtClean="0"/>
              <a:t>of sorted region</a:t>
            </a:r>
            <a:endParaRPr lang="en-US" dirty="0"/>
          </a:p>
        </p:txBody>
      </p:sp>
      <p:cxnSp>
        <p:nvCxnSpPr>
          <p:cNvPr id="31" name="Straight Arrow Connector 30"/>
          <p:cNvCxnSpPr>
            <a:endCxn id="26" idx="2"/>
          </p:cNvCxnSpPr>
          <p:nvPr/>
        </p:nvCxnSpPr>
        <p:spPr>
          <a:xfrm flipH="1" flipV="1">
            <a:off x="3883113" y="5206157"/>
            <a:ext cx="14331" cy="66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p:txBody>
          <a:bodyPr/>
          <a:lstStyle/>
          <a:p>
            <a:r>
              <a:rPr lang="en-US" dirty="0" smtClean="0">
                <a:solidFill>
                  <a:schemeClr val="bg2">
                    <a:lumMod val="25000"/>
                  </a:schemeClr>
                </a:solidFill>
              </a:rPr>
              <a:t>We want two nested for loops.  </a:t>
            </a:r>
          </a:p>
          <a:p>
            <a:pPr lvl="1"/>
            <a:r>
              <a:rPr lang="en-US" dirty="0" smtClean="0">
                <a:solidFill>
                  <a:schemeClr val="bg2">
                    <a:lumMod val="25000"/>
                  </a:schemeClr>
                </a:solidFill>
              </a:rPr>
              <a:t>Why for loops? Because we know the size of the array!</a:t>
            </a:r>
          </a:p>
          <a:p>
            <a:r>
              <a:rPr lang="en-US" dirty="0" smtClean="0">
                <a:solidFill>
                  <a:schemeClr val="bg2">
                    <a:lumMod val="25000"/>
                  </a:schemeClr>
                </a:solidFill>
              </a:rPr>
              <a:t>The outer loop will control the expansion of the sorted region and shrink of the unsorted region. </a:t>
            </a:r>
          </a:p>
          <a:p>
            <a:pPr lvl="1"/>
            <a:r>
              <a:rPr lang="en-US" dirty="0" smtClean="0">
                <a:solidFill>
                  <a:schemeClr val="bg2">
                    <a:lumMod val="25000"/>
                  </a:schemeClr>
                </a:solidFill>
              </a:rPr>
              <a:t>The counter variable in the outer loop will be </a:t>
            </a:r>
            <a:r>
              <a:rPr lang="en-US" b="1" dirty="0" smtClean="0">
                <a:solidFill>
                  <a:schemeClr val="bg2">
                    <a:lumMod val="25000"/>
                  </a:schemeClr>
                </a:solidFill>
              </a:rPr>
              <a:t>i</a:t>
            </a:r>
          </a:p>
          <a:p>
            <a:r>
              <a:rPr lang="en-US" dirty="0" smtClean="0">
                <a:solidFill>
                  <a:schemeClr val="bg2">
                    <a:lumMod val="25000"/>
                  </a:schemeClr>
                </a:solidFill>
              </a:rPr>
              <a:t>The inner loop will control the process where the newest member of the sorted region seeks its correct location in the sorted region.</a:t>
            </a:r>
          </a:p>
          <a:p>
            <a:pPr lvl="1"/>
            <a:r>
              <a:rPr lang="en-US" dirty="0" smtClean="0">
                <a:solidFill>
                  <a:schemeClr val="bg2">
                    <a:lumMod val="25000"/>
                  </a:schemeClr>
                </a:solidFill>
              </a:rPr>
              <a:t>The counter variable in the inner loop will be </a:t>
            </a:r>
            <a:r>
              <a:rPr lang="en-US" b="1" dirty="0" smtClean="0">
                <a:solidFill>
                  <a:schemeClr val="bg2">
                    <a:lumMod val="25000"/>
                  </a:schemeClr>
                </a:solidFill>
              </a:rPr>
              <a:t>j.</a:t>
            </a:r>
          </a:p>
          <a:p>
            <a:r>
              <a:rPr lang="en-US" dirty="0" smtClean="0">
                <a:solidFill>
                  <a:schemeClr val="bg2">
                    <a:lumMod val="25000"/>
                  </a:schemeClr>
                </a:solidFill>
              </a:rPr>
              <a:t>We discuss these loops next: </a:t>
            </a:r>
            <a:endParaRPr lang="en-US" dirty="0">
              <a:solidFill>
                <a:schemeClr val="bg2">
                  <a:lumMod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Sorting a list.</a:t>
            </a:r>
            <a:endParaRPr lang="en-US" dirty="0"/>
          </a:p>
        </p:txBody>
      </p:sp>
      <p:sp>
        <p:nvSpPr>
          <p:cNvPr id="3" name="Content Placeholder 2"/>
          <p:cNvSpPr>
            <a:spLocks noGrp="1"/>
          </p:cNvSpPr>
          <p:nvPr>
            <p:ph idx="1"/>
          </p:nvPr>
        </p:nvSpPr>
        <p:spPr>
          <a:xfrm>
            <a:off x="609600" y="1935479"/>
            <a:ext cx="10972800" cy="4600231"/>
          </a:xfrm>
        </p:spPr>
        <p:txBody>
          <a:bodyPr/>
          <a:lstStyle/>
          <a:p>
            <a:r>
              <a:rPr lang="en-US" dirty="0" smtClean="0">
                <a:solidFill>
                  <a:schemeClr val="bg2">
                    <a:lumMod val="25000"/>
                  </a:schemeClr>
                </a:solidFill>
              </a:rPr>
              <a:t>The outer for loop has the following specifications:</a:t>
            </a:r>
          </a:p>
          <a:p>
            <a:pPr lvl="1"/>
            <a:r>
              <a:rPr lang="en-US" dirty="0" smtClean="0">
                <a:solidFill>
                  <a:schemeClr val="bg2">
                    <a:lumMod val="25000"/>
                  </a:schemeClr>
                </a:solidFill>
              </a:rPr>
              <a:t>Starts at i=0.</a:t>
            </a:r>
          </a:p>
          <a:p>
            <a:pPr lvl="1"/>
            <a:r>
              <a:rPr lang="en-US" dirty="0" smtClean="0">
                <a:solidFill>
                  <a:schemeClr val="bg2">
                    <a:lumMod val="25000"/>
                  </a:schemeClr>
                </a:solidFill>
              </a:rPr>
              <a:t>Continues one-by-one rightward during every iteration </a:t>
            </a:r>
          </a:p>
          <a:p>
            <a:pPr lvl="1"/>
            <a:r>
              <a:rPr lang="en-US" dirty="0" smtClean="0">
                <a:solidFill>
                  <a:schemeClr val="bg2">
                    <a:lumMod val="25000"/>
                  </a:schemeClr>
                </a:solidFill>
              </a:rPr>
              <a:t>Stopping criterion: When it reaches the end of the list (we know what it is!)</a:t>
            </a:r>
          </a:p>
          <a:p>
            <a:pPr lvl="1"/>
            <a:endParaRPr lang="en-US" dirty="0" smtClean="0">
              <a:solidFill>
                <a:schemeClr val="bg2">
                  <a:lumMod val="25000"/>
                </a:schemeClr>
              </a:solidFill>
            </a:endParaRPr>
          </a:p>
          <a:p>
            <a:pPr lvl="1"/>
            <a:endParaRPr lang="en-US" dirty="0" smtClean="0">
              <a:solidFill>
                <a:schemeClr val="bg2">
                  <a:lumMod val="25000"/>
                </a:schemeClr>
              </a:solidFill>
            </a:endParaRPr>
          </a:p>
          <a:p>
            <a:pPr lvl="1"/>
            <a:r>
              <a:rPr lang="en-US" dirty="0" smtClean="0">
                <a:solidFill>
                  <a:schemeClr val="bg2">
                    <a:lumMod val="25000"/>
                  </a:schemeClr>
                </a:solidFill>
              </a:rPr>
              <a:t>So, the for loop specification looks like this:</a:t>
            </a:r>
          </a:p>
          <a:p>
            <a:pPr lvl="1" algn="ctr">
              <a:buNone/>
            </a:pPr>
            <a:r>
              <a:rPr lang="en-US" dirty="0" smtClean="0">
                <a:solidFill>
                  <a:schemeClr val="bg2">
                    <a:lumMod val="25000"/>
                  </a:schemeClr>
                </a:solidFill>
                <a:latin typeface="Courier New" pitchFamily="49" charset="0"/>
                <a:cs typeface="Courier New" pitchFamily="49" charset="0"/>
              </a:rPr>
              <a:t>for(i=0; i&lt;21; i++)</a:t>
            </a:r>
          </a:p>
          <a:p>
            <a:pPr lvl="1"/>
            <a:r>
              <a:rPr lang="en-US" dirty="0" smtClean="0">
                <a:solidFill>
                  <a:schemeClr val="bg2">
                    <a:lumMod val="25000"/>
                  </a:schemeClr>
                </a:solidFill>
                <a:cs typeface="Courier New" pitchFamily="49" charset="0"/>
              </a:rPr>
              <a:t>Each iteration expands the sorted region by one and executes the inner loop, which finds the correct place for the contents of the newly-added cell.</a:t>
            </a:r>
            <a:endParaRPr lang="en-US" dirty="0">
              <a:solidFill>
                <a:schemeClr val="bg2">
                  <a:lumMod val="25000"/>
                </a:schemeClr>
              </a:solidFill>
              <a:cs typeface="Courier New" pitchFamily="49" charset="0"/>
            </a:endParaRPr>
          </a:p>
        </p:txBody>
      </p:sp>
      <p:grpSp>
        <p:nvGrpSpPr>
          <p:cNvPr id="30" name="Group 29"/>
          <p:cNvGrpSpPr/>
          <p:nvPr/>
        </p:nvGrpSpPr>
        <p:grpSpPr>
          <a:xfrm>
            <a:off x="3087974" y="4011116"/>
            <a:ext cx="6077981" cy="369332"/>
            <a:chOff x="3087974" y="4011116"/>
            <a:chExt cx="6077981" cy="369332"/>
          </a:xfrm>
        </p:grpSpPr>
        <p:sp>
          <p:nvSpPr>
            <p:cNvPr id="5" name="TextBox 4"/>
            <p:cNvSpPr txBox="1"/>
            <p:nvPr/>
          </p:nvSpPr>
          <p:spPr>
            <a:xfrm>
              <a:off x="3087974" y="4011116"/>
              <a:ext cx="295274" cy="369332"/>
            </a:xfrm>
            <a:prstGeom prst="rect">
              <a:avLst/>
            </a:prstGeom>
            <a:solidFill>
              <a:schemeClr val="bg1"/>
            </a:solidFill>
            <a:ln>
              <a:solidFill>
                <a:srgbClr val="002060"/>
              </a:solidFill>
            </a:ln>
          </p:spPr>
          <p:txBody>
            <a:bodyPr wrap="none" rtlCol="0">
              <a:spAutoFit/>
            </a:bodyPr>
            <a:lstStyle/>
            <a:p>
              <a:r>
                <a:rPr lang="en-US" dirty="0" smtClean="0"/>
                <a:t>a</a:t>
              </a:r>
              <a:endParaRPr lang="en-US" dirty="0"/>
            </a:p>
          </p:txBody>
        </p:sp>
        <p:sp>
          <p:nvSpPr>
            <p:cNvPr id="6" name="TextBox 5"/>
            <p:cNvSpPr txBox="1"/>
            <p:nvPr/>
          </p:nvSpPr>
          <p:spPr>
            <a:xfrm>
              <a:off x="3372675" y="4011116"/>
              <a:ext cx="312906" cy="369332"/>
            </a:xfrm>
            <a:prstGeom prst="rect">
              <a:avLst/>
            </a:prstGeom>
            <a:solidFill>
              <a:schemeClr val="bg1"/>
            </a:solidFill>
            <a:ln>
              <a:solidFill>
                <a:srgbClr val="002060"/>
              </a:solidFill>
            </a:ln>
          </p:spPr>
          <p:txBody>
            <a:bodyPr wrap="none" rtlCol="0">
              <a:spAutoFit/>
            </a:bodyPr>
            <a:lstStyle/>
            <a:p>
              <a:r>
                <a:rPr lang="en-US" dirty="0" smtClean="0"/>
                <a:t>b</a:t>
              </a:r>
              <a:endParaRPr lang="en-US" dirty="0"/>
            </a:p>
          </p:txBody>
        </p:sp>
        <p:sp>
          <p:nvSpPr>
            <p:cNvPr id="7" name="TextBox 6"/>
            <p:cNvSpPr txBox="1"/>
            <p:nvPr/>
          </p:nvSpPr>
          <p:spPr>
            <a:xfrm>
              <a:off x="3675008" y="4011116"/>
              <a:ext cx="295274" cy="369332"/>
            </a:xfrm>
            <a:prstGeom prst="rect">
              <a:avLst/>
            </a:prstGeom>
            <a:solidFill>
              <a:schemeClr val="bg1"/>
            </a:solidFill>
            <a:ln>
              <a:solidFill>
                <a:srgbClr val="002060"/>
              </a:solidFill>
            </a:ln>
          </p:spPr>
          <p:txBody>
            <a:bodyPr wrap="none" rtlCol="0">
              <a:spAutoFit/>
            </a:bodyPr>
            <a:lstStyle/>
            <a:p>
              <a:r>
                <a:rPr lang="en-US" dirty="0" smtClean="0"/>
                <a:t>e</a:t>
              </a:r>
              <a:endParaRPr lang="en-US" dirty="0"/>
            </a:p>
          </p:txBody>
        </p:sp>
        <p:sp>
          <p:nvSpPr>
            <p:cNvPr id="20" name="TextBox 9"/>
            <p:cNvSpPr txBox="1"/>
            <p:nvPr/>
          </p:nvSpPr>
          <p:spPr>
            <a:xfrm>
              <a:off x="5695737" y="4011116"/>
              <a:ext cx="327285"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p</a:t>
              </a:r>
              <a:endParaRPr lang="en-US" dirty="0"/>
            </a:p>
          </p:txBody>
        </p:sp>
        <p:sp>
          <p:nvSpPr>
            <p:cNvPr id="21" name="TextBox 20"/>
            <p:cNvSpPr txBox="1"/>
            <p:nvPr/>
          </p:nvSpPr>
          <p:spPr>
            <a:xfrm>
              <a:off x="6012449" y="4011116"/>
              <a:ext cx="27764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s</a:t>
              </a:r>
              <a:endParaRPr lang="en-US" dirty="0"/>
            </a:p>
          </p:txBody>
        </p:sp>
        <p:sp>
          <p:nvSpPr>
            <p:cNvPr id="22" name="TextBox 21"/>
            <p:cNvSpPr txBox="1"/>
            <p:nvPr/>
          </p:nvSpPr>
          <p:spPr>
            <a:xfrm>
              <a:off x="6279516" y="4011116"/>
              <a:ext cx="38504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m</a:t>
              </a:r>
              <a:endParaRPr lang="en-US" dirty="0"/>
            </a:p>
          </p:txBody>
        </p:sp>
        <p:sp>
          <p:nvSpPr>
            <p:cNvPr id="23" name="TextBox 22"/>
            <p:cNvSpPr txBox="1"/>
            <p:nvPr/>
          </p:nvSpPr>
          <p:spPr>
            <a:xfrm>
              <a:off x="4857092" y="4011116"/>
              <a:ext cx="279816" cy="369332"/>
            </a:xfrm>
            <a:prstGeom prst="rect">
              <a:avLst/>
            </a:prstGeom>
            <a:solidFill>
              <a:schemeClr val="accent2">
                <a:lumMod val="20000"/>
                <a:lumOff val="80000"/>
              </a:schemeClr>
            </a:solidFill>
            <a:ln>
              <a:solidFill>
                <a:srgbClr val="002060"/>
              </a:solidFill>
            </a:ln>
          </p:spPr>
          <p:txBody>
            <a:bodyPr wrap="square" rtlCol="0">
              <a:spAutoFit/>
            </a:bodyPr>
            <a:lstStyle/>
            <a:p>
              <a:r>
                <a:rPr lang="en-US" dirty="0" smtClean="0"/>
                <a:t>l</a:t>
              </a:r>
              <a:endParaRPr lang="en-US" dirty="0"/>
            </a:p>
          </p:txBody>
        </p:sp>
        <p:sp>
          <p:nvSpPr>
            <p:cNvPr id="24" name="TextBox 23"/>
            <p:cNvSpPr txBox="1"/>
            <p:nvPr/>
          </p:nvSpPr>
          <p:spPr>
            <a:xfrm>
              <a:off x="5126335" y="4011116"/>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y</a:t>
              </a:r>
              <a:endParaRPr lang="en-US" dirty="0"/>
            </a:p>
          </p:txBody>
        </p:sp>
        <p:sp>
          <p:nvSpPr>
            <p:cNvPr id="25" name="TextBox 24"/>
            <p:cNvSpPr txBox="1"/>
            <p:nvPr/>
          </p:nvSpPr>
          <p:spPr>
            <a:xfrm>
              <a:off x="5411036" y="4011116"/>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c</a:t>
              </a:r>
              <a:endParaRPr lang="en-US" dirty="0"/>
            </a:p>
          </p:txBody>
        </p:sp>
        <p:sp>
          <p:nvSpPr>
            <p:cNvPr id="26" name="TextBox 25"/>
            <p:cNvSpPr txBox="1"/>
            <p:nvPr/>
          </p:nvSpPr>
          <p:spPr>
            <a:xfrm>
              <a:off x="3959709" y="4011116"/>
              <a:ext cx="31611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d</a:t>
              </a:r>
              <a:endParaRPr lang="en-US" dirty="0"/>
            </a:p>
          </p:txBody>
        </p:sp>
        <p:sp>
          <p:nvSpPr>
            <p:cNvPr id="27" name="TextBox 26"/>
            <p:cNvSpPr txBox="1"/>
            <p:nvPr/>
          </p:nvSpPr>
          <p:spPr>
            <a:xfrm>
              <a:off x="4265248" y="4011116"/>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x</a:t>
              </a:r>
              <a:endParaRPr lang="en-US" dirty="0"/>
            </a:p>
          </p:txBody>
        </p:sp>
        <p:sp>
          <p:nvSpPr>
            <p:cNvPr id="28" name="TextBox 27"/>
            <p:cNvSpPr txBox="1"/>
            <p:nvPr/>
          </p:nvSpPr>
          <p:spPr>
            <a:xfrm>
              <a:off x="4549949" y="4011116"/>
              <a:ext cx="31771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h</a:t>
              </a:r>
              <a:endParaRPr lang="en-US" dirty="0"/>
            </a:p>
          </p:txBody>
        </p:sp>
        <p:sp>
          <p:nvSpPr>
            <p:cNvPr id="11" name="TextBox 10"/>
            <p:cNvSpPr txBox="1"/>
            <p:nvPr/>
          </p:nvSpPr>
          <p:spPr>
            <a:xfrm>
              <a:off x="8366997" y="4011116"/>
              <a:ext cx="25039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i</a:t>
              </a:r>
              <a:endParaRPr lang="en-US" dirty="0"/>
            </a:p>
          </p:txBody>
        </p:sp>
        <p:sp>
          <p:nvSpPr>
            <p:cNvPr id="12" name="TextBox 11"/>
            <p:cNvSpPr txBox="1"/>
            <p:nvPr/>
          </p:nvSpPr>
          <p:spPr>
            <a:xfrm>
              <a:off x="8606814" y="4011116"/>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k</a:t>
              </a:r>
              <a:endParaRPr lang="en-US" dirty="0"/>
            </a:p>
          </p:txBody>
        </p:sp>
        <p:sp>
          <p:nvSpPr>
            <p:cNvPr id="13" name="TextBox 12"/>
            <p:cNvSpPr txBox="1"/>
            <p:nvPr/>
          </p:nvSpPr>
          <p:spPr>
            <a:xfrm>
              <a:off x="8909153" y="4011116"/>
              <a:ext cx="25680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f</a:t>
              </a:r>
              <a:endParaRPr lang="en-US" dirty="0"/>
            </a:p>
          </p:txBody>
        </p:sp>
        <p:sp>
          <p:nvSpPr>
            <p:cNvPr id="14" name="TextBox 13"/>
            <p:cNvSpPr txBox="1"/>
            <p:nvPr/>
          </p:nvSpPr>
          <p:spPr>
            <a:xfrm>
              <a:off x="7509690" y="4011116"/>
              <a:ext cx="30970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o</a:t>
              </a:r>
              <a:endParaRPr lang="en-US" dirty="0"/>
            </a:p>
          </p:txBody>
        </p:sp>
        <p:sp>
          <p:nvSpPr>
            <p:cNvPr id="15" name="TextBox 14"/>
            <p:cNvSpPr txBox="1"/>
            <p:nvPr/>
          </p:nvSpPr>
          <p:spPr>
            <a:xfrm>
              <a:off x="7808817" y="4011116"/>
              <a:ext cx="312906"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g</a:t>
              </a:r>
              <a:endParaRPr lang="en-US" dirty="0"/>
            </a:p>
          </p:txBody>
        </p:sp>
        <p:sp>
          <p:nvSpPr>
            <p:cNvPr id="16" name="TextBox 15"/>
            <p:cNvSpPr txBox="1"/>
            <p:nvPr/>
          </p:nvSpPr>
          <p:spPr>
            <a:xfrm>
              <a:off x="8111150" y="4011116"/>
              <a:ext cx="266420"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t</a:t>
              </a:r>
              <a:endParaRPr lang="en-US" dirty="0"/>
            </a:p>
          </p:txBody>
        </p:sp>
        <p:sp>
          <p:nvSpPr>
            <p:cNvPr id="17" name="TextBox 16"/>
            <p:cNvSpPr txBox="1"/>
            <p:nvPr/>
          </p:nvSpPr>
          <p:spPr>
            <a:xfrm>
              <a:off x="6653985" y="4011116"/>
              <a:ext cx="272832"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r</a:t>
              </a:r>
              <a:endParaRPr lang="en-US" dirty="0"/>
            </a:p>
          </p:txBody>
        </p:sp>
        <p:sp>
          <p:nvSpPr>
            <p:cNvPr id="18" name="TextBox 17"/>
            <p:cNvSpPr txBox="1"/>
            <p:nvPr/>
          </p:nvSpPr>
          <p:spPr>
            <a:xfrm>
              <a:off x="6916244" y="4011116"/>
              <a:ext cx="295274"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z</a:t>
              </a:r>
              <a:endParaRPr lang="en-US" dirty="0"/>
            </a:p>
          </p:txBody>
        </p:sp>
        <p:sp>
          <p:nvSpPr>
            <p:cNvPr id="19" name="TextBox 18"/>
            <p:cNvSpPr txBox="1"/>
            <p:nvPr/>
          </p:nvSpPr>
          <p:spPr>
            <a:xfrm>
              <a:off x="7200945" y="4011116"/>
              <a:ext cx="319318" cy="369332"/>
            </a:xfrm>
            <a:prstGeom prst="rect">
              <a:avLst/>
            </a:prstGeom>
            <a:solidFill>
              <a:schemeClr val="accent2">
                <a:lumMod val="20000"/>
                <a:lumOff val="80000"/>
              </a:schemeClr>
            </a:solidFill>
            <a:ln>
              <a:solidFill>
                <a:srgbClr val="002060"/>
              </a:solidFill>
            </a:ln>
          </p:spPr>
          <p:txBody>
            <a:bodyPr wrap="none" rtlCol="0">
              <a:spAutoFit/>
            </a:bodyPr>
            <a:lstStyle/>
            <a:p>
              <a:r>
                <a:rPr lang="en-US" dirty="0" smtClean="0"/>
                <a:t>n</a:t>
              </a:r>
              <a:endParaRPr lang="en-US" dirty="0"/>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TotalTime>
  <Words>962</Words>
  <Application>Microsoft Office PowerPoint</Application>
  <PresentationFormat>Widescreen</PresentationFormat>
  <Paragraphs>172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Courier New</vt:lpstr>
      <vt:lpstr>Wingdings 2</vt:lpstr>
      <vt:lpstr>Flow</vt:lpstr>
      <vt:lpstr>Workshop – HW #7</vt:lpstr>
      <vt:lpstr>Objectives</vt:lpstr>
      <vt:lpstr>Part I – Searching the list</vt:lpstr>
      <vt:lpstr>Part I – Searching the list (continued)</vt:lpstr>
      <vt:lpstr>Part II – Sorting a list.</vt:lpstr>
      <vt:lpstr>Part II – Sorting a list.</vt:lpstr>
      <vt:lpstr>Part II – Sorting a list.</vt:lpstr>
      <vt:lpstr>Part II – Sorting a list.</vt:lpstr>
      <vt:lpstr>Part II – Sorting a list.</vt:lpstr>
      <vt:lpstr>Part II – Sorting a list.</vt:lpstr>
      <vt:lpstr>Part II – Sorting a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 HW #3</dc:title>
  <dc:creator>Avelino Gonzalez</dc:creator>
  <cp:lastModifiedBy>Juan Alzate</cp:lastModifiedBy>
  <cp:revision>36</cp:revision>
  <dcterms:created xsi:type="dcterms:W3CDTF">2016-10-05T14:05:35Z</dcterms:created>
  <dcterms:modified xsi:type="dcterms:W3CDTF">2016-12-04T23:59:11Z</dcterms:modified>
</cp:coreProperties>
</file>