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0" r:id="rId4"/>
    <p:sldId id="259" r:id="rId5"/>
    <p:sldId id="258" r:id="rId6"/>
    <p:sldId id="265" r:id="rId7"/>
    <p:sldId id="266" r:id="rId8"/>
    <p:sldId id="267" r:id="rId9"/>
    <p:sldId id="261" r:id="rId10"/>
    <p:sldId id="268" r:id="rId11"/>
    <p:sldId id="262" r:id="rId12"/>
    <p:sldId id="263" r:id="rId13"/>
    <p:sldId id="269" r:id="rId14"/>
    <p:sldId id="260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F808-8036-4172-B9F3-5BC253DB0DD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3E63D-5E75-4787-97A9-DE0C5DC6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2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8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3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2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E63D-5E75-4787-97A9-DE0C5DC64A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0274C34-8C1A-45D9-ADF9-BC57C21C2F1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0B0CE00-8AB0-4FB4-A1D9-955FA55457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</a:t>
            </a:r>
            <a:r>
              <a:rPr lang="en-US" dirty="0" smtClean="0"/>
              <a:t>#2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77724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Even and Odd Numbers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93" y="381000"/>
            <a:ext cx="8183880" cy="701040"/>
          </a:xfrm>
        </p:spPr>
        <p:txBody>
          <a:bodyPr/>
          <a:lstStyle/>
          <a:p>
            <a:r>
              <a:rPr lang="en-US" dirty="0" smtClean="0"/>
              <a:t>Which Selection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693" y="1295400"/>
            <a:ext cx="8183880" cy="4645152"/>
          </a:xfrm>
        </p:spPr>
        <p:txBody>
          <a:bodyPr/>
          <a:lstStyle/>
          <a:p>
            <a:r>
              <a:rPr lang="en-US" dirty="0"/>
              <a:t>Multiple selection structures such as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/…/else </a:t>
            </a:r>
            <a:r>
              <a:rPr lang="en-US" dirty="0"/>
              <a:t>and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dirty="0">
                <a:cs typeface="Courier New" pitchFamily="49" charset="0"/>
              </a:rPr>
              <a:t>structures can handle more than two choices.</a:t>
            </a:r>
          </a:p>
          <a:p>
            <a:r>
              <a:rPr lang="en-US" dirty="0" smtClean="0"/>
              <a:t>So, because there are only two choices here – even and odd …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… These won’t </a:t>
            </a:r>
            <a:r>
              <a:rPr lang="en-US" dirty="0">
                <a:cs typeface="Courier New" pitchFamily="49" charset="0"/>
              </a:rPr>
              <a:t>be necessary here</a:t>
            </a:r>
            <a:r>
              <a:rPr lang="en-US" dirty="0" smtClean="0">
                <a:cs typeface="Courier New" pitchFamily="49" charset="0"/>
              </a:rPr>
              <a:t>.</a:t>
            </a:r>
          </a:p>
          <a:p>
            <a:r>
              <a:rPr lang="en-US" dirty="0" smtClean="0">
                <a:cs typeface="Courier New" pitchFamily="49" charset="0"/>
              </a:rPr>
              <a:t>Therefore, use a double selection structure 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648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 smtClean="0"/>
              <a:t>Another </a:t>
            </a:r>
            <a:r>
              <a:rPr lang="en-US" sz="3200" dirty="0" smtClean="0"/>
              <a:t>issue:</a:t>
            </a:r>
          </a:p>
          <a:p>
            <a:pPr lvl="1"/>
            <a:r>
              <a:rPr lang="en-US" sz="2800" dirty="0" smtClean="0"/>
              <a:t>How do we determine whether en entry is even or odd?</a:t>
            </a:r>
          </a:p>
          <a:p>
            <a:pPr lvl="1"/>
            <a:r>
              <a:rPr lang="en-US" sz="2800" dirty="0" smtClean="0"/>
              <a:t>This decides whether to up the count and add the entry to the even or to the odd pile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Use the %2 divider:</a:t>
            </a:r>
          </a:p>
          <a:p>
            <a:pPr lvl="2"/>
            <a:r>
              <a:rPr lang="en-US" sz="2600" dirty="0" smtClean="0"/>
              <a:t>If 0 </a:t>
            </a:r>
            <a:r>
              <a:rPr lang="en-US" sz="2600" dirty="0" smtClean="0">
                <a:sym typeface="Wingdings" panose="05000000000000000000" pitchFamily="2" charset="2"/>
              </a:rPr>
              <a:t> even</a:t>
            </a:r>
          </a:p>
          <a:p>
            <a:pPr lvl="2"/>
            <a:r>
              <a:rPr lang="en-US" sz="2600" smtClean="0">
                <a:sym typeface="Wingdings" panose="05000000000000000000" pitchFamily="2" charset="2"/>
              </a:rPr>
              <a:t>If 1  odd</a:t>
            </a:r>
            <a:endParaRPr lang="en-US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24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Programmer Defined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5102352"/>
          </a:xfrm>
        </p:spPr>
        <p:txBody>
          <a:bodyPr>
            <a:noAutofit/>
          </a:bodyPr>
          <a:lstStyle/>
          <a:p>
            <a:r>
              <a:rPr lang="en-US" dirty="0" smtClean="0"/>
              <a:t>Admittedly, there is little reason in this program to define and use a second function</a:t>
            </a:r>
          </a:p>
          <a:p>
            <a:pPr lvl="1"/>
            <a:r>
              <a:rPr lang="en-US" dirty="0" smtClean="0"/>
              <a:t>Everything can and should be done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main().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But that is not the point of this assignment</a:t>
            </a:r>
          </a:p>
          <a:p>
            <a:r>
              <a:rPr lang="en-US" dirty="0" smtClean="0"/>
              <a:t>The entry loop and the selection structure </a:t>
            </a:r>
            <a:r>
              <a:rPr lang="en-US" dirty="0" smtClean="0"/>
              <a:t>within it should </a:t>
            </a:r>
            <a:r>
              <a:rPr lang="en-US" dirty="0" smtClean="0"/>
              <a:t>remain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So should the accumulation of entries and the running counts for each type of number entered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  <a:endParaRPr lang="en-US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277" y="3810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Suggestion </a:t>
            </a:r>
            <a:r>
              <a:rPr lang="en-US" dirty="0"/>
              <a:t>for a </a:t>
            </a:r>
            <a:r>
              <a:rPr lang="en-US" dirty="0" smtClean="0"/>
              <a:t>User-defined </a:t>
            </a:r>
            <a:r>
              <a:rPr lang="en-US" dirty="0"/>
              <a:t>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77" y="1676400"/>
            <a:ext cx="8183880" cy="4187952"/>
          </a:xfrm>
        </p:spPr>
        <p:txBody>
          <a:bodyPr/>
          <a:lstStyle/>
          <a:p>
            <a:pPr marL="457200" indent="-457200"/>
            <a:r>
              <a:rPr lang="en-US" dirty="0" smtClean="0"/>
              <a:t>Pass </a:t>
            </a:r>
            <a:r>
              <a:rPr lang="en-US" dirty="0"/>
              <a:t>the counts for even and odd </a:t>
            </a:r>
            <a:r>
              <a:rPr lang="en-US" dirty="0" smtClean="0"/>
              <a:t>entries, </a:t>
            </a:r>
            <a:r>
              <a:rPr lang="en-US" dirty="0"/>
              <a:t>as well as the totals </a:t>
            </a:r>
            <a:r>
              <a:rPr lang="en-US" dirty="0" smtClean="0"/>
              <a:t>of all the </a:t>
            </a:r>
            <a:r>
              <a:rPr lang="en-US" dirty="0"/>
              <a:t>even and the odd entries to a programmer-defined function that generates the </a:t>
            </a:r>
            <a:r>
              <a:rPr lang="en-US" dirty="0" smtClean="0"/>
              <a:t>printed output</a:t>
            </a:r>
            <a:endParaRPr lang="en-US" dirty="0"/>
          </a:p>
          <a:p>
            <a:pPr marL="457200" indent="-457200"/>
            <a:r>
              <a:rPr lang="en-US" dirty="0"/>
              <a:t>You do not yet know how to pass strings, so just print the first line </a:t>
            </a:r>
            <a:r>
              <a:rPr lang="en-US" dirty="0" smtClean="0"/>
              <a:t>The welcome line) while </a:t>
            </a:r>
            <a:r>
              <a:rPr lang="en-US" dirty="0"/>
              <a:t>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1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7010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502615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So, … leaving out many, many details, …</a:t>
            </a:r>
          </a:p>
          <a:p>
            <a:pPr>
              <a:spcBef>
                <a:spcPts val="24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variable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declarations: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even_sum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odd_sum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even_count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odd_count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initial printf() and scanf()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loop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get the subsequent numbers one at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time;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decide whether entry is even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odd;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add and increment appropriate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variables;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(“…………”);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 out the welcome line;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pass variable values to output function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50261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Continuing …</a:t>
            </a:r>
          </a:p>
          <a:p>
            <a:pPr>
              <a:spcBef>
                <a:spcPts val="1800"/>
              </a:spcBef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output_function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(… four integer values ..)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printf(“………………”);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printf(“……………”);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+mj-lt"/>
                <a:cs typeface="Courier New" pitchFamily="49" charset="0"/>
              </a:rPr>
              <a:t>Like I said, it is not a hard problem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+mj-lt"/>
                <a:cs typeface="Courier New" pitchFamily="49" charset="0"/>
              </a:rPr>
              <a:t>They will get much harder!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83880" cy="8229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Major Considerations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83880" cy="47213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</a:t>
            </a:r>
            <a:r>
              <a:rPr lang="en-US" sz="2400" dirty="0" smtClean="0"/>
              <a:t>four </a:t>
            </a:r>
            <a:r>
              <a:rPr lang="en-US" sz="2400" dirty="0" smtClean="0"/>
              <a:t>main elements in this assignment</a:t>
            </a:r>
          </a:p>
          <a:p>
            <a:pPr lvl="1"/>
            <a:r>
              <a:rPr lang="en-US" sz="2000" dirty="0" smtClean="0"/>
              <a:t>Input/output</a:t>
            </a:r>
          </a:p>
          <a:p>
            <a:pPr lvl="1"/>
            <a:r>
              <a:rPr lang="en-US" sz="2000" dirty="0" smtClean="0"/>
              <a:t>Loops</a:t>
            </a:r>
            <a:endParaRPr lang="en-US" sz="2000" dirty="0" smtClean="0"/>
          </a:p>
          <a:p>
            <a:pPr lvl="1"/>
            <a:r>
              <a:rPr lang="en-US" sz="2000" dirty="0" smtClean="0"/>
              <a:t>Conditionals</a:t>
            </a:r>
          </a:p>
          <a:p>
            <a:pPr lvl="1"/>
            <a:r>
              <a:rPr lang="en-US" sz="2000" dirty="0" smtClean="0"/>
              <a:t>Programmer-defined Functions</a:t>
            </a:r>
          </a:p>
          <a:p>
            <a:r>
              <a:rPr lang="en-US" sz="2400" dirty="0" smtClean="0"/>
              <a:t>We will look at these </a:t>
            </a:r>
            <a:r>
              <a:rPr lang="en-US" sz="2400" dirty="0" smtClean="0"/>
              <a:t>elements </a:t>
            </a:r>
            <a:r>
              <a:rPr lang="en-US" sz="2400" dirty="0" smtClean="0"/>
              <a:t>closely and individually</a:t>
            </a:r>
            <a:endParaRPr lang="en-US" sz="2400" dirty="0"/>
          </a:p>
          <a:p>
            <a:r>
              <a:rPr lang="en-US" sz="2400" dirty="0" smtClean="0"/>
              <a:t>Then </a:t>
            </a:r>
            <a:r>
              <a:rPr lang="en-US" sz="2400" dirty="0" smtClean="0"/>
              <a:t>I will provide you with </a:t>
            </a:r>
            <a:r>
              <a:rPr lang="en-US" sz="2400" dirty="0" smtClean="0"/>
              <a:t>a high-level </a:t>
            </a:r>
            <a:r>
              <a:rPr lang="en-US" sz="2400" dirty="0" smtClean="0"/>
              <a:t>program 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701040"/>
          </a:xfrm>
        </p:spPr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98" y="1295400"/>
            <a:ext cx="8183880" cy="4568952"/>
          </a:xfrm>
        </p:spPr>
        <p:txBody>
          <a:bodyPr/>
          <a:lstStyle/>
          <a:p>
            <a:r>
              <a:rPr lang="en-US" dirty="0" smtClean="0"/>
              <a:t>Easy!</a:t>
            </a:r>
          </a:p>
          <a:p>
            <a:r>
              <a:rPr lang="en-US" dirty="0" smtClean="0"/>
              <a:t>You should be able to do this by now.</a:t>
            </a:r>
          </a:p>
          <a:p>
            <a:r>
              <a:rPr lang="en-US" dirty="0" smtClean="0"/>
              <a:t> Remember to use the &amp; for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7010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Repetition Structures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60080" cy="4873752"/>
          </a:xfrm>
        </p:spPr>
        <p:txBody>
          <a:bodyPr/>
          <a:lstStyle/>
          <a:p>
            <a:r>
              <a:rPr lang="en-US" sz="2400" dirty="0" smtClean="0"/>
              <a:t>The loop will be the most important feature of this program.</a:t>
            </a:r>
          </a:p>
          <a:p>
            <a:pPr lvl="1"/>
            <a:r>
              <a:rPr lang="en-US" sz="2000" dirty="0" smtClean="0"/>
              <a:t>It has to be selected and designed properly</a:t>
            </a:r>
          </a:p>
          <a:p>
            <a:r>
              <a:rPr lang="en-US" sz="2400" dirty="0" smtClean="0"/>
              <a:t>The loop will allow the continual opportunities for the user to enter numbers until she/he gets tired.</a:t>
            </a:r>
          </a:p>
          <a:p>
            <a:r>
              <a:rPr lang="en-US" sz="2400" dirty="0" smtClean="0"/>
              <a:t>Because we won’t know in advance how many numbers the user will enter, this will necessarily be </a:t>
            </a:r>
            <a:r>
              <a:rPr lang="en-US" sz="2400" u="sng" dirty="0" smtClean="0"/>
              <a:t>a sentinel controlled loop</a:t>
            </a:r>
            <a:r>
              <a:rPr lang="en-US" sz="2400" dirty="0" smtClean="0"/>
              <a:t> – until the program sees the “quit indication”.</a:t>
            </a:r>
          </a:p>
          <a:p>
            <a:r>
              <a:rPr lang="en-US" sz="2400" dirty="0" smtClean="0"/>
              <a:t>In our case, this quit indication is 0.</a:t>
            </a:r>
          </a:p>
          <a:p>
            <a:pPr lvl="1"/>
            <a:r>
              <a:rPr lang="en-US" sz="2000" dirty="0" smtClean="0"/>
              <a:t>The user must enter 0 in response to the program’s request for a number.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8388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Repetition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83880" cy="4876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 smtClean="0"/>
              <a:t>Another </a:t>
            </a:r>
            <a:r>
              <a:rPr lang="en-US" sz="3200" dirty="0" smtClean="0"/>
              <a:t>issue:</a:t>
            </a:r>
          </a:p>
          <a:p>
            <a:pPr lvl="1"/>
            <a:r>
              <a:rPr lang="en-US" sz="2800" dirty="0" smtClean="0"/>
              <a:t>The value of the entry has to be checked immediately upon its entry through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scanf().</a:t>
            </a:r>
          </a:p>
          <a:p>
            <a:pPr lvl="1"/>
            <a:r>
              <a:rPr lang="en-US" sz="2800" dirty="0" smtClean="0">
                <a:latin typeface="+mj-lt"/>
                <a:cs typeface="Courier New" pitchFamily="49" charset="0"/>
              </a:rPr>
              <a:t>Where should the first entry be collected:</a:t>
            </a:r>
          </a:p>
          <a:p>
            <a:pPr lvl="2"/>
            <a:r>
              <a:rPr lang="en-US" sz="2400" dirty="0" smtClean="0">
                <a:latin typeface="+mj-lt"/>
                <a:cs typeface="Courier New" pitchFamily="49" charset="0"/>
              </a:rPr>
              <a:t>Outside or inside the loop? </a:t>
            </a:r>
          </a:p>
          <a:p>
            <a:pPr lvl="2"/>
            <a:r>
              <a:rPr lang="en-US" sz="2400" dirty="0" smtClean="0">
                <a:latin typeface="+mj-lt"/>
                <a:cs typeface="Courier New" pitchFamily="49" charset="0"/>
              </a:rPr>
              <a:t>Can’t initialize the “receiving variable”!!!   -   Why not?</a:t>
            </a:r>
            <a:endParaRPr lang="en-US" sz="24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81000"/>
            <a:ext cx="8183880" cy="701040"/>
          </a:xfrm>
        </p:spPr>
        <p:txBody>
          <a:bodyPr>
            <a:normAutofit/>
          </a:bodyPr>
          <a:lstStyle/>
          <a:p>
            <a:r>
              <a:rPr lang="en-US" dirty="0"/>
              <a:t>Which Loop Structure to Use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71600"/>
            <a:ext cx="8183880" cy="441655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/>
              <a:t>Is a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200" dirty="0"/>
              <a:t> loop warranted? 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Is it counter-controlled</a:t>
            </a:r>
            <a:r>
              <a:rPr lang="en-US" dirty="0" smtClean="0"/>
              <a:t>? - No</a:t>
            </a:r>
            <a:endParaRPr lang="en-US" dirty="0"/>
          </a:p>
          <a:p>
            <a:pPr lvl="1"/>
            <a:r>
              <a:rPr lang="en-US" dirty="0"/>
              <a:t>Is it entry controlled</a:t>
            </a:r>
            <a:r>
              <a:rPr lang="en-US" dirty="0" smtClean="0"/>
              <a:t>? - possibly</a:t>
            </a:r>
            <a:endParaRPr lang="en-US" dirty="0"/>
          </a:p>
          <a:p>
            <a:pPr lvl="1"/>
            <a:r>
              <a:rPr lang="en-US" dirty="0"/>
              <a:t>How would it know if the user doesn’t even want to give one single number? </a:t>
            </a:r>
            <a:r>
              <a:rPr lang="en-US" dirty="0" smtClean="0"/>
              <a:t>- complicated</a:t>
            </a:r>
          </a:p>
          <a:p>
            <a:r>
              <a:rPr lang="en-US" dirty="0" smtClean="0"/>
              <a:t>Why </a:t>
            </a:r>
            <a:r>
              <a:rPr lang="en-US" dirty="0"/>
              <a:t>not</a:t>
            </a:r>
            <a:r>
              <a:rPr lang="en-US" dirty="0" smtClean="0"/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It could be made to work, but it would not be the ideal one to use.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7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04800"/>
            <a:ext cx="8183880" cy="777240"/>
          </a:xfrm>
        </p:spPr>
        <p:txBody>
          <a:bodyPr/>
          <a:lstStyle/>
          <a:p>
            <a:r>
              <a:rPr lang="en-US" dirty="0"/>
              <a:t>Which Loop Structure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95400"/>
            <a:ext cx="8183880" cy="4568952"/>
          </a:xfrm>
        </p:spPr>
        <p:txBody>
          <a:bodyPr/>
          <a:lstStyle/>
          <a:p>
            <a:r>
              <a:rPr lang="en-US" sz="3200" dirty="0"/>
              <a:t>Is a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3200" dirty="0"/>
              <a:t> loop warranted? </a:t>
            </a:r>
          </a:p>
          <a:p>
            <a:r>
              <a:rPr lang="en-US" sz="3600" dirty="0" smtClean="0"/>
              <a:t>Why?</a:t>
            </a:r>
          </a:p>
          <a:p>
            <a:pPr lvl="1"/>
            <a:r>
              <a:rPr lang="en-US" sz="2800" dirty="0"/>
              <a:t>Is it </a:t>
            </a:r>
            <a:r>
              <a:rPr lang="en-US" sz="2800" dirty="0" smtClean="0"/>
              <a:t>sentinel-controlled</a:t>
            </a:r>
            <a:r>
              <a:rPr lang="en-US" sz="2800" dirty="0"/>
              <a:t>?</a:t>
            </a:r>
          </a:p>
          <a:p>
            <a:pPr lvl="1"/>
            <a:r>
              <a:rPr lang="en-US" sz="2800" dirty="0"/>
              <a:t>Is it entry controlled? </a:t>
            </a:r>
            <a:endParaRPr lang="en-US" sz="2800" dirty="0" smtClean="0"/>
          </a:p>
          <a:p>
            <a:r>
              <a:rPr lang="en-US" sz="3600" dirty="0" smtClean="0"/>
              <a:t>Why </a:t>
            </a:r>
            <a:r>
              <a:rPr lang="en-US" sz="3600" dirty="0"/>
              <a:t>not</a:t>
            </a:r>
            <a:r>
              <a:rPr lang="en-US" sz="3600" dirty="0" smtClean="0"/>
              <a:t>?</a:t>
            </a:r>
          </a:p>
          <a:p>
            <a:pPr lvl="1"/>
            <a:r>
              <a:rPr lang="en-US" sz="2800" dirty="0" smtClean="0"/>
              <a:t>It could work, but we need to have one input before the loop begins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3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81000"/>
            <a:ext cx="8183880" cy="701040"/>
          </a:xfrm>
        </p:spPr>
        <p:txBody>
          <a:bodyPr/>
          <a:lstStyle/>
          <a:p>
            <a:r>
              <a:rPr lang="en-US" dirty="0"/>
              <a:t>Which Loop Structure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19200"/>
            <a:ext cx="8183880" cy="4721352"/>
          </a:xfrm>
        </p:spPr>
        <p:txBody>
          <a:bodyPr>
            <a:normAutofit/>
          </a:bodyPr>
          <a:lstStyle/>
          <a:p>
            <a:r>
              <a:rPr lang="en-US" sz="3200" dirty="0"/>
              <a:t>Is a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do/while</a:t>
            </a:r>
            <a:r>
              <a:rPr lang="en-US" sz="3200" dirty="0"/>
              <a:t> loop warranted? </a:t>
            </a:r>
          </a:p>
          <a:p>
            <a:r>
              <a:rPr lang="en-US" sz="3200" dirty="0" smtClean="0"/>
              <a:t>Why?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2800" dirty="0" smtClean="0"/>
              <a:t>It </a:t>
            </a:r>
            <a:r>
              <a:rPr lang="en-US" sz="2800" dirty="0"/>
              <a:t>is a sentinel controlled loop (looks for an entry of 0 to stop looping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800" dirty="0" smtClean="0"/>
              <a:t>It </a:t>
            </a:r>
            <a:r>
              <a:rPr lang="en-US" sz="2800" dirty="0"/>
              <a:t>is exit controlled – the user needs to input at least one </a:t>
            </a:r>
            <a:r>
              <a:rPr lang="en-US" sz="2800" dirty="0" smtClean="0"/>
              <a:t>value</a:t>
            </a:r>
          </a:p>
          <a:p>
            <a:r>
              <a:rPr lang="en-US" sz="3200" dirty="0" smtClean="0"/>
              <a:t>Why </a:t>
            </a:r>
            <a:r>
              <a:rPr lang="en-US" sz="3200" dirty="0"/>
              <a:t>not</a:t>
            </a:r>
            <a:r>
              <a:rPr lang="en-US" sz="3200" dirty="0" smtClean="0"/>
              <a:t>?</a:t>
            </a:r>
          </a:p>
          <a:p>
            <a:pPr lvl="1"/>
            <a:r>
              <a:rPr lang="en-US" sz="2800" dirty="0" smtClean="0"/>
              <a:t>Probably the right one to use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selection structure is the next most important element of this program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Determines whether the entry is an even or odd </a:t>
            </a:r>
            <a:r>
              <a:rPr lang="en-US" dirty="0" smtClean="0"/>
              <a:t>integer and direct computation accordingly.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How many choices will there be?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Two – even and odd - There is no other type of number</a:t>
            </a:r>
          </a:p>
          <a:p>
            <a:pPr lvl="1"/>
            <a:r>
              <a:rPr lang="en-US" sz="2000" dirty="0" smtClean="0"/>
              <a:t>0 is mathematically considered even, but in our application, it is the quit indication and treated separately.</a:t>
            </a:r>
          </a:p>
          <a:p>
            <a:pPr lvl="1"/>
            <a:r>
              <a:rPr lang="en-US" sz="2000" dirty="0" smtClean="0"/>
              <a:t>By the time the entry to be identified gets to this selection structure, it will already be determined NOT to be a zero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239</TotalTime>
  <Words>756</Words>
  <Application>Microsoft Office PowerPoint</Application>
  <PresentationFormat>On-screen Show (4:3)</PresentationFormat>
  <Paragraphs>109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Verdana</vt:lpstr>
      <vt:lpstr>Wingdings</vt:lpstr>
      <vt:lpstr>Wingdings 2</vt:lpstr>
      <vt:lpstr>Aspect</vt:lpstr>
      <vt:lpstr>HW #2 Workshop</vt:lpstr>
      <vt:lpstr>Major Considerations</vt:lpstr>
      <vt:lpstr>Input/Output</vt:lpstr>
      <vt:lpstr>Repetition Structures</vt:lpstr>
      <vt:lpstr>Repetition Structure</vt:lpstr>
      <vt:lpstr>Which Loop Structure to Use?</vt:lpstr>
      <vt:lpstr>Which Loop Structure to Use?</vt:lpstr>
      <vt:lpstr>Which Loop Structure to Use?</vt:lpstr>
      <vt:lpstr>Selection Structure</vt:lpstr>
      <vt:lpstr>Which Selection Structure?</vt:lpstr>
      <vt:lpstr>Selection Structure</vt:lpstr>
      <vt:lpstr>Programmer Defined Function</vt:lpstr>
      <vt:lpstr>One Suggestion for a User-defined function:</vt:lpstr>
      <vt:lpstr>Program Structure</vt:lpstr>
      <vt:lpstr>Program 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Avelino</dc:creator>
  <cp:lastModifiedBy>Avelino Gonzalez</cp:lastModifiedBy>
  <cp:revision>20</cp:revision>
  <dcterms:created xsi:type="dcterms:W3CDTF">2016-02-16T14:47:00Z</dcterms:created>
  <dcterms:modified xsi:type="dcterms:W3CDTF">2016-09-19T18:01:10Z</dcterms:modified>
</cp:coreProperties>
</file>