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3" r:id="rId3"/>
    <p:sldId id="290" r:id="rId4"/>
    <p:sldId id="297" r:id="rId5"/>
    <p:sldId id="299" r:id="rId6"/>
    <p:sldId id="314" r:id="rId7"/>
    <p:sldId id="315" r:id="rId8"/>
    <p:sldId id="303" r:id="rId9"/>
    <p:sldId id="304" r:id="rId10"/>
    <p:sldId id="305" r:id="rId11"/>
    <p:sldId id="298" r:id="rId12"/>
    <p:sldId id="321" r:id="rId13"/>
    <p:sldId id="323" r:id="rId14"/>
    <p:sldId id="317" r:id="rId15"/>
    <p:sldId id="322" r:id="rId16"/>
    <p:sldId id="300" r:id="rId17"/>
    <p:sldId id="316" r:id="rId18"/>
    <p:sldId id="325" r:id="rId19"/>
    <p:sldId id="307" r:id="rId20"/>
    <p:sldId id="309" r:id="rId21"/>
    <p:sldId id="308" r:id="rId22"/>
    <p:sldId id="301" r:id="rId23"/>
    <p:sldId id="306" r:id="rId24"/>
    <p:sldId id="324" r:id="rId25"/>
    <p:sldId id="302" r:id="rId26"/>
    <p:sldId id="318" r:id="rId27"/>
    <p:sldId id="319" r:id="rId28"/>
    <p:sldId id="32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snapToGrid="0">
      <p:cViewPr>
        <p:scale>
          <a:sx n="76" d="100"/>
          <a:sy n="76" d="100"/>
        </p:scale>
        <p:origin x="-1110" y="336"/>
      </p:cViewPr>
      <p:guideLst>
        <p:guide orient="horz" pos="2160"/>
        <p:guide pos="2880"/>
      </p:guideLst>
    </p:cSldViewPr>
  </p:slideViewPr>
  <p:outlineViewPr>
    <p:cViewPr>
      <p:scale>
        <a:sx n="33" d="100"/>
        <a:sy n="33" d="100"/>
      </p:scale>
      <p:origin x="0" y="46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569DC9-540C-4B4F-A3F0-6B18EA7EF1A9}"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1099B-5327-4001-94FB-89704CCDFA64}" type="slidenum">
              <a:rPr lang="en-US" smtClean="0"/>
              <a:t>‹#›</a:t>
            </a:fld>
            <a:endParaRPr lang="en-US"/>
          </a:p>
        </p:txBody>
      </p:sp>
    </p:spTree>
    <p:extLst>
      <p:ext uri="{BB962C8B-B14F-4D97-AF65-F5344CB8AC3E}">
        <p14:creationId xmlns:p14="http://schemas.microsoft.com/office/powerpoint/2010/main" val="20188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569DC9-540C-4B4F-A3F0-6B18EA7EF1A9}"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1099B-5327-4001-94FB-89704CCDFA64}" type="slidenum">
              <a:rPr lang="en-US" smtClean="0"/>
              <a:t>‹#›</a:t>
            </a:fld>
            <a:endParaRPr lang="en-US"/>
          </a:p>
        </p:txBody>
      </p:sp>
    </p:spTree>
    <p:extLst>
      <p:ext uri="{BB962C8B-B14F-4D97-AF65-F5344CB8AC3E}">
        <p14:creationId xmlns:p14="http://schemas.microsoft.com/office/powerpoint/2010/main" val="382126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569DC9-540C-4B4F-A3F0-6B18EA7EF1A9}" type="datetimeFigureOut">
              <a:rPr lang="en-US" smtClean="0"/>
              <a:t>8/24/2016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1099B-5327-4001-94FB-89704CCDFA64}" type="slidenum">
              <a:rPr lang="en-US" smtClean="0"/>
              <a:t>‹#›</a:t>
            </a:fld>
            <a:endParaRPr lang="en-US"/>
          </a:p>
        </p:txBody>
      </p:sp>
    </p:spTree>
    <p:extLst>
      <p:ext uri="{BB962C8B-B14F-4D97-AF65-F5344CB8AC3E}">
        <p14:creationId xmlns:p14="http://schemas.microsoft.com/office/powerpoint/2010/main" val="21188428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00">
                <a:alpha val="23000"/>
              </a:srgbClr>
            </a:gs>
            <a:gs pos="18000">
              <a:schemeClr val="bg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69DC9-540C-4B4F-A3F0-6B18EA7EF1A9}" type="datetimeFigureOut">
              <a:rPr lang="en-US" smtClean="0"/>
              <a:t>8/24/2016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1099B-5327-4001-94FB-89704CCDFA64}" type="slidenum">
              <a:rPr lang="en-US" smtClean="0"/>
              <a:t>‹#›</a:t>
            </a:fld>
            <a:endParaRPr lang="en-US"/>
          </a:p>
        </p:txBody>
      </p:sp>
      <p:pic>
        <p:nvPicPr>
          <p:cNvPr id="7"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9527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userDrawn="1"/>
        </p:nvSpPr>
        <p:spPr>
          <a:xfrm>
            <a:off x="2952750" y="0"/>
            <a:ext cx="619125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userDrawn="1"/>
        </p:nvSpPr>
        <p:spPr>
          <a:xfrm flipH="1" flipV="1">
            <a:off x="2952750" y="304799"/>
            <a:ext cx="247650" cy="161925"/>
          </a:xfrm>
          <a:prstGeom prst="triangle">
            <a:avLst>
              <a:gd name="adj"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endCxn id="9" idx="0"/>
          </p:cNvCxnSpPr>
          <p:nvPr userDrawn="1"/>
        </p:nvCxnSpPr>
        <p:spPr>
          <a:xfrm>
            <a:off x="0" y="466724"/>
            <a:ext cx="29527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2952750" y="304799"/>
            <a:ext cx="247650" cy="161926"/>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2"/>
          </p:cNvCxnSpPr>
          <p:nvPr userDrawn="1"/>
        </p:nvCxnSpPr>
        <p:spPr>
          <a:xfrm>
            <a:off x="3200400" y="304799"/>
            <a:ext cx="59436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65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51"/>
            <a:ext cx="7772400" cy="1470025"/>
          </a:xfrm>
        </p:spPr>
        <p:txBody>
          <a:bodyPr>
            <a:noAutofit/>
          </a:bodyPr>
          <a:lstStyle/>
          <a:p>
            <a:r>
              <a:rPr lang="en-US" sz="4000" b="1" dirty="0" smtClean="0"/>
              <a:t/>
            </a:r>
            <a:br>
              <a:rPr lang="en-US" sz="4000" b="1" dirty="0" smtClean="0"/>
            </a:br>
            <a:r>
              <a:rPr lang="en-US" sz="4000" b="1" dirty="0" smtClean="0"/>
              <a:t>University </a:t>
            </a:r>
            <a:r>
              <a:rPr lang="en-US" sz="4000" b="1" dirty="0"/>
              <a:t>of Central Florida</a:t>
            </a:r>
            <a:br>
              <a:rPr lang="en-US" sz="4000" b="1" dirty="0"/>
            </a:br>
            <a:r>
              <a:rPr lang="en-US" sz="4000" b="1" dirty="0"/>
              <a:t>COP </a:t>
            </a:r>
            <a:r>
              <a:rPr lang="en-US" sz="4000" b="1" dirty="0" smtClean="0"/>
              <a:t>3330 </a:t>
            </a:r>
            <a:br>
              <a:rPr lang="en-US" sz="4000" b="1" dirty="0" smtClean="0"/>
            </a:br>
            <a:r>
              <a:rPr lang="en-US" sz="4000" b="1" dirty="0" smtClean="0"/>
              <a:t>Object Oriented Programming</a:t>
            </a:r>
            <a:br>
              <a:rPr lang="en-US" sz="4000" b="1" dirty="0" smtClean="0"/>
            </a:br>
            <a:endParaRPr lang="en-US" sz="40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067425"/>
            <a:ext cx="73056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707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a:xfrm>
            <a:off x="457200" y="1412310"/>
            <a:ext cx="8229600" cy="4525963"/>
          </a:xfrm>
        </p:spPr>
        <p:txBody>
          <a:bodyPr>
            <a:noAutofit/>
          </a:bodyPr>
          <a:lstStyle/>
          <a:p>
            <a:pPr lvl="1"/>
            <a:r>
              <a:rPr lang="en-US" b="1" dirty="0" smtClean="0"/>
              <a:t>Code </a:t>
            </a:r>
            <a:r>
              <a:rPr lang="en-US" b="1" dirty="0"/>
              <a:t>re-use</a:t>
            </a:r>
            <a:r>
              <a:rPr lang="en-US" dirty="0"/>
              <a:t>: If an object already </a:t>
            </a:r>
            <a:r>
              <a:rPr lang="en-US" dirty="0" smtClean="0"/>
              <a:t>exists, </a:t>
            </a:r>
            <a:r>
              <a:rPr lang="en-US" dirty="0"/>
              <a:t>you can use that object in your program. This allows specialists to implement/test/debug complex, task-specific objects, which you can then trust to run in your own code.</a:t>
            </a:r>
          </a:p>
          <a:p>
            <a:pPr lvl="1"/>
            <a:r>
              <a:rPr lang="en-US" b="1" dirty="0" err="1"/>
              <a:t>Pluggability</a:t>
            </a:r>
            <a:r>
              <a:rPr lang="en-US" b="1" dirty="0"/>
              <a:t> and debugging ease</a:t>
            </a:r>
            <a:r>
              <a:rPr lang="en-US" dirty="0"/>
              <a:t>: If a particular object turns out to be problematic, you can simply remove it from your application and plug in a different object as its replacement. This is analogous to fixing mechanical problems in the real world. If a bolt breaks, you replace </a:t>
            </a:r>
            <a:r>
              <a:rPr lang="en-US" i="1" dirty="0"/>
              <a:t>it</a:t>
            </a:r>
            <a:r>
              <a:rPr lang="en-US" dirty="0"/>
              <a:t>, not the entire machine.</a:t>
            </a:r>
          </a:p>
          <a:p>
            <a:endParaRPr lang="en-US" dirty="0" smtClean="0"/>
          </a:p>
        </p:txBody>
      </p:sp>
    </p:spTree>
    <p:extLst>
      <p:ext uri="{BB962C8B-B14F-4D97-AF65-F5344CB8AC3E}">
        <p14:creationId xmlns:p14="http://schemas.microsoft.com/office/powerpoint/2010/main" val="1156840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a:xfrm>
            <a:off x="457200" y="1227551"/>
            <a:ext cx="4903940" cy="5630449"/>
          </a:xfrm>
        </p:spPr>
        <p:txBody>
          <a:bodyPr>
            <a:noAutofit/>
          </a:bodyPr>
          <a:lstStyle/>
          <a:p>
            <a:r>
              <a:rPr lang="en-US" sz="3600" b="1" dirty="0" smtClean="0"/>
              <a:t>W</a:t>
            </a:r>
            <a:r>
              <a:rPr lang="en-US" b="1" dirty="0" smtClean="0"/>
              <a:t>hat Is a Class?</a:t>
            </a:r>
          </a:p>
          <a:p>
            <a:pPr lvl="1"/>
            <a:r>
              <a:rPr lang="en-US" dirty="0"/>
              <a:t>A </a:t>
            </a:r>
            <a:r>
              <a:rPr lang="en-US" i="1" dirty="0"/>
              <a:t>class</a:t>
            </a:r>
            <a:r>
              <a:rPr lang="en-US" dirty="0"/>
              <a:t> is the blueprint from which individual objects are created.</a:t>
            </a:r>
          </a:p>
          <a:p>
            <a:pPr lvl="1"/>
            <a:r>
              <a:rPr lang="en-US" dirty="0" smtClean="0"/>
              <a:t>A class models the state and behavior of a real-world object. </a:t>
            </a:r>
          </a:p>
          <a:p>
            <a:pPr lvl="1"/>
            <a:r>
              <a:rPr lang="en-US" dirty="0" smtClean="0"/>
              <a:t>In </a:t>
            </a:r>
            <a:r>
              <a:rPr lang="en-US" dirty="0"/>
              <a:t>object-oriented </a:t>
            </a:r>
            <a:r>
              <a:rPr lang="en-US" dirty="0" smtClean="0"/>
              <a:t>terms that blueprint is an </a:t>
            </a:r>
            <a:r>
              <a:rPr lang="en-US" i="1" dirty="0" smtClean="0"/>
              <a:t>instance</a:t>
            </a:r>
            <a:r>
              <a:rPr lang="en-US" dirty="0"/>
              <a:t> of the </a:t>
            </a:r>
            <a:r>
              <a:rPr lang="en-US" i="1" dirty="0"/>
              <a:t>class of </a:t>
            </a:r>
            <a:r>
              <a:rPr lang="en-US" i="1" dirty="0" smtClean="0"/>
              <a:t>objects</a:t>
            </a:r>
            <a:r>
              <a:rPr lang="en-US" dirty="0" smtClean="0"/>
              <a:t>. </a:t>
            </a:r>
          </a:p>
          <a:p>
            <a:pPr lvl="1"/>
            <a:r>
              <a:rPr lang="en-US" dirty="0" smtClean="0"/>
              <a:t>Example:  </a:t>
            </a:r>
            <a:r>
              <a:rPr lang="en-US" dirty="0" smtClean="0"/>
              <a:t>Dog</a:t>
            </a:r>
            <a:endParaRPr lang="en-US" dirty="0" smtClean="0"/>
          </a:p>
        </p:txBody>
      </p:sp>
      <p:sp>
        <p:nvSpPr>
          <p:cNvPr id="5" name="TextBox 4"/>
          <p:cNvSpPr txBox="1"/>
          <p:nvPr/>
        </p:nvSpPr>
        <p:spPr>
          <a:xfrm>
            <a:off x="4935255" y="1365335"/>
            <a:ext cx="4208745" cy="5355312"/>
          </a:xfrm>
          <a:prstGeom prst="rect">
            <a:avLst/>
          </a:prstGeom>
          <a:noFill/>
        </p:spPr>
        <p:txBody>
          <a:bodyPr wrap="square" rtlCol="0">
            <a:spAutoFit/>
          </a:bodyPr>
          <a:lstStyle/>
          <a:p>
            <a:r>
              <a:rPr lang="en-US" dirty="0"/>
              <a:t>public class Dog </a:t>
            </a:r>
          </a:p>
          <a:p>
            <a:r>
              <a:rPr lang="en-US" dirty="0"/>
              <a:t>{</a:t>
            </a:r>
          </a:p>
          <a:p>
            <a:r>
              <a:rPr lang="en-US" dirty="0"/>
              <a:t>    // state </a:t>
            </a:r>
            <a:r>
              <a:rPr lang="en-US" dirty="0" smtClean="0"/>
              <a:t>using </a:t>
            </a:r>
            <a:r>
              <a:rPr lang="en-US" dirty="0"/>
              <a:t>instance variables</a:t>
            </a:r>
          </a:p>
          <a:p>
            <a:r>
              <a:rPr lang="en-US" dirty="0"/>
              <a:t>    // also know as member variables</a:t>
            </a:r>
          </a:p>
          <a:p>
            <a:r>
              <a:rPr lang="en-US" dirty="0" smtClean="0"/>
              <a:t>    String </a:t>
            </a:r>
            <a:r>
              <a:rPr lang="en-US" dirty="0"/>
              <a:t>name;</a:t>
            </a:r>
          </a:p>
          <a:p>
            <a:r>
              <a:rPr lang="en-US" dirty="0" smtClean="0"/>
              <a:t>    </a:t>
            </a:r>
            <a:r>
              <a:rPr lang="en-US" dirty="0" err="1" smtClean="0"/>
              <a:t>boolean</a:t>
            </a:r>
            <a:r>
              <a:rPr lang="en-US" dirty="0" smtClean="0"/>
              <a:t> hungry;</a:t>
            </a:r>
          </a:p>
          <a:p>
            <a:r>
              <a:rPr lang="en-US" dirty="0" smtClean="0"/>
              <a:t>    </a:t>
            </a:r>
            <a:endParaRPr lang="en-US" dirty="0"/>
          </a:p>
          <a:p>
            <a:r>
              <a:rPr lang="en-US" dirty="0"/>
              <a:t>    // behavior </a:t>
            </a:r>
            <a:r>
              <a:rPr lang="en-US" dirty="0" smtClean="0"/>
              <a:t>using </a:t>
            </a:r>
            <a:r>
              <a:rPr lang="en-US" dirty="0"/>
              <a:t>methods that can</a:t>
            </a:r>
          </a:p>
          <a:p>
            <a:r>
              <a:rPr lang="en-US" dirty="0"/>
              <a:t>    // be called</a:t>
            </a:r>
          </a:p>
          <a:p>
            <a:r>
              <a:rPr lang="en-US" dirty="0"/>
              <a:t>    public </a:t>
            </a:r>
            <a:r>
              <a:rPr lang="en-US" dirty="0" err="1"/>
              <a:t>boolean</a:t>
            </a:r>
            <a:r>
              <a:rPr lang="en-US" dirty="0"/>
              <a:t> </a:t>
            </a:r>
            <a:r>
              <a:rPr lang="en-US" dirty="0" err="1"/>
              <a:t>isHungry</a:t>
            </a:r>
            <a:r>
              <a:rPr lang="en-US" dirty="0"/>
              <a:t>()</a:t>
            </a:r>
          </a:p>
          <a:p>
            <a:r>
              <a:rPr lang="en-US" dirty="0"/>
              <a:t>    {</a:t>
            </a:r>
          </a:p>
          <a:p>
            <a:r>
              <a:rPr lang="en-US" dirty="0"/>
              <a:t>        return hungry;</a:t>
            </a:r>
          </a:p>
          <a:p>
            <a:r>
              <a:rPr lang="en-US" dirty="0"/>
              <a:t>    }</a:t>
            </a:r>
          </a:p>
          <a:p>
            <a:r>
              <a:rPr lang="en-US" dirty="0"/>
              <a:t>    </a:t>
            </a:r>
          </a:p>
          <a:p>
            <a:r>
              <a:rPr lang="en-US" dirty="0"/>
              <a:t>    public void </a:t>
            </a:r>
            <a:r>
              <a:rPr lang="en-US" dirty="0" err="1"/>
              <a:t>setName</a:t>
            </a:r>
            <a:r>
              <a:rPr lang="en-US" dirty="0"/>
              <a:t>(String name)</a:t>
            </a:r>
          </a:p>
          <a:p>
            <a:r>
              <a:rPr lang="en-US" dirty="0"/>
              <a:t>    {</a:t>
            </a:r>
          </a:p>
          <a:p>
            <a:r>
              <a:rPr lang="en-US" dirty="0"/>
              <a:t>        this.name = name;</a:t>
            </a:r>
          </a:p>
          <a:p>
            <a:r>
              <a:rPr lang="en-US" dirty="0"/>
              <a:t>    }</a:t>
            </a:r>
          </a:p>
          <a:p>
            <a:r>
              <a:rPr lang="en-US" dirty="0"/>
              <a:t>}</a:t>
            </a:r>
          </a:p>
        </p:txBody>
      </p:sp>
    </p:spTree>
    <p:extLst>
      <p:ext uri="{BB962C8B-B14F-4D97-AF65-F5344CB8AC3E}">
        <p14:creationId xmlns:p14="http://schemas.microsoft.com/office/powerpoint/2010/main" val="1010347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5" name="TextBox 4"/>
          <p:cNvSpPr txBox="1"/>
          <p:nvPr/>
        </p:nvSpPr>
        <p:spPr>
          <a:xfrm>
            <a:off x="4935255" y="1365335"/>
            <a:ext cx="4208745" cy="5355312"/>
          </a:xfrm>
          <a:prstGeom prst="rect">
            <a:avLst/>
          </a:prstGeom>
          <a:noFill/>
        </p:spPr>
        <p:txBody>
          <a:bodyPr wrap="square" rtlCol="0">
            <a:spAutoFit/>
          </a:bodyPr>
          <a:lstStyle/>
          <a:p>
            <a:r>
              <a:rPr lang="en-US" dirty="0"/>
              <a:t>public class Dog </a:t>
            </a:r>
          </a:p>
          <a:p>
            <a:r>
              <a:rPr lang="en-US" dirty="0"/>
              <a:t>{</a:t>
            </a:r>
          </a:p>
          <a:p>
            <a:r>
              <a:rPr lang="en-US" dirty="0"/>
              <a:t>    // state </a:t>
            </a:r>
            <a:r>
              <a:rPr lang="en-US" dirty="0" smtClean="0"/>
              <a:t>using </a:t>
            </a:r>
            <a:r>
              <a:rPr lang="en-US" dirty="0"/>
              <a:t>instance variables</a:t>
            </a:r>
          </a:p>
          <a:p>
            <a:r>
              <a:rPr lang="en-US" dirty="0"/>
              <a:t>    // also know as member variables</a:t>
            </a:r>
          </a:p>
          <a:p>
            <a:r>
              <a:rPr lang="en-US" dirty="0" smtClean="0"/>
              <a:t>    String </a:t>
            </a:r>
            <a:r>
              <a:rPr lang="en-US" dirty="0"/>
              <a:t>name;</a:t>
            </a:r>
          </a:p>
          <a:p>
            <a:r>
              <a:rPr lang="en-US" dirty="0" smtClean="0"/>
              <a:t>    </a:t>
            </a:r>
            <a:r>
              <a:rPr lang="en-US" dirty="0" err="1" smtClean="0"/>
              <a:t>boolean</a:t>
            </a:r>
            <a:r>
              <a:rPr lang="en-US" dirty="0" smtClean="0"/>
              <a:t> hungry;</a:t>
            </a:r>
          </a:p>
          <a:p>
            <a:r>
              <a:rPr lang="en-US" dirty="0" smtClean="0"/>
              <a:t>    </a:t>
            </a:r>
            <a:endParaRPr lang="en-US" dirty="0"/>
          </a:p>
          <a:p>
            <a:r>
              <a:rPr lang="en-US" dirty="0"/>
              <a:t>    // behavior </a:t>
            </a:r>
            <a:r>
              <a:rPr lang="en-US" dirty="0" smtClean="0"/>
              <a:t>using </a:t>
            </a:r>
            <a:r>
              <a:rPr lang="en-US" dirty="0"/>
              <a:t>methods that can</a:t>
            </a:r>
          </a:p>
          <a:p>
            <a:r>
              <a:rPr lang="en-US" dirty="0"/>
              <a:t>    // be called</a:t>
            </a:r>
          </a:p>
          <a:p>
            <a:r>
              <a:rPr lang="en-US" dirty="0"/>
              <a:t>    public </a:t>
            </a:r>
            <a:r>
              <a:rPr lang="en-US" dirty="0" err="1"/>
              <a:t>boolean</a:t>
            </a:r>
            <a:r>
              <a:rPr lang="en-US" dirty="0"/>
              <a:t> </a:t>
            </a:r>
            <a:r>
              <a:rPr lang="en-US" dirty="0" err="1"/>
              <a:t>isHungry</a:t>
            </a:r>
            <a:r>
              <a:rPr lang="en-US" dirty="0"/>
              <a:t>()</a:t>
            </a:r>
          </a:p>
          <a:p>
            <a:r>
              <a:rPr lang="en-US" dirty="0"/>
              <a:t>    {</a:t>
            </a:r>
          </a:p>
          <a:p>
            <a:r>
              <a:rPr lang="en-US" dirty="0"/>
              <a:t>        return hungry;</a:t>
            </a:r>
          </a:p>
          <a:p>
            <a:r>
              <a:rPr lang="en-US" dirty="0"/>
              <a:t>    }</a:t>
            </a:r>
          </a:p>
          <a:p>
            <a:r>
              <a:rPr lang="en-US" dirty="0"/>
              <a:t>    </a:t>
            </a:r>
          </a:p>
          <a:p>
            <a:r>
              <a:rPr lang="en-US" dirty="0"/>
              <a:t>    public void </a:t>
            </a:r>
            <a:r>
              <a:rPr lang="en-US" dirty="0" err="1"/>
              <a:t>setName</a:t>
            </a:r>
            <a:r>
              <a:rPr lang="en-US" dirty="0"/>
              <a:t>(String name)</a:t>
            </a:r>
          </a:p>
          <a:p>
            <a:r>
              <a:rPr lang="en-US" dirty="0"/>
              <a:t>    {</a:t>
            </a:r>
          </a:p>
          <a:p>
            <a:r>
              <a:rPr lang="en-US" dirty="0"/>
              <a:t>        this.name = name;</a:t>
            </a:r>
          </a:p>
          <a:p>
            <a:r>
              <a:rPr lang="en-US" dirty="0"/>
              <a:t>    }</a:t>
            </a:r>
          </a:p>
          <a:p>
            <a:r>
              <a:rPr lang="en-US" dirty="0"/>
              <a:t>}</a:t>
            </a:r>
          </a:p>
        </p:txBody>
      </p:sp>
      <p:sp>
        <p:nvSpPr>
          <p:cNvPr id="6" name="Oval 5"/>
          <p:cNvSpPr/>
          <p:nvPr/>
        </p:nvSpPr>
        <p:spPr>
          <a:xfrm>
            <a:off x="5574081" y="1365335"/>
            <a:ext cx="1102291" cy="4008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3255" y="1365335"/>
            <a:ext cx="4446740" cy="2677656"/>
          </a:xfrm>
          <a:prstGeom prst="rect">
            <a:avLst/>
          </a:prstGeom>
          <a:noFill/>
        </p:spPr>
        <p:txBody>
          <a:bodyPr wrap="square" rtlCol="0">
            <a:spAutoFit/>
          </a:bodyPr>
          <a:lstStyle/>
          <a:p>
            <a:pPr marL="285750" indent="-285750">
              <a:buFont typeface="Arial" panose="020B0604020202020204" pitchFamily="34" charset="0"/>
              <a:buChar char="•"/>
            </a:pPr>
            <a:r>
              <a:rPr lang="en-US" sz="2800" b="1" dirty="0" smtClean="0"/>
              <a:t>How do we know it’s a class?</a:t>
            </a:r>
          </a:p>
          <a:p>
            <a:pPr marL="742950" lvl="1" indent="-285750">
              <a:buFont typeface="Arial" panose="020B0604020202020204" pitchFamily="34" charset="0"/>
              <a:buChar char="•"/>
            </a:pPr>
            <a:r>
              <a:rPr lang="en-US" sz="2800" dirty="0" smtClean="0"/>
              <a:t>Keyword class</a:t>
            </a:r>
          </a:p>
          <a:p>
            <a:pPr marL="742950" lvl="1" indent="-285750">
              <a:buFont typeface="Arial" panose="020B0604020202020204" pitchFamily="34" charset="0"/>
              <a:buChar char="•"/>
            </a:pPr>
            <a:r>
              <a:rPr lang="en-US" sz="2800" dirty="0" smtClean="0"/>
              <a:t>Name starts with an uppercase letter</a:t>
            </a:r>
          </a:p>
          <a:p>
            <a:endParaRPr lang="en-US" sz="2800" dirty="0"/>
          </a:p>
        </p:txBody>
      </p:sp>
      <p:cxnSp>
        <p:nvCxnSpPr>
          <p:cNvPr id="9" name="Straight Arrow Connector 8"/>
          <p:cNvCxnSpPr/>
          <p:nvPr/>
        </p:nvCxnSpPr>
        <p:spPr>
          <a:xfrm flipV="1">
            <a:off x="4083485" y="1565752"/>
            <a:ext cx="1490596" cy="2004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783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5" name="TextBox 4"/>
          <p:cNvSpPr txBox="1"/>
          <p:nvPr/>
        </p:nvSpPr>
        <p:spPr>
          <a:xfrm>
            <a:off x="4935255" y="1365335"/>
            <a:ext cx="4208745" cy="5509200"/>
          </a:xfrm>
          <a:prstGeom prst="rect">
            <a:avLst/>
          </a:prstGeom>
          <a:noFill/>
        </p:spPr>
        <p:txBody>
          <a:bodyPr wrap="square" rtlCol="0">
            <a:spAutoFit/>
          </a:bodyPr>
          <a:lstStyle/>
          <a:p>
            <a:r>
              <a:rPr lang="en-US" sz="1600" dirty="0"/>
              <a:t>#include&lt;</a:t>
            </a:r>
            <a:r>
              <a:rPr lang="en-US" sz="1600" dirty="0" err="1"/>
              <a:t>stdio.h</a:t>
            </a:r>
            <a:r>
              <a:rPr lang="en-US" sz="1600" dirty="0"/>
              <a:t>&gt;</a:t>
            </a:r>
          </a:p>
          <a:p>
            <a:r>
              <a:rPr lang="en-US" sz="1600" dirty="0"/>
              <a:t>#include&lt;</a:t>
            </a:r>
            <a:r>
              <a:rPr lang="en-US" sz="1600" dirty="0" err="1"/>
              <a:t>stdlib.h</a:t>
            </a:r>
            <a:r>
              <a:rPr lang="en-US" sz="1600" dirty="0"/>
              <a:t>&gt;</a:t>
            </a:r>
          </a:p>
          <a:p>
            <a:endParaRPr lang="en-US" sz="1600" dirty="0"/>
          </a:p>
          <a:p>
            <a:r>
              <a:rPr lang="en-US" sz="1600" dirty="0" err="1"/>
              <a:t>struct</a:t>
            </a:r>
            <a:r>
              <a:rPr lang="en-US" sz="1600" dirty="0"/>
              <a:t> node</a:t>
            </a:r>
          </a:p>
          <a:p>
            <a:r>
              <a:rPr lang="en-US" sz="1600" dirty="0"/>
              <a:t>{</a:t>
            </a:r>
          </a:p>
          <a:p>
            <a:r>
              <a:rPr lang="en-US" sz="1600" dirty="0"/>
              <a:t>    </a:t>
            </a:r>
            <a:r>
              <a:rPr lang="en-US" sz="1600" dirty="0" err="1"/>
              <a:t>int</a:t>
            </a:r>
            <a:r>
              <a:rPr lang="en-US" sz="1600" dirty="0"/>
              <a:t> data;       </a:t>
            </a:r>
          </a:p>
          <a:p>
            <a:r>
              <a:rPr lang="en-US" sz="1600" dirty="0"/>
              <a:t>    </a:t>
            </a:r>
            <a:r>
              <a:rPr lang="en-US" sz="1600" dirty="0" err="1"/>
              <a:t>struct</a:t>
            </a:r>
            <a:r>
              <a:rPr lang="en-US" sz="1600" dirty="0"/>
              <a:t> node *next</a:t>
            </a:r>
            <a:r>
              <a:rPr lang="en-US" sz="1600" dirty="0" smtClean="0"/>
              <a:t>;</a:t>
            </a:r>
          </a:p>
          <a:p>
            <a:r>
              <a:rPr lang="en-US" sz="1600" dirty="0" smtClean="0"/>
              <a:t>}*head; </a:t>
            </a:r>
          </a:p>
          <a:p>
            <a:endParaRPr lang="en-US" sz="1600" dirty="0" smtClean="0"/>
          </a:p>
          <a:p>
            <a:r>
              <a:rPr lang="en-US" sz="1600" dirty="0" smtClean="0"/>
              <a:t>// </a:t>
            </a:r>
            <a:r>
              <a:rPr lang="en-US" sz="1600" dirty="0"/>
              <a:t>Function prototypes</a:t>
            </a:r>
          </a:p>
          <a:p>
            <a:r>
              <a:rPr lang="en-US" sz="1600" dirty="0"/>
              <a:t>void append(</a:t>
            </a:r>
            <a:r>
              <a:rPr lang="en-US" sz="1600" dirty="0" err="1"/>
              <a:t>int</a:t>
            </a:r>
            <a:r>
              <a:rPr lang="en-US" sz="1600" dirty="0"/>
              <a:t> </a:t>
            </a:r>
            <a:r>
              <a:rPr lang="en-US" sz="1600" dirty="0" err="1"/>
              <a:t>num</a:t>
            </a:r>
            <a:r>
              <a:rPr lang="en-US" sz="1600" dirty="0"/>
              <a:t>);</a:t>
            </a:r>
          </a:p>
          <a:p>
            <a:r>
              <a:rPr lang="en-US" sz="1600" dirty="0"/>
              <a:t>void add( </a:t>
            </a:r>
            <a:r>
              <a:rPr lang="en-US" sz="1600" dirty="0" err="1"/>
              <a:t>int</a:t>
            </a:r>
            <a:r>
              <a:rPr lang="en-US" sz="1600" dirty="0"/>
              <a:t> </a:t>
            </a:r>
            <a:r>
              <a:rPr lang="en-US" sz="1600" dirty="0" err="1"/>
              <a:t>num</a:t>
            </a:r>
            <a:r>
              <a:rPr lang="en-US" sz="1600" dirty="0"/>
              <a:t> );</a:t>
            </a:r>
          </a:p>
          <a:p>
            <a:r>
              <a:rPr lang="en-US" sz="1600" dirty="0"/>
              <a:t>void </a:t>
            </a:r>
            <a:r>
              <a:rPr lang="en-US" sz="1600" dirty="0" err="1"/>
              <a:t>addafter</a:t>
            </a:r>
            <a:r>
              <a:rPr lang="en-US" sz="1600" dirty="0"/>
              <a:t>(</a:t>
            </a:r>
            <a:r>
              <a:rPr lang="en-US" sz="1600" dirty="0" err="1"/>
              <a:t>int</a:t>
            </a:r>
            <a:r>
              <a:rPr lang="en-US" sz="1600" dirty="0"/>
              <a:t> </a:t>
            </a:r>
            <a:r>
              <a:rPr lang="en-US" sz="1600" dirty="0" err="1"/>
              <a:t>num</a:t>
            </a:r>
            <a:r>
              <a:rPr lang="en-US" sz="1600" dirty="0"/>
              <a:t>, </a:t>
            </a:r>
            <a:r>
              <a:rPr lang="en-US" sz="1600" dirty="0" err="1"/>
              <a:t>int</a:t>
            </a:r>
            <a:r>
              <a:rPr lang="en-US" sz="1600" dirty="0"/>
              <a:t> </a:t>
            </a:r>
            <a:r>
              <a:rPr lang="en-US" sz="1600" dirty="0" err="1"/>
              <a:t>loc</a:t>
            </a:r>
            <a:r>
              <a:rPr lang="en-US" sz="1600" dirty="0"/>
              <a:t>);</a:t>
            </a:r>
          </a:p>
          <a:p>
            <a:r>
              <a:rPr lang="en-US" sz="1600" dirty="0"/>
              <a:t>void insert(</a:t>
            </a:r>
            <a:r>
              <a:rPr lang="en-US" sz="1600" dirty="0" err="1"/>
              <a:t>int</a:t>
            </a:r>
            <a:r>
              <a:rPr lang="en-US" sz="1600" dirty="0"/>
              <a:t> </a:t>
            </a:r>
            <a:r>
              <a:rPr lang="en-US" sz="1600" dirty="0" err="1"/>
              <a:t>num</a:t>
            </a:r>
            <a:r>
              <a:rPr lang="en-US" sz="1600" dirty="0"/>
              <a:t>);</a:t>
            </a:r>
          </a:p>
          <a:p>
            <a:r>
              <a:rPr lang="en-US" sz="1600" dirty="0" err="1"/>
              <a:t>int</a:t>
            </a:r>
            <a:r>
              <a:rPr lang="en-US" sz="1600" dirty="0"/>
              <a:t> delete(</a:t>
            </a:r>
            <a:r>
              <a:rPr lang="en-US" sz="1600" dirty="0" err="1"/>
              <a:t>int</a:t>
            </a:r>
            <a:r>
              <a:rPr lang="en-US" sz="1600" dirty="0"/>
              <a:t> </a:t>
            </a:r>
            <a:r>
              <a:rPr lang="en-US" sz="1600" dirty="0" err="1"/>
              <a:t>num</a:t>
            </a:r>
            <a:r>
              <a:rPr lang="en-US" sz="1600" dirty="0"/>
              <a:t>);</a:t>
            </a:r>
          </a:p>
          <a:p>
            <a:r>
              <a:rPr lang="en-US" sz="1600" dirty="0"/>
              <a:t>void display(</a:t>
            </a:r>
            <a:r>
              <a:rPr lang="en-US" sz="1600" dirty="0" err="1"/>
              <a:t>struct</a:t>
            </a:r>
            <a:r>
              <a:rPr lang="en-US" sz="1600" dirty="0"/>
              <a:t> node *r);</a:t>
            </a:r>
          </a:p>
          <a:p>
            <a:r>
              <a:rPr lang="en-US" sz="1600" dirty="0" err="1"/>
              <a:t>int</a:t>
            </a:r>
            <a:r>
              <a:rPr lang="en-US" sz="1600" dirty="0"/>
              <a:t> count();</a:t>
            </a:r>
          </a:p>
          <a:p>
            <a:endParaRPr lang="en-US" sz="1600" dirty="0"/>
          </a:p>
          <a:p>
            <a:r>
              <a:rPr lang="en-US" sz="1600" dirty="0"/>
              <a:t>// main function</a:t>
            </a:r>
          </a:p>
          <a:p>
            <a:r>
              <a:rPr lang="en-US" sz="1600" dirty="0" err="1"/>
              <a:t>int</a:t>
            </a:r>
            <a:r>
              <a:rPr lang="en-US" sz="1600" dirty="0"/>
              <a:t>  main()</a:t>
            </a:r>
          </a:p>
          <a:p>
            <a:r>
              <a:rPr lang="en-US" sz="1600" dirty="0" smtClean="0"/>
              <a:t>{</a:t>
            </a:r>
          </a:p>
          <a:p>
            <a:r>
              <a:rPr lang="en-US" sz="1600" dirty="0"/>
              <a:t>}</a:t>
            </a:r>
          </a:p>
        </p:txBody>
      </p:sp>
      <p:sp>
        <p:nvSpPr>
          <p:cNvPr id="7" name="TextBox 6"/>
          <p:cNvSpPr txBox="1"/>
          <p:nvPr/>
        </p:nvSpPr>
        <p:spPr>
          <a:xfrm>
            <a:off x="363255" y="1365335"/>
            <a:ext cx="4446740" cy="5693866"/>
          </a:xfrm>
          <a:prstGeom prst="rect">
            <a:avLst/>
          </a:prstGeom>
          <a:noFill/>
        </p:spPr>
        <p:txBody>
          <a:bodyPr wrap="square" rtlCol="0">
            <a:spAutoFit/>
          </a:bodyPr>
          <a:lstStyle/>
          <a:p>
            <a:pPr marL="285750" indent="-285750">
              <a:buFont typeface="Arial" panose="020B0604020202020204" pitchFamily="34" charset="0"/>
              <a:buChar char="•"/>
            </a:pPr>
            <a:r>
              <a:rPr lang="en-US" sz="2800" b="1" dirty="0" smtClean="0"/>
              <a:t>I only know C, how does it correlate?</a:t>
            </a:r>
          </a:p>
          <a:p>
            <a:pPr marL="742950" lvl="1" indent="-285750">
              <a:buFont typeface="Arial" panose="020B0604020202020204" pitchFamily="34" charset="0"/>
              <a:buChar char="•"/>
            </a:pPr>
            <a:r>
              <a:rPr lang="en-US" sz="2800" dirty="0" smtClean="0"/>
              <a:t>A class is like a </a:t>
            </a:r>
            <a:r>
              <a:rPr lang="en-US" sz="2800" dirty="0" err="1" smtClean="0"/>
              <a:t>struct</a:t>
            </a:r>
            <a:r>
              <a:rPr lang="en-US" sz="2800" dirty="0" smtClean="0"/>
              <a:t>, with it multiple variables</a:t>
            </a:r>
          </a:p>
          <a:p>
            <a:pPr marL="742950" lvl="1" indent="-285750">
              <a:buFont typeface="Arial" panose="020B0604020202020204" pitchFamily="34" charset="0"/>
              <a:buChar char="•"/>
            </a:pPr>
            <a:r>
              <a:rPr lang="en-US" sz="2800" dirty="0" smtClean="0"/>
              <a:t>Instead of functions being outside of the </a:t>
            </a:r>
            <a:r>
              <a:rPr lang="en-US" sz="2800" dirty="0" err="1" smtClean="0"/>
              <a:t>struct</a:t>
            </a:r>
            <a:r>
              <a:rPr lang="en-US" sz="2800" dirty="0" smtClean="0"/>
              <a:t>, they would be inside the </a:t>
            </a:r>
            <a:r>
              <a:rPr lang="en-US" sz="2800" dirty="0" err="1" smtClean="0"/>
              <a:t>struct</a:t>
            </a:r>
            <a:endParaRPr lang="en-US" sz="2800" dirty="0"/>
          </a:p>
          <a:p>
            <a:pPr marL="742950" lvl="1" indent="-285750">
              <a:buFont typeface="Arial" panose="020B0604020202020204" pitchFamily="34" charset="0"/>
              <a:buChar char="•"/>
            </a:pPr>
            <a:r>
              <a:rPr lang="en-US" sz="2800" dirty="0" smtClean="0"/>
              <a:t>Combine variables plus functions defined in a </a:t>
            </a:r>
            <a:r>
              <a:rPr lang="en-US" sz="2800" dirty="0" err="1" smtClean="0"/>
              <a:t>struct</a:t>
            </a:r>
            <a:r>
              <a:rPr lang="en-US" sz="2800" dirty="0" smtClean="0"/>
              <a:t> is a class in Java</a:t>
            </a:r>
          </a:p>
          <a:p>
            <a:endParaRPr lang="en-US" sz="2800" dirty="0"/>
          </a:p>
        </p:txBody>
      </p:sp>
    </p:spTree>
    <p:extLst>
      <p:ext uri="{BB962C8B-B14F-4D97-AF65-F5344CB8AC3E}">
        <p14:creationId xmlns:p14="http://schemas.microsoft.com/office/powerpoint/2010/main" val="1873391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a:xfrm>
            <a:off x="460375" y="1314490"/>
            <a:ext cx="5267195" cy="5580345"/>
          </a:xfrm>
        </p:spPr>
        <p:txBody>
          <a:bodyPr>
            <a:noAutofit/>
          </a:bodyPr>
          <a:lstStyle/>
          <a:p>
            <a:r>
              <a:rPr lang="en-US" b="1" dirty="0" smtClean="0"/>
              <a:t>Encapsulation</a:t>
            </a:r>
          </a:p>
          <a:p>
            <a:pPr lvl="1"/>
            <a:r>
              <a:rPr lang="en-US" dirty="0" smtClean="0"/>
              <a:t>Classes and the objects created from them encase their attributes and methods (i.e. state and behavior)</a:t>
            </a:r>
          </a:p>
          <a:p>
            <a:pPr lvl="1"/>
            <a:r>
              <a:rPr lang="en-US" dirty="0" smtClean="0"/>
              <a:t>Objects can communicate with one another however how objects are implemented is not made </a:t>
            </a:r>
            <a:r>
              <a:rPr lang="en-US" b="1" dirty="0" smtClean="0"/>
              <a:t>public</a:t>
            </a:r>
            <a:r>
              <a:rPr lang="en-US" dirty="0" smtClean="0"/>
              <a:t>, in other words the details are hidden, hence </a:t>
            </a:r>
            <a:r>
              <a:rPr lang="en-US" b="1" dirty="0" smtClean="0"/>
              <a:t>information-hiding</a:t>
            </a:r>
            <a:endParaRPr lang="en-US" b="1" dirty="0"/>
          </a:p>
          <a:p>
            <a:pPr lvl="1"/>
            <a:endParaRPr lang="en-US" dirty="0"/>
          </a:p>
          <a:p>
            <a:endParaRPr lang="en-US" dirty="0" smtClean="0"/>
          </a:p>
        </p:txBody>
      </p:sp>
      <p:pic>
        <p:nvPicPr>
          <p:cNvPr id="4098" name="Picture 2" descr="http://technologytimes.ng/wp-content/uploads/2014/10/ATM-Machin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1245" y="1202499"/>
            <a:ext cx="3077643" cy="3419604"/>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Image result for mone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mage result for mone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Image result for mone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Image result for money"/>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Image result for money"/>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4" descr="Image result for money"/>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12" name="Picture 16" descr="http://i.forbesimg.com/media/2009/12/16/1216_cash-dollars_650x45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7934" y="4622103"/>
            <a:ext cx="1741370" cy="121895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91245" y="4847573"/>
            <a:ext cx="1774684" cy="1477328"/>
          </a:xfrm>
          <a:prstGeom prst="rect">
            <a:avLst/>
          </a:prstGeom>
          <a:noFill/>
        </p:spPr>
        <p:txBody>
          <a:bodyPr wrap="square" rtlCol="0">
            <a:spAutoFit/>
          </a:bodyPr>
          <a:lstStyle/>
          <a:p>
            <a:r>
              <a:rPr lang="en-US" dirty="0" smtClean="0"/>
              <a:t>Do you really care how an ATM works as long as it gives you money????</a:t>
            </a:r>
            <a:endParaRPr lang="en-US" dirty="0"/>
          </a:p>
        </p:txBody>
      </p:sp>
    </p:spTree>
    <p:extLst>
      <p:ext uri="{BB962C8B-B14F-4D97-AF65-F5344CB8AC3E}">
        <p14:creationId xmlns:p14="http://schemas.microsoft.com/office/powerpoint/2010/main" val="1274513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p:txBody>
          <a:bodyPr>
            <a:noAutofit/>
          </a:bodyPr>
          <a:lstStyle/>
          <a:p>
            <a:r>
              <a:rPr lang="en-US" b="1" dirty="0" smtClean="0"/>
              <a:t>What does “public” mean?</a:t>
            </a:r>
          </a:p>
          <a:p>
            <a:pPr lvl="1"/>
            <a:r>
              <a:rPr lang="en-US" dirty="0" smtClean="0"/>
              <a:t>Public refers to what is called access level modifiers</a:t>
            </a:r>
          </a:p>
          <a:p>
            <a:pPr lvl="1"/>
            <a:r>
              <a:rPr lang="en-US" dirty="0" smtClean="0"/>
              <a:t>Java has public, protected, private, and default</a:t>
            </a:r>
          </a:p>
          <a:p>
            <a:pPr lvl="1"/>
            <a:r>
              <a:rPr lang="en-US" dirty="0" smtClean="0"/>
              <a:t>Anyone can access something is public</a:t>
            </a:r>
            <a:endParaRPr lang="en-US" dirty="0" smtClean="0"/>
          </a:p>
          <a:p>
            <a:r>
              <a:rPr lang="en-US" b="1" dirty="0" smtClean="0"/>
              <a:t>How are details hidden?</a:t>
            </a:r>
            <a:endParaRPr lang="en-US" dirty="0"/>
          </a:p>
          <a:p>
            <a:pPr lvl="1"/>
            <a:r>
              <a:rPr lang="en-US" dirty="0" smtClean="0"/>
              <a:t>Use the private access </a:t>
            </a:r>
            <a:r>
              <a:rPr lang="en-US" dirty="0"/>
              <a:t>level </a:t>
            </a:r>
            <a:r>
              <a:rPr lang="en-US" dirty="0" smtClean="0"/>
              <a:t>modifier</a:t>
            </a:r>
            <a:endParaRPr lang="en-US" dirty="0"/>
          </a:p>
          <a:p>
            <a:pPr lvl="1"/>
            <a:r>
              <a:rPr lang="en-US" dirty="0" smtClean="0"/>
              <a:t>Only the class itself can </a:t>
            </a:r>
            <a:r>
              <a:rPr lang="en-US" dirty="0"/>
              <a:t>access </a:t>
            </a:r>
            <a:r>
              <a:rPr lang="en-US" dirty="0" smtClean="0"/>
              <a:t>something that is  private</a:t>
            </a:r>
          </a:p>
          <a:p>
            <a:r>
              <a:rPr lang="en-US" dirty="0" smtClean="0"/>
              <a:t>More detailed discussion later!</a:t>
            </a:r>
            <a:endParaRPr lang="en-US" dirty="0"/>
          </a:p>
          <a:p>
            <a:endParaRPr lang="en-US" dirty="0" smtClean="0"/>
          </a:p>
        </p:txBody>
      </p:sp>
    </p:spTree>
    <p:extLst>
      <p:ext uri="{BB962C8B-B14F-4D97-AF65-F5344CB8AC3E}">
        <p14:creationId xmlns:p14="http://schemas.microsoft.com/office/powerpoint/2010/main" val="2129335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Instantiation</a:t>
            </a:r>
            <a:endParaRPr lang="en-US" dirty="0"/>
          </a:p>
        </p:txBody>
      </p:sp>
      <p:sp>
        <p:nvSpPr>
          <p:cNvPr id="3" name="Content Placeholder 2"/>
          <p:cNvSpPr>
            <a:spLocks noGrp="1"/>
          </p:cNvSpPr>
          <p:nvPr>
            <p:ph idx="1"/>
          </p:nvPr>
        </p:nvSpPr>
        <p:spPr>
          <a:xfrm>
            <a:off x="6264" y="1114816"/>
            <a:ext cx="5079304" cy="5636713"/>
          </a:xfrm>
        </p:spPr>
        <p:txBody>
          <a:bodyPr>
            <a:normAutofit fontScale="92500" lnSpcReduction="10000"/>
          </a:bodyPr>
          <a:lstStyle/>
          <a:p>
            <a:r>
              <a:rPr lang="en-US" b="1" dirty="0" smtClean="0"/>
              <a:t>What Is Instantiation?</a:t>
            </a:r>
          </a:p>
          <a:p>
            <a:pPr lvl="1"/>
            <a:r>
              <a:rPr lang="en-US" dirty="0" smtClean="0"/>
              <a:t>Creating an object of the defined class</a:t>
            </a:r>
          </a:p>
          <a:p>
            <a:pPr lvl="2"/>
            <a:r>
              <a:rPr lang="en-US" dirty="0" smtClean="0"/>
              <a:t>Dog puppy </a:t>
            </a:r>
            <a:r>
              <a:rPr lang="en-US" dirty="0" smtClean="0"/>
              <a:t>= new </a:t>
            </a:r>
            <a:r>
              <a:rPr lang="en-US" dirty="0" smtClean="0"/>
              <a:t>Dog();</a:t>
            </a:r>
            <a:endParaRPr lang="en-US" dirty="0" smtClean="0"/>
          </a:p>
          <a:p>
            <a:pPr lvl="2"/>
            <a:r>
              <a:rPr lang="en-US" dirty="0" smtClean="0"/>
              <a:t>Dog </a:t>
            </a:r>
            <a:r>
              <a:rPr lang="en-US" dirty="0" smtClean="0"/>
              <a:t>is the defined class</a:t>
            </a:r>
          </a:p>
          <a:p>
            <a:pPr lvl="2"/>
            <a:r>
              <a:rPr lang="en-US" dirty="0" smtClean="0"/>
              <a:t>new is the keyword to create the object</a:t>
            </a:r>
          </a:p>
          <a:p>
            <a:pPr lvl="2"/>
            <a:r>
              <a:rPr lang="en-US" dirty="0" smtClean="0"/>
              <a:t>Dog() </a:t>
            </a:r>
            <a:r>
              <a:rPr lang="en-US" dirty="0" smtClean="0"/>
              <a:t>is called a no-argument constructor which allocates the memory for the object</a:t>
            </a:r>
          </a:p>
          <a:p>
            <a:r>
              <a:rPr lang="en-US" b="1" dirty="0" smtClean="0"/>
              <a:t>What is an Instance?</a:t>
            </a:r>
          </a:p>
          <a:p>
            <a:pPr lvl="1"/>
            <a:r>
              <a:rPr lang="en-US" dirty="0" smtClean="0"/>
              <a:t>The created object is an instance of the class</a:t>
            </a:r>
          </a:p>
          <a:p>
            <a:pPr lvl="2"/>
            <a:r>
              <a:rPr lang="en-US" dirty="0" smtClean="0"/>
              <a:t>puppy </a:t>
            </a:r>
            <a:r>
              <a:rPr lang="en-US" dirty="0" smtClean="0"/>
              <a:t>is an instance of class </a:t>
            </a:r>
            <a:r>
              <a:rPr lang="en-US" dirty="0" smtClean="0"/>
              <a:t>Dog</a:t>
            </a:r>
            <a:endParaRPr lang="en-US" dirty="0" smtClean="0"/>
          </a:p>
        </p:txBody>
      </p:sp>
      <p:sp>
        <p:nvSpPr>
          <p:cNvPr id="4" name="TextBox 3"/>
          <p:cNvSpPr txBox="1"/>
          <p:nvPr/>
        </p:nvSpPr>
        <p:spPr>
          <a:xfrm>
            <a:off x="5085567" y="1515649"/>
            <a:ext cx="4058433" cy="3416320"/>
          </a:xfrm>
          <a:prstGeom prst="rect">
            <a:avLst/>
          </a:prstGeom>
          <a:noFill/>
        </p:spPr>
        <p:txBody>
          <a:bodyPr wrap="square" rtlCol="0">
            <a:spAutoFit/>
          </a:bodyPr>
          <a:lstStyle/>
          <a:p>
            <a:r>
              <a:rPr lang="en-US" dirty="0"/>
              <a:t>public class </a:t>
            </a:r>
            <a:r>
              <a:rPr lang="en-US" dirty="0" err="1"/>
              <a:t>KeyTerminology</a:t>
            </a:r>
            <a:r>
              <a:rPr lang="en-US" dirty="0"/>
              <a:t> {</a:t>
            </a:r>
          </a:p>
          <a:p>
            <a:endParaRPr lang="en-US" dirty="0"/>
          </a:p>
          <a:p>
            <a:r>
              <a:rPr lang="en-US" dirty="0"/>
              <a:t>    public static void main(String[] </a:t>
            </a:r>
            <a:r>
              <a:rPr lang="en-US" dirty="0" err="1"/>
              <a:t>args</a:t>
            </a:r>
            <a:r>
              <a:rPr lang="en-US" dirty="0"/>
              <a:t>) {</a:t>
            </a:r>
          </a:p>
          <a:p>
            <a:r>
              <a:rPr lang="en-US" dirty="0"/>
              <a:t>        // this is a declaration</a:t>
            </a:r>
          </a:p>
          <a:p>
            <a:r>
              <a:rPr lang="en-US" dirty="0"/>
              <a:t>        Dog </a:t>
            </a:r>
            <a:r>
              <a:rPr lang="en-US" dirty="0" err="1"/>
              <a:t>dog</a:t>
            </a:r>
            <a:r>
              <a:rPr lang="en-US" dirty="0"/>
              <a:t>;</a:t>
            </a:r>
          </a:p>
          <a:p>
            <a:r>
              <a:rPr lang="en-US" dirty="0"/>
              <a:t>        </a:t>
            </a:r>
            <a:endParaRPr lang="en-US" dirty="0" smtClean="0"/>
          </a:p>
          <a:p>
            <a:r>
              <a:rPr lang="en-US" dirty="0"/>
              <a:t> </a:t>
            </a:r>
            <a:r>
              <a:rPr lang="en-US" dirty="0" smtClean="0"/>
              <a:t>       // </a:t>
            </a:r>
            <a:r>
              <a:rPr lang="en-US" dirty="0"/>
              <a:t>this is instantiation</a:t>
            </a:r>
          </a:p>
          <a:p>
            <a:r>
              <a:rPr lang="en-US" dirty="0"/>
              <a:t>        // it calls the constructor and </a:t>
            </a:r>
            <a:r>
              <a:rPr lang="en-US" dirty="0" smtClean="0"/>
              <a:t>     </a:t>
            </a:r>
          </a:p>
          <a:p>
            <a:r>
              <a:rPr lang="en-US" dirty="0"/>
              <a:t> </a:t>
            </a:r>
            <a:r>
              <a:rPr lang="en-US" dirty="0" smtClean="0"/>
              <a:t>       // allocates </a:t>
            </a:r>
            <a:r>
              <a:rPr lang="en-US" dirty="0"/>
              <a:t>memory</a:t>
            </a:r>
          </a:p>
          <a:p>
            <a:r>
              <a:rPr lang="en-US" dirty="0"/>
              <a:t>        Dog puppy = new Dog();</a:t>
            </a:r>
          </a:p>
          <a:p>
            <a:r>
              <a:rPr lang="en-US" dirty="0"/>
              <a:t>    }</a:t>
            </a:r>
          </a:p>
          <a:p>
            <a:r>
              <a:rPr lang="en-US" dirty="0"/>
              <a:t>}</a:t>
            </a:r>
          </a:p>
        </p:txBody>
      </p:sp>
      <p:sp>
        <p:nvSpPr>
          <p:cNvPr id="5" name="Oval 4"/>
          <p:cNvSpPr/>
          <p:nvPr/>
        </p:nvSpPr>
        <p:spPr>
          <a:xfrm>
            <a:off x="5473874" y="2379945"/>
            <a:ext cx="2617940" cy="8062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135673" y="5022937"/>
            <a:ext cx="4008327"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Declarations do not allocate memory therefore it is not an object or instance yet!</a:t>
            </a:r>
          </a:p>
          <a:p>
            <a:pPr marL="285750" indent="-285750">
              <a:buFont typeface="Arial" panose="020B0604020202020204" pitchFamily="34" charset="0"/>
              <a:buChar char="•"/>
            </a:pPr>
            <a:r>
              <a:rPr lang="en-US" dirty="0" smtClean="0"/>
              <a:t>= new Dog() is just like the </a:t>
            </a:r>
            <a:r>
              <a:rPr lang="en-US" dirty="0" err="1" smtClean="0"/>
              <a:t>malloc</a:t>
            </a:r>
            <a:r>
              <a:rPr lang="en-US" dirty="0" smtClean="0"/>
              <a:t>() in C, memory is being allocated!</a:t>
            </a:r>
            <a:endParaRPr lang="en-US" dirty="0"/>
          </a:p>
        </p:txBody>
      </p:sp>
      <p:cxnSp>
        <p:nvCxnSpPr>
          <p:cNvPr id="8" name="Straight Arrow Connector 7"/>
          <p:cNvCxnSpPr/>
          <p:nvPr/>
        </p:nvCxnSpPr>
        <p:spPr>
          <a:xfrm flipV="1">
            <a:off x="6648188" y="4296427"/>
            <a:ext cx="466595" cy="1716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3"/>
          </p:cNvCxnSpPr>
          <p:nvPr/>
        </p:nvCxnSpPr>
        <p:spPr>
          <a:xfrm flipH="1" flipV="1">
            <a:off x="5857262" y="3068153"/>
            <a:ext cx="380700" cy="20863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648188" y="4018746"/>
            <a:ext cx="1371601" cy="3354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441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177448"/>
            <a:ext cx="5655502" cy="4948716"/>
          </a:xfrm>
        </p:spPr>
        <p:txBody>
          <a:bodyPr>
            <a:noAutofit/>
          </a:bodyPr>
          <a:lstStyle/>
          <a:p>
            <a:r>
              <a:rPr lang="en-US" b="1" dirty="0" smtClean="0"/>
              <a:t>What Is Inheritance?</a:t>
            </a:r>
          </a:p>
          <a:p>
            <a:pPr lvl="1"/>
            <a:r>
              <a:rPr lang="en-US" dirty="0" smtClean="0"/>
              <a:t>Creating a new class using an existing class</a:t>
            </a:r>
          </a:p>
          <a:p>
            <a:pPr lvl="1"/>
            <a:r>
              <a:rPr lang="en-US" dirty="0" smtClean="0"/>
              <a:t>Inheritance provides a powerful and natural mechanism for organizing and structuring software. </a:t>
            </a:r>
          </a:p>
          <a:p>
            <a:pPr lvl="1"/>
            <a:r>
              <a:rPr lang="en-US" dirty="0" smtClean="0"/>
              <a:t>Classes </a:t>
            </a:r>
            <a:r>
              <a:rPr lang="en-US" dirty="0" smtClean="0"/>
              <a:t>inherit state and behavior from their </a:t>
            </a:r>
            <a:r>
              <a:rPr lang="en-US" b="1" dirty="0" err="1" smtClean="0"/>
              <a:t>superclasses</a:t>
            </a:r>
            <a:r>
              <a:rPr lang="en-US" dirty="0" smtClean="0"/>
              <a:t> </a:t>
            </a:r>
          </a:p>
        </p:txBody>
      </p:sp>
      <p:sp>
        <p:nvSpPr>
          <p:cNvPr id="4" name="TextBox 3"/>
          <p:cNvSpPr txBox="1"/>
          <p:nvPr/>
        </p:nvSpPr>
        <p:spPr>
          <a:xfrm>
            <a:off x="6112702" y="1225689"/>
            <a:ext cx="3031298" cy="5632311"/>
          </a:xfrm>
          <a:prstGeom prst="rect">
            <a:avLst/>
          </a:prstGeom>
          <a:noFill/>
        </p:spPr>
        <p:txBody>
          <a:bodyPr wrap="square" rtlCol="0">
            <a:spAutoFit/>
          </a:bodyPr>
          <a:lstStyle/>
          <a:p>
            <a:r>
              <a:rPr lang="en-US" dirty="0"/>
              <a:t>public class Dog </a:t>
            </a:r>
          </a:p>
          <a:p>
            <a:r>
              <a:rPr lang="en-US" dirty="0"/>
              <a:t>{</a:t>
            </a:r>
          </a:p>
          <a:p>
            <a:r>
              <a:rPr lang="en-US" dirty="0"/>
              <a:t>    private </a:t>
            </a:r>
            <a:r>
              <a:rPr lang="en-US" dirty="0" err="1"/>
              <a:t>int</a:t>
            </a:r>
            <a:r>
              <a:rPr lang="en-US" dirty="0"/>
              <a:t> age;</a:t>
            </a:r>
          </a:p>
          <a:p>
            <a:r>
              <a:rPr lang="en-US" dirty="0"/>
              <a:t>    private String breed;</a:t>
            </a:r>
          </a:p>
          <a:p>
            <a:r>
              <a:rPr lang="en-US" dirty="0"/>
              <a:t>    private String name;</a:t>
            </a:r>
          </a:p>
          <a:p>
            <a:r>
              <a:rPr lang="en-US" dirty="0"/>
              <a:t>    private String activity;</a:t>
            </a:r>
          </a:p>
          <a:p>
            <a:r>
              <a:rPr lang="en-US" dirty="0"/>
              <a:t>    private </a:t>
            </a:r>
            <a:r>
              <a:rPr lang="en-US" dirty="0" err="1"/>
              <a:t>boolean</a:t>
            </a:r>
            <a:r>
              <a:rPr lang="en-US" dirty="0"/>
              <a:t> hungry;</a:t>
            </a:r>
          </a:p>
          <a:p>
            <a:r>
              <a:rPr lang="en-US" dirty="0"/>
              <a:t>    </a:t>
            </a:r>
          </a:p>
          <a:p>
            <a:r>
              <a:rPr lang="en-US" dirty="0"/>
              <a:t>   public </a:t>
            </a:r>
            <a:r>
              <a:rPr lang="en-US" dirty="0" err="1"/>
              <a:t>boolean</a:t>
            </a:r>
            <a:r>
              <a:rPr lang="en-US" dirty="0"/>
              <a:t> </a:t>
            </a:r>
            <a:r>
              <a:rPr lang="en-US" dirty="0" err="1"/>
              <a:t>isHungry</a:t>
            </a:r>
            <a:r>
              <a:rPr lang="en-US" dirty="0"/>
              <a:t>()</a:t>
            </a:r>
          </a:p>
          <a:p>
            <a:r>
              <a:rPr lang="en-US" dirty="0"/>
              <a:t>    {</a:t>
            </a:r>
          </a:p>
          <a:p>
            <a:r>
              <a:rPr lang="en-US" dirty="0"/>
              <a:t>        return hungry;</a:t>
            </a:r>
          </a:p>
          <a:p>
            <a:r>
              <a:rPr lang="en-US" dirty="0"/>
              <a:t>    }</a:t>
            </a:r>
          </a:p>
          <a:p>
            <a:r>
              <a:rPr lang="en-US" dirty="0"/>
              <a:t>    </a:t>
            </a:r>
          </a:p>
          <a:p>
            <a:r>
              <a:rPr lang="en-US" dirty="0"/>
              <a:t>    public void </a:t>
            </a:r>
            <a:r>
              <a:rPr lang="en-US" dirty="0" err="1"/>
              <a:t>setName</a:t>
            </a:r>
            <a:r>
              <a:rPr lang="en-US" dirty="0"/>
              <a:t>(String name)</a:t>
            </a:r>
          </a:p>
          <a:p>
            <a:r>
              <a:rPr lang="en-US" dirty="0"/>
              <a:t>    {</a:t>
            </a:r>
          </a:p>
          <a:p>
            <a:r>
              <a:rPr lang="en-US" dirty="0"/>
              <a:t>        this.name = name;</a:t>
            </a:r>
          </a:p>
          <a:p>
            <a:r>
              <a:rPr lang="en-US" dirty="0"/>
              <a:t>    }</a:t>
            </a:r>
          </a:p>
          <a:p>
            <a:r>
              <a:rPr lang="en-US" dirty="0"/>
              <a:t>}</a:t>
            </a:r>
          </a:p>
          <a:p>
            <a:endParaRPr lang="en-US" dirty="0"/>
          </a:p>
        </p:txBody>
      </p:sp>
      <p:sp>
        <p:nvSpPr>
          <p:cNvPr id="5" name="Oval 4"/>
          <p:cNvSpPr/>
          <p:nvPr/>
        </p:nvSpPr>
        <p:spPr>
          <a:xfrm>
            <a:off x="5987441" y="1252603"/>
            <a:ext cx="2267211" cy="513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002082" y="2154477"/>
            <a:ext cx="2442576" cy="6012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3444658" y="1678488"/>
            <a:ext cx="2668044" cy="776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039660" y="5361141"/>
            <a:ext cx="2317315" cy="6012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3356975" y="1766171"/>
            <a:ext cx="2868461" cy="38079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130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177448"/>
            <a:ext cx="5279721" cy="4948716"/>
          </a:xfrm>
        </p:spPr>
        <p:txBody>
          <a:bodyPr>
            <a:noAutofit/>
          </a:bodyPr>
          <a:lstStyle/>
          <a:p>
            <a:r>
              <a:rPr lang="en-US" b="1" dirty="0" smtClean="0"/>
              <a:t>What Is Inheritance?</a:t>
            </a:r>
          </a:p>
          <a:p>
            <a:pPr lvl="1"/>
            <a:r>
              <a:rPr lang="en-US" dirty="0" smtClean="0"/>
              <a:t>The </a:t>
            </a:r>
            <a:r>
              <a:rPr lang="en-US" dirty="0"/>
              <a:t>new class is a </a:t>
            </a:r>
            <a:r>
              <a:rPr lang="en-US" b="1" dirty="0"/>
              <a:t>subclass</a:t>
            </a:r>
          </a:p>
          <a:p>
            <a:pPr lvl="1"/>
            <a:r>
              <a:rPr lang="en-US" dirty="0" smtClean="0"/>
              <a:t>Classes </a:t>
            </a:r>
            <a:r>
              <a:rPr lang="en-US" dirty="0" smtClean="0"/>
              <a:t>can be derived from another using the keyword </a:t>
            </a:r>
            <a:r>
              <a:rPr lang="en-US" b="1" dirty="0" smtClean="0"/>
              <a:t>extends </a:t>
            </a:r>
            <a:r>
              <a:rPr lang="en-US" dirty="0" smtClean="0"/>
              <a:t>followed by the superclass’s name</a:t>
            </a:r>
            <a:endParaRPr lang="en-US" dirty="0" smtClean="0"/>
          </a:p>
        </p:txBody>
      </p:sp>
      <p:sp>
        <p:nvSpPr>
          <p:cNvPr id="4" name="TextBox 3"/>
          <p:cNvSpPr txBox="1"/>
          <p:nvPr/>
        </p:nvSpPr>
        <p:spPr>
          <a:xfrm>
            <a:off x="5724395" y="1465545"/>
            <a:ext cx="3031298" cy="5078313"/>
          </a:xfrm>
          <a:prstGeom prst="rect">
            <a:avLst/>
          </a:prstGeom>
          <a:noFill/>
        </p:spPr>
        <p:txBody>
          <a:bodyPr wrap="square" rtlCol="0">
            <a:spAutoFit/>
          </a:bodyPr>
          <a:lstStyle/>
          <a:p>
            <a:r>
              <a:rPr lang="en-US" dirty="0"/>
              <a:t>public class </a:t>
            </a:r>
            <a:r>
              <a:rPr lang="en-US" dirty="0" err="1"/>
              <a:t>SubclassDog</a:t>
            </a:r>
            <a:r>
              <a:rPr lang="en-US" dirty="0"/>
              <a:t> extends Dog{</a:t>
            </a:r>
          </a:p>
          <a:p>
            <a:r>
              <a:rPr lang="en-US" dirty="0"/>
              <a:t>/* inherited from superclass Dog</a:t>
            </a:r>
          </a:p>
          <a:p>
            <a:r>
              <a:rPr lang="en-US" dirty="0"/>
              <a:t>    private </a:t>
            </a:r>
            <a:r>
              <a:rPr lang="en-US" dirty="0" err="1"/>
              <a:t>int</a:t>
            </a:r>
            <a:r>
              <a:rPr lang="en-US" dirty="0"/>
              <a:t> age;</a:t>
            </a:r>
          </a:p>
          <a:p>
            <a:r>
              <a:rPr lang="en-US" dirty="0"/>
              <a:t>    private String breed;</a:t>
            </a:r>
          </a:p>
          <a:p>
            <a:r>
              <a:rPr lang="en-US" dirty="0"/>
              <a:t>    private String name;</a:t>
            </a:r>
          </a:p>
          <a:p>
            <a:r>
              <a:rPr lang="en-US" dirty="0"/>
              <a:t>    private String activity;</a:t>
            </a:r>
          </a:p>
          <a:p>
            <a:r>
              <a:rPr lang="en-US" dirty="0"/>
              <a:t>    private </a:t>
            </a:r>
            <a:r>
              <a:rPr lang="en-US" dirty="0" err="1"/>
              <a:t>boolean</a:t>
            </a:r>
            <a:r>
              <a:rPr lang="en-US" dirty="0"/>
              <a:t> hungry;</a:t>
            </a:r>
          </a:p>
          <a:p>
            <a:r>
              <a:rPr lang="en-US" dirty="0"/>
              <a:t>*/</a:t>
            </a:r>
          </a:p>
          <a:p>
            <a:endParaRPr lang="en-US" dirty="0"/>
          </a:p>
          <a:p>
            <a:r>
              <a:rPr lang="en-US" dirty="0"/>
              <a:t>    // extras unique to </a:t>
            </a:r>
            <a:r>
              <a:rPr lang="en-US" dirty="0" err="1"/>
              <a:t>SubclassDog</a:t>
            </a:r>
            <a:endParaRPr lang="en-US" dirty="0"/>
          </a:p>
          <a:p>
            <a:r>
              <a:rPr lang="en-US" dirty="0"/>
              <a:t>    private </a:t>
            </a:r>
            <a:r>
              <a:rPr lang="en-US" dirty="0" err="1"/>
              <a:t>boolean</a:t>
            </a:r>
            <a:r>
              <a:rPr lang="en-US" dirty="0"/>
              <a:t> swimmer;</a:t>
            </a:r>
          </a:p>
          <a:p>
            <a:r>
              <a:rPr lang="en-US" dirty="0"/>
              <a:t>    private </a:t>
            </a:r>
            <a:r>
              <a:rPr lang="en-US" dirty="0" err="1"/>
              <a:t>boolean</a:t>
            </a:r>
            <a:r>
              <a:rPr lang="en-US" dirty="0"/>
              <a:t> barks;</a:t>
            </a:r>
          </a:p>
          <a:p>
            <a:r>
              <a:rPr lang="en-US" dirty="0"/>
              <a:t>    private </a:t>
            </a:r>
            <a:r>
              <a:rPr lang="en-US" dirty="0" err="1"/>
              <a:t>boolean</a:t>
            </a:r>
            <a:r>
              <a:rPr lang="en-US" dirty="0"/>
              <a:t> </a:t>
            </a:r>
            <a:r>
              <a:rPr lang="en-US" dirty="0" err="1"/>
              <a:t>searchAndRescue</a:t>
            </a:r>
            <a:r>
              <a:rPr lang="en-US" dirty="0"/>
              <a:t>;</a:t>
            </a:r>
          </a:p>
          <a:p>
            <a:r>
              <a:rPr lang="en-US" dirty="0"/>
              <a:t>}</a:t>
            </a:r>
          </a:p>
        </p:txBody>
      </p:sp>
      <p:sp>
        <p:nvSpPr>
          <p:cNvPr id="5" name="Oval 4"/>
          <p:cNvSpPr/>
          <p:nvPr/>
        </p:nvSpPr>
        <p:spPr>
          <a:xfrm>
            <a:off x="3870543" y="1753644"/>
            <a:ext cx="1340285" cy="5511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801633" y="1465545"/>
            <a:ext cx="1402915" cy="4634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5210828" y="1565753"/>
            <a:ext cx="1590805" cy="463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977030" y="3231715"/>
            <a:ext cx="1578280" cy="3883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36712" y="1753644"/>
            <a:ext cx="1440493" cy="3883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10" idx="6"/>
          </p:cNvCxnSpPr>
          <p:nvPr/>
        </p:nvCxnSpPr>
        <p:spPr>
          <a:xfrm flipV="1">
            <a:off x="2555310" y="2141951"/>
            <a:ext cx="3620022" cy="1283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658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Autofit/>
          </a:bodyPr>
          <a:lstStyle/>
          <a:p>
            <a:r>
              <a:rPr lang="en-US" dirty="0"/>
              <a:t>Different kinds of objects </a:t>
            </a:r>
            <a:endParaRPr lang="en-US" dirty="0" smtClean="0"/>
          </a:p>
          <a:p>
            <a:pPr lvl="1"/>
            <a:r>
              <a:rPr lang="en-US" dirty="0" smtClean="0"/>
              <a:t>often </a:t>
            </a:r>
            <a:r>
              <a:rPr lang="en-US" dirty="0"/>
              <a:t>have a certain amount in common with each other</a:t>
            </a:r>
            <a:r>
              <a:rPr lang="en-US" dirty="0" smtClean="0"/>
              <a:t>.</a:t>
            </a:r>
          </a:p>
          <a:p>
            <a:pPr lvl="1"/>
            <a:r>
              <a:rPr lang="en-US" dirty="0" smtClean="0"/>
              <a:t>yet </a:t>
            </a:r>
            <a:r>
              <a:rPr lang="en-US" dirty="0"/>
              <a:t>each also defines additional features that make them </a:t>
            </a:r>
            <a:r>
              <a:rPr lang="en-US" dirty="0" smtClean="0"/>
              <a:t>different</a:t>
            </a:r>
          </a:p>
          <a:p>
            <a:r>
              <a:rPr lang="en-US" dirty="0" smtClean="0"/>
              <a:t>Object-oriented </a:t>
            </a:r>
            <a:r>
              <a:rPr lang="en-US" dirty="0"/>
              <a:t>programming allows classes to </a:t>
            </a:r>
            <a:r>
              <a:rPr lang="en-US" i="1" dirty="0"/>
              <a:t>inherit</a:t>
            </a:r>
            <a:r>
              <a:rPr lang="en-US" dirty="0"/>
              <a:t> commonly used state and behavior from other classes</a:t>
            </a:r>
            <a:r>
              <a:rPr lang="en-US" dirty="0" smtClean="0"/>
              <a:t>.</a:t>
            </a:r>
          </a:p>
          <a:p>
            <a:endParaRPr lang="en-US" b="1" dirty="0" smtClean="0"/>
          </a:p>
        </p:txBody>
      </p:sp>
    </p:spTree>
    <p:extLst>
      <p:ext uri="{BB962C8B-B14F-4D97-AF65-F5344CB8AC3E}">
        <p14:creationId xmlns:p14="http://schemas.microsoft.com/office/powerpoint/2010/main" val="265543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Administrative</a:t>
            </a:r>
          </a:p>
          <a:p>
            <a:r>
              <a:rPr lang="en-US" dirty="0" smtClean="0"/>
              <a:t>Key terminology lecture</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058991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Autofit/>
          </a:bodyPr>
          <a:lstStyle/>
          <a:p>
            <a:r>
              <a:rPr lang="en-US" dirty="0" smtClean="0"/>
              <a:t>The </a:t>
            </a:r>
            <a:r>
              <a:rPr lang="en-US" b="1" dirty="0" smtClean="0"/>
              <a:t>subclass</a:t>
            </a:r>
            <a:r>
              <a:rPr lang="en-US" dirty="0" smtClean="0"/>
              <a:t> has all </a:t>
            </a:r>
            <a:r>
              <a:rPr lang="en-US" dirty="0"/>
              <a:t>the same fields and methods as </a:t>
            </a:r>
            <a:r>
              <a:rPr lang="en-US" dirty="0" smtClean="0"/>
              <a:t>the </a:t>
            </a:r>
            <a:r>
              <a:rPr lang="en-US" b="1" dirty="0" smtClean="0"/>
              <a:t>superclass</a:t>
            </a:r>
          </a:p>
          <a:p>
            <a:r>
              <a:rPr lang="en-US" dirty="0" smtClean="0"/>
              <a:t>Allows the subclass’s code </a:t>
            </a:r>
            <a:r>
              <a:rPr lang="en-US" dirty="0"/>
              <a:t>to focus exclusively on the features that make it unique. </a:t>
            </a:r>
            <a:endParaRPr lang="en-US" dirty="0" smtClean="0"/>
          </a:p>
          <a:p>
            <a:r>
              <a:rPr lang="en-US" dirty="0" smtClean="0"/>
              <a:t>Makes </a:t>
            </a:r>
            <a:r>
              <a:rPr lang="en-US" dirty="0"/>
              <a:t>code for </a:t>
            </a:r>
            <a:r>
              <a:rPr lang="en-US" dirty="0" smtClean="0"/>
              <a:t>subclasses </a:t>
            </a:r>
            <a:r>
              <a:rPr lang="en-US" dirty="0"/>
              <a:t>easy to read</a:t>
            </a:r>
            <a:r>
              <a:rPr lang="en-US" dirty="0" smtClean="0"/>
              <a:t>.</a:t>
            </a:r>
          </a:p>
          <a:p>
            <a:r>
              <a:rPr lang="en-US" dirty="0" smtClean="0"/>
              <a:t>Be sure to properly </a:t>
            </a:r>
            <a:r>
              <a:rPr lang="en-US" dirty="0"/>
              <a:t>document the state and behavior that each superclass defines, since that code will not appear in the source file of each subclass.</a:t>
            </a:r>
            <a:endParaRPr lang="en-US" dirty="0" smtClean="0"/>
          </a:p>
          <a:p>
            <a:endParaRPr lang="en-US" b="1" dirty="0" smtClean="0"/>
          </a:p>
        </p:txBody>
      </p:sp>
    </p:spTree>
    <p:extLst>
      <p:ext uri="{BB962C8B-B14F-4D97-AF65-F5344CB8AC3E}">
        <p14:creationId xmlns:p14="http://schemas.microsoft.com/office/powerpoint/2010/main" val="3990186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199" y="1600200"/>
            <a:ext cx="3709767" cy="4525963"/>
          </a:xfrm>
        </p:spPr>
        <p:txBody>
          <a:bodyPr>
            <a:noAutofit/>
          </a:bodyPr>
          <a:lstStyle/>
          <a:p>
            <a:r>
              <a:rPr lang="en-US" dirty="0" smtClean="0"/>
              <a:t>In Java </a:t>
            </a:r>
          </a:p>
          <a:p>
            <a:pPr lvl="1"/>
            <a:r>
              <a:rPr lang="en-US" dirty="0" smtClean="0"/>
              <a:t>each </a:t>
            </a:r>
            <a:r>
              <a:rPr lang="en-US" dirty="0"/>
              <a:t>class is allowed to have </a:t>
            </a:r>
            <a:r>
              <a:rPr lang="en-US" b="1" i="1" u="sng" dirty="0"/>
              <a:t>one</a:t>
            </a:r>
            <a:r>
              <a:rPr lang="en-US" dirty="0"/>
              <a:t> direct </a:t>
            </a:r>
            <a:r>
              <a:rPr lang="en-US" dirty="0" smtClean="0"/>
              <a:t>superclass </a:t>
            </a:r>
          </a:p>
          <a:p>
            <a:pPr lvl="1"/>
            <a:r>
              <a:rPr lang="en-US" dirty="0" smtClean="0"/>
              <a:t>each </a:t>
            </a:r>
            <a:r>
              <a:rPr lang="en-US" dirty="0"/>
              <a:t>superclass has the potential for an </a:t>
            </a:r>
            <a:r>
              <a:rPr lang="en-US" b="1" dirty="0"/>
              <a:t>unlimited</a:t>
            </a:r>
            <a:r>
              <a:rPr lang="en-US" dirty="0"/>
              <a:t> number </a:t>
            </a:r>
            <a:r>
              <a:rPr lang="en-US" dirty="0" smtClean="0"/>
              <a:t>of </a:t>
            </a:r>
            <a:r>
              <a:rPr lang="en-US" i="1" dirty="0" smtClean="0"/>
              <a:t>subclasses</a:t>
            </a:r>
            <a:endParaRPr lang="en-US" b="1" dirty="0" smtClean="0"/>
          </a:p>
        </p:txBody>
      </p:sp>
      <p:pic>
        <p:nvPicPr>
          <p:cNvPr id="1026" name="Picture 2" descr="A diagram of classes in a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966" y="1565860"/>
            <a:ext cx="4944870" cy="4283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9413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a:xfrm>
            <a:off x="457200" y="1224420"/>
            <a:ext cx="5555293" cy="5633580"/>
          </a:xfrm>
        </p:spPr>
        <p:txBody>
          <a:bodyPr>
            <a:noAutofit/>
          </a:bodyPr>
          <a:lstStyle/>
          <a:p>
            <a:r>
              <a:rPr lang="en-US" b="1" dirty="0" smtClean="0"/>
              <a:t>What Is an Interface?</a:t>
            </a:r>
          </a:p>
          <a:p>
            <a:r>
              <a:rPr lang="en-US" dirty="0" smtClean="0"/>
              <a:t>Collection of related methods that tell objects </a:t>
            </a:r>
            <a:r>
              <a:rPr lang="en-US" b="1" dirty="0" smtClean="0"/>
              <a:t>what</a:t>
            </a:r>
            <a:r>
              <a:rPr lang="en-US" dirty="0" smtClean="0"/>
              <a:t> to do but now </a:t>
            </a:r>
            <a:r>
              <a:rPr lang="en-US" b="1" dirty="0" smtClean="0"/>
              <a:t>how</a:t>
            </a:r>
            <a:r>
              <a:rPr lang="en-US" dirty="0" smtClean="0"/>
              <a:t> to do </a:t>
            </a:r>
            <a:r>
              <a:rPr lang="en-US" dirty="0" smtClean="0"/>
              <a:t>it</a:t>
            </a:r>
          </a:p>
          <a:p>
            <a:r>
              <a:rPr lang="en-US" dirty="0" smtClean="0"/>
              <a:t>They are just like function prototypes in C!</a:t>
            </a:r>
            <a:endParaRPr lang="en-US" dirty="0" smtClean="0"/>
          </a:p>
          <a:p>
            <a:r>
              <a:rPr lang="en-US" dirty="0" smtClean="0"/>
              <a:t>An interface is a contract between a class and the outside world. </a:t>
            </a:r>
          </a:p>
        </p:txBody>
      </p:sp>
      <p:sp>
        <p:nvSpPr>
          <p:cNvPr id="4" name="TextBox 3"/>
          <p:cNvSpPr txBox="1"/>
          <p:nvPr/>
        </p:nvSpPr>
        <p:spPr>
          <a:xfrm>
            <a:off x="6338170" y="1311220"/>
            <a:ext cx="2805829" cy="5509200"/>
          </a:xfrm>
          <a:prstGeom prst="rect">
            <a:avLst/>
          </a:prstGeom>
          <a:noFill/>
        </p:spPr>
        <p:txBody>
          <a:bodyPr wrap="square" rtlCol="0">
            <a:spAutoFit/>
          </a:bodyPr>
          <a:lstStyle/>
          <a:p>
            <a:r>
              <a:rPr lang="en-US" sz="1600" dirty="0"/>
              <a:t>#include&lt;</a:t>
            </a:r>
            <a:r>
              <a:rPr lang="en-US" sz="1600" dirty="0" err="1"/>
              <a:t>stdio.h</a:t>
            </a:r>
            <a:r>
              <a:rPr lang="en-US" sz="1600" dirty="0"/>
              <a:t>&gt;</a:t>
            </a:r>
          </a:p>
          <a:p>
            <a:r>
              <a:rPr lang="en-US" sz="1600" dirty="0"/>
              <a:t>#include&lt;</a:t>
            </a:r>
            <a:r>
              <a:rPr lang="en-US" sz="1600" dirty="0" err="1"/>
              <a:t>stdlib.h</a:t>
            </a:r>
            <a:r>
              <a:rPr lang="en-US" sz="1600" dirty="0"/>
              <a:t>&gt;</a:t>
            </a:r>
          </a:p>
          <a:p>
            <a:endParaRPr lang="en-US" sz="1600" dirty="0"/>
          </a:p>
          <a:p>
            <a:r>
              <a:rPr lang="en-US" sz="1600" dirty="0" err="1"/>
              <a:t>struct</a:t>
            </a:r>
            <a:r>
              <a:rPr lang="en-US" sz="1600" dirty="0"/>
              <a:t> node</a:t>
            </a:r>
          </a:p>
          <a:p>
            <a:r>
              <a:rPr lang="en-US" sz="1600" dirty="0"/>
              <a:t>{</a:t>
            </a:r>
          </a:p>
          <a:p>
            <a:r>
              <a:rPr lang="en-US" sz="1600" dirty="0"/>
              <a:t>    </a:t>
            </a:r>
            <a:r>
              <a:rPr lang="en-US" sz="1600" dirty="0" err="1"/>
              <a:t>int</a:t>
            </a:r>
            <a:r>
              <a:rPr lang="en-US" sz="1600" dirty="0"/>
              <a:t> data;       </a:t>
            </a:r>
          </a:p>
          <a:p>
            <a:r>
              <a:rPr lang="en-US" sz="1600" dirty="0"/>
              <a:t>    </a:t>
            </a:r>
            <a:r>
              <a:rPr lang="en-US" sz="1600" dirty="0" err="1"/>
              <a:t>struct</a:t>
            </a:r>
            <a:r>
              <a:rPr lang="en-US" sz="1600" dirty="0"/>
              <a:t> node *next</a:t>
            </a:r>
            <a:r>
              <a:rPr lang="en-US" sz="1600" dirty="0" smtClean="0"/>
              <a:t>;</a:t>
            </a:r>
          </a:p>
          <a:p>
            <a:r>
              <a:rPr lang="en-US" sz="1600" dirty="0" smtClean="0"/>
              <a:t>}*head; </a:t>
            </a:r>
          </a:p>
          <a:p>
            <a:endParaRPr lang="en-US" sz="1600" dirty="0" smtClean="0"/>
          </a:p>
          <a:p>
            <a:r>
              <a:rPr lang="en-US" sz="1600" dirty="0" smtClean="0"/>
              <a:t>// </a:t>
            </a:r>
            <a:r>
              <a:rPr lang="en-US" sz="1600" dirty="0"/>
              <a:t>Function prototypes</a:t>
            </a:r>
          </a:p>
          <a:p>
            <a:r>
              <a:rPr lang="en-US" sz="1600" dirty="0"/>
              <a:t>void append(</a:t>
            </a:r>
            <a:r>
              <a:rPr lang="en-US" sz="1600" dirty="0" err="1"/>
              <a:t>int</a:t>
            </a:r>
            <a:r>
              <a:rPr lang="en-US" sz="1600" dirty="0"/>
              <a:t> </a:t>
            </a:r>
            <a:r>
              <a:rPr lang="en-US" sz="1600" dirty="0" err="1"/>
              <a:t>num</a:t>
            </a:r>
            <a:r>
              <a:rPr lang="en-US" sz="1600" dirty="0"/>
              <a:t>);</a:t>
            </a:r>
          </a:p>
          <a:p>
            <a:r>
              <a:rPr lang="en-US" sz="1600" dirty="0"/>
              <a:t>void add( </a:t>
            </a:r>
            <a:r>
              <a:rPr lang="en-US" sz="1600" dirty="0" err="1"/>
              <a:t>int</a:t>
            </a:r>
            <a:r>
              <a:rPr lang="en-US" sz="1600" dirty="0"/>
              <a:t> </a:t>
            </a:r>
            <a:r>
              <a:rPr lang="en-US" sz="1600" dirty="0" err="1"/>
              <a:t>num</a:t>
            </a:r>
            <a:r>
              <a:rPr lang="en-US" sz="1600" dirty="0"/>
              <a:t> );</a:t>
            </a:r>
          </a:p>
          <a:p>
            <a:r>
              <a:rPr lang="en-US" sz="1600" dirty="0"/>
              <a:t>void </a:t>
            </a:r>
            <a:r>
              <a:rPr lang="en-US" sz="1600" dirty="0" err="1"/>
              <a:t>addafter</a:t>
            </a:r>
            <a:r>
              <a:rPr lang="en-US" sz="1600" dirty="0"/>
              <a:t>(</a:t>
            </a:r>
            <a:r>
              <a:rPr lang="en-US" sz="1600" dirty="0" err="1"/>
              <a:t>int</a:t>
            </a:r>
            <a:r>
              <a:rPr lang="en-US" sz="1600" dirty="0"/>
              <a:t> </a:t>
            </a:r>
            <a:r>
              <a:rPr lang="en-US" sz="1600" dirty="0" err="1"/>
              <a:t>num</a:t>
            </a:r>
            <a:r>
              <a:rPr lang="en-US" sz="1600" dirty="0"/>
              <a:t>, </a:t>
            </a:r>
            <a:r>
              <a:rPr lang="en-US" sz="1600" dirty="0" err="1"/>
              <a:t>int</a:t>
            </a:r>
            <a:r>
              <a:rPr lang="en-US" sz="1600" dirty="0"/>
              <a:t> </a:t>
            </a:r>
            <a:r>
              <a:rPr lang="en-US" sz="1600" dirty="0" err="1"/>
              <a:t>loc</a:t>
            </a:r>
            <a:r>
              <a:rPr lang="en-US" sz="1600" dirty="0"/>
              <a:t>);</a:t>
            </a:r>
          </a:p>
          <a:p>
            <a:r>
              <a:rPr lang="en-US" sz="1600" dirty="0"/>
              <a:t>void insert(</a:t>
            </a:r>
            <a:r>
              <a:rPr lang="en-US" sz="1600" dirty="0" err="1"/>
              <a:t>int</a:t>
            </a:r>
            <a:r>
              <a:rPr lang="en-US" sz="1600" dirty="0"/>
              <a:t> </a:t>
            </a:r>
            <a:r>
              <a:rPr lang="en-US" sz="1600" dirty="0" err="1"/>
              <a:t>num</a:t>
            </a:r>
            <a:r>
              <a:rPr lang="en-US" sz="1600" dirty="0"/>
              <a:t>);</a:t>
            </a:r>
          </a:p>
          <a:p>
            <a:r>
              <a:rPr lang="en-US" sz="1600" dirty="0" err="1"/>
              <a:t>int</a:t>
            </a:r>
            <a:r>
              <a:rPr lang="en-US" sz="1600" dirty="0"/>
              <a:t> delete(</a:t>
            </a:r>
            <a:r>
              <a:rPr lang="en-US" sz="1600" dirty="0" err="1"/>
              <a:t>int</a:t>
            </a:r>
            <a:r>
              <a:rPr lang="en-US" sz="1600" dirty="0"/>
              <a:t> </a:t>
            </a:r>
            <a:r>
              <a:rPr lang="en-US" sz="1600" dirty="0" err="1"/>
              <a:t>num</a:t>
            </a:r>
            <a:r>
              <a:rPr lang="en-US" sz="1600" dirty="0"/>
              <a:t>);</a:t>
            </a:r>
          </a:p>
          <a:p>
            <a:r>
              <a:rPr lang="en-US" sz="1600" dirty="0"/>
              <a:t>void display(</a:t>
            </a:r>
            <a:r>
              <a:rPr lang="en-US" sz="1600" dirty="0" err="1"/>
              <a:t>struct</a:t>
            </a:r>
            <a:r>
              <a:rPr lang="en-US" sz="1600" dirty="0"/>
              <a:t> node *r);</a:t>
            </a:r>
          </a:p>
          <a:p>
            <a:r>
              <a:rPr lang="en-US" sz="1600" dirty="0" err="1"/>
              <a:t>int</a:t>
            </a:r>
            <a:r>
              <a:rPr lang="en-US" sz="1600" dirty="0"/>
              <a:t> count();</a:t>
            </a:r>
          </a:p>
          <a:p>
            <a:endParaRPr lang="en-US" sz="1600" dirty="0"/>
          </a:p>
          <a:p>
            <a:r>
              <a:rPr lang="en-US" sz="1600" dirty="0"/>
              <a:t>// main function</a:t>
            </a:r>
          </a:p>
          <a:p>
            <a:r>
              <a:rPr lang="en-US" sz="1600" dirty="0" err="1"/>
              <a:t>int</a:t>
            </a:r>
            <a:r>
              <a:rPr lang="en-US" sz="1600" dirty="0"/>
              <a:t>  main()</a:t>
            </a:r>
          </a:p>
          <a:p>
            <a:r>
              <a:rPr lang="en-US" sz="1600" dirty="0" smtClean="0"/>
              <a:t>{</a:t>
            </a:r>
          </a:p>
          <a:p>
            <a:r>
              <a:rPr lang="en-US" sz="1600" dirty="0"/>
              <a:t>}</a:t>
            </a:r>
          </a:p>
        </p:txBody>
      </p:sp>
      <p:sp>
        <p:nvSpPr>
          <p:cNvPr id="5" name="Rectangle 4"/>
          <p:cNvSpPr/>
          <p:nvPr/>
        </p:nvSpPr>
        <p:spPr>
          <a:xfrm>
            <a:off x="6338170" y="3582444"/>
            <a:ext cx="2668044" cy="20667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4484318" y="4065820"/>
            <a:ext cx="18538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8821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a:xfrm>
            <a:off x="457200" y="1374732"/>
            <a:ext cx="6482219" cy="4525963"/>
          </a:xfrm>
        </p:spPr>
        <p:txBody>
          <a:bodyPr>
            <a:noAutofit/>
          </a:bodyPr>
          <a:lstStyle/>
          <a:p>
            <a:r>
              <a:rPr lang="en-US" dirty="0"/>
              <a:t>When a class </a:t>
            </a:r>
            <a:r>
              <a:rPr lang="en-US" b="1" dirty="0"/>
              <a:t>implements</a:t>
            </a:r>
            <a:r>
              <a:rPr lang="en-US" dirty="0"/>
              <a:t> an interface, it promises to provide the behavior published by that </a:t>
            </a:r>
            <a:r>
              <a:rPr lang="en-US" dirty="0" smtClean="0"/>
              <a:t>interface</a:t>
            </a:r>
            <a:endParaRPr lang="en-US" dirty="0"/>
          </a:p>
          <a:p>
            <a:r>
              <a:rPr lang="en-US" dirty="0"/>
              <a:t>In its most common form, an interface is a group of related methods with empty bodies. </a:t>
            </a:r>
          </a:p>
          <a:p>
            <a:r>
              <a:rPr lang="en-US" dirty="0" smtClean="0"/>
              <a:t>To </a:t>
            </a:r>
            <a:r>
              <a:rPr lang="en-US" dirty="0"/>
              <a:t>implement </a:t>
            </a:r>
            <a:r>
              <a:rPr lang="en-US" dirty="0" smtClean="0"/>
              <a:t>this interface use the </a:t>
            </a:r>
            <a:r>
              <a:rPr lang="en-US" dirty="0"/>
              <a:t>keyword </a:t>
            </a:r>
            <a:r>
              <a:rPr lang="en-US" b="1" dirty="0"/>
              <a:t>implements</a:t>
            </a:r>
            <a:r>
              <a:rPr lang="en-US" dirty="0"/>
              <a:t> in the class </a:t>
            </a:r>
            <a:r>
              <a:rPr lang="en-US" dirty="0" smtClean="0"/>
              <a:t>declaration. </a:t>
            </a:r>
            <a:endParaRPr lang="en-US" dirty="0" smtClean="0"/>
          </a:p>
        </p:txBody>
      </p:sp>
      <p:sp>
        <p:nvSpPr>
          <p:cNvPr id="4" name="TextBox 3"/>
          <p:cNvSpPr txBox="1"/>
          <p:nvPr/>
        </p:nvSpPr>
        <p:spPr>
          <a:xfrm>
            <a:off x="6939418" y="613775"/>
            <a:ext cx="2204581" cy="2031325"/>
          </a:xfrm>
          <a:prstGeom prst="rect">
            <a:avLst/>
          </a:prstGeom>
          <a:noFill/>
        </p:spPr>
        <p:txBody>
          <a:bodyPr wrap="square" rtlCol="0">
            <a:spAutoFit/>
          </a:bodyPr>
          <a:lstStyle/>
          <a:p>
            <a:r>
              <a:rPr lang="en-US" dirty="0"/>
              <a:t>public interface </a:t>
            </a:r>
            <a:r>
              <a:rPr lang="en-US" dirty="0" err="1"/>
              <a:t>IDog</a:t>
            </a:r>
            <a:r>
              <a:rPr lang="en-US" dirty="0"/>
              <a:t> </a:t>
            </a:r>
          </a:p>
          <a:p>
            <a:r>
              <a:rPr lang="en-US" dirty="0"/>
              <a:t>{</a:t>
            </a:r>
          </a:p>
          <a:p>
            <a:r>
              <a:rPr lang="en-US" dirty="0"/>
              <a:t>    public void run();</a:t>
            </a:r>
          </a:p>
          <a:p>
            <a:r>
              <a:rPr lang="en-US" dirty="0"/>
              <a:t>    public void fetch();</a:t>
            </a:r>
          </a:p>
          <a:p>
            <a:r>
              <a:rPr lang="en-US" dirty="0"/>
              <a:t>    public void sleep();</a:t>
            </a:r>
          </a:p>
          <a:p>
            <a:r>
              <a:rPr lang="en-US" dirty="0"/>
              <a:t>    public void eat();</a:t>
            </a:r>
          </a:p>
          <a:p>
            <a:r>
              <a:rPr lang="en-US" dirty="0"/>
              <a:t>}</a:t>
            </a:r>
          </a:p>
        </p:txBody>
      </p:sp>
      <p:sp>
        <p:nvSpPr>
          <p:cNvPr id="5" name="TextBox 4"/>
          <p:cNvSpPr txBox="1"/>
          <p:nvPr/>
        </p:nvSpPr>
        <p:spPr>
          <a:xfrm>
            <a:off x="6764054" y="2645100"/>
            <a:ext cx="2379945" cy="4247317"/>
          </a:xfrm>
          <a:prstGeom prst="rect">
            <a:avLst/>
          </a:prstGeom>
          <a:noFill/>
        </p:spPr>
        <p:txBody>
          <a:bodyPr wrap="square" rtlCol="0">
            <a:spAutoFit/>
          </a:bodyPr>
          <a:lstStyle/>
          <a:p>
            <a:r>
              <a:rPr lang="en-US" dirty="0"/>
              <a:t>public class </a:t>
            </a:r>
            <a:r>
              <a:rPr lang="en-US" dirty="0" err="1"/>
              <a:t>DogTwo</a:t>
            </a:r>
            <a:r>
              <a:rPr lang="en-US" dirty="0"/>
              <a:t> implements </a:t>
            </a:r>
            <a:r>
              <a:rPr lang="en-US" dirty="0" err="1"/>
              <a:t>IDog</a:t>
            </a:r>
            <a:endParaRPr lang="en-US" dirty="0"/>
          </a:p>
          <a:p>
            <a:r>
              <a:rPr lang="en-US" dirty="0"/>
              <a:t>{</a:t>
            </a:r>
          </a:p>
          <a:p>
            <a:r>
              <a:rPr lang="en-US" dirty="0"/>
              <a:t>    @Override</a:t>
            </a:r>
          </a:p>
          <a:p>
            <a:r>
              <a:rPr lang="en-US" dirty="0"/>
              <a:t>    public void run() </a:t>
            </a:r>
            <a:r>
              <a:rPr lang="en-US" dirty="0" smtClean="0"/>
              <a:t>{}</a:t>
            </a:r>
            <a:endParaRPr lang="en-US" dirty="0"/>
          </a:p>
          <a:p>
            <a:endParaRPr lang="en-US" dirty="0"/>
          </a:p>
          <a:p>
            <a:r>
              <a:rPr lang="en-US" dirty="0"/>
              <a:t>    @Override</a:t>
            </a:r>
          </a:p>
          <a:p>
            <a:r>
              <a:rPr lang="en-US" dirty="0"/>
              <a:t>    public void fetch() </a:t>
            </a:r>
            <a:r>
              <a:rPr lang="en-US" dirty="0" smtClean="0"/>
              <a:t>{}</a:t>
            </a:r>
            <a:endParaRPr lang="en-US" dirty="0"/>
          </a:p>
          <a:p>
            <a:endParaRPr lang="en-US" dirty="0"/>
          </a:p>
          <a:p>
            <a:r>
              <a:rPr lang="en-US" dirty="0"/>
              <a:t>    @Override</a:t>
            </a:r>
          </a:p>
          <a:p>
            <a:r>
              <a:rPr lang="en-US" dirty="0"/>
              <a:t>    public void sleep() </a:t>
            </a:r>
            <a:r>
              <a:rPr lang="en-US" dirty="0" smtClean="0"/>
              <a:t>{}</a:t>
            </a:r>
            <a:endParaRPr lang="en-US" dirty="0"/>
          </a:p>
          <a:p>
            <a:endParaRPr lang="en-US" dirty="0"/>
          </a:p>
          <a:p>
            <a:r>
              <a:rPr lang="en-US" dirty="0"/>
              <a:t>    @Override</a:t>
            </a:r>
          </a:p>
          <a:p>
            <a:r>
              <a:rPr lang="en-US" dirty="0"/>
              <a:t>    public void eat() </a:t>
            </a:r>
            <a:r>
              <a:rPr lang="en-US" dirty="0" smtClean="0"/>
              <a:t>{}    </a:t>
            </a:r>
            <a:endParaRPr lang="en-US" dirty="0"/>
          </a:p>
          <a:p>
            <a:r>
              <a:rPr lang="en-US" dirty="0"/>
              <a:t>}</a:t>
            </a:r>
          </a:p>
        </p:txBody>
      </p:sp>
      <p:sp>
        <p:nvSpPr>
          <p:cNvPr id="6" name="Oval 5"/>
          <p:cNvSpPr/>
          <p:nvPr/>
        </p:nvSpPr>
        <p:spPr>
          <a:xfrm>
            <a:off x="6676372" y="2968669"/>
            <a:ext cx="1277654" cy="2880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4396636" y="3256767"/>
            <a:ext cx="2367418" cy="2379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851735" y="688932"/>
            <a:ext cx="2204582" cy="2880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2404997" y="977030"/>
            <a:ext cx="4359057" cy="2135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878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a:xfrm>
            <a:off x="457200" y="1374732"/>
            <a:ext cx="8229600" cy="4525963"/>
          </a:xfrm>
        </p:spPr>
        <p:txBody>
          <a:bodyPr>
            <a:noAutofit/>
          </a:bodyPr>
          <a:lstStyle/>
          <a:p>
            <a:r>
              <a:rPr lang="en-US" dirty="0"/>
              <a:t>Implementing an interface allows a class to become more formal about the behavior it promises to provide </a:t>
            </a:r>
            <a:endParaRPr lang="en-US" dirty="0" smtClean="0"/>
          </a:p>
          <a:p>
            <a:r>
              <a:rPr lang="en-US" dirty="0" smtClean="0"/>
              <a:t>If </a:t>
            </a:r>
            <a:r>
              <a:rPr lang="en-US" dirty="0" smtClean="0"/>
              <a:t>a class </a:t>
            </a:r>
            <a:r>
              <a:rPr lang="en-US" dirty="0" smtClean="0"/>
              <a:t>implements </a:t>
            </a:r>
            <a:r>
              <a:rPr lang="en-US" dirty="0"/>
              <a:t>an interface, all methods defined by that interface must appear in its source code before the class will successfully </a:t>
            </a:r>
            <a:r>
              <a:rPr lang="en-US" dirty="0" smtClean="0"/>
              <a:t>compile</a:t>
            </a:r>
          </a:p>
          <a:p>
            <a:r>
              <a:rPr lang="en-US" dirty="0" smtClean="0"/>
              <a:t>A class can implement </a:t>
            </a:r>
            <a:r>
              <a:rPr lang="en-US" b="1" i="1" u="sng" dirty="0" smtClean="0"/>
              <a:t>zero</a:t>
            </a:r>
            <a:r>
              <a:rPr lang="en-US" dirty="0" smtClean="0"/>
              <a:t> or more interfaces</a:t>
            </a:r>
          </a:p>
        </p:txBody>
      </p:sp>
    </p:spTree>
    <p:extLst>
      <p:ext uri="{BB962C8B-B14F-4D97-AF65-F5344CB8AC3E}">
        <p14:creationId xmlns:p14="http://schemas.microsoft.com/office/powerpoint/2010/main" val="3185115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a:t>
            </a:r>
            <a:endParaRPr lang="en-US" dirty="0"/>
          </a:p>
        </p:txBody>
      </p:sp>
      <p:sp>
        <p:nvSpPr>
          <p:cNvPr id="3" name="Content Placeholder 2"/>
          <p:cNvSpPr>
            <a:spLocks noGrp="1"/>
          </p:cNvSpPr>
          <p:nvPr>
            <p:ph idx="1"/>
          </p:nvPr>
        </p:nvSpPr>
        <p:spPr>
          <a:xfrm>
            <a:off x="457201" y="1600200"/>
            <a:ext cx="5968652" cy="5257800"/>
          </a:xfrm>
        </p:spPr>
        <p:txBody>
          <a:bodyPr>
            <a:normAutofit fontScale="47500" lnSpcReduction="20000"/>
          </a:bodyPr>
          <a:lstStyle/>
          <a:p>
            <a:r>
              <a:rPr lang="en-US" sz="7000" b="1" dirty="0" smtClean="0"/>
              <a:t>What Is a Package?</a:t>
            </a:r>
          </a:p>
          <a:p>
            <a:r>
              <a:rPr lang="en-US" sz="7000" dirty="0" smtClean="0"/>
              <a:t>A package is a namespace for organizing classes and interfaces in a logical manner. </a:t>
            </a:r>
          </a:p>
          <a:p>
            <a:r>
              <a:rPr lang="en-US" sz="7000" dirty="0" smtClean="0"/>
              <a:t>Placing code into packages makes large software projects easier to manage. </a:t>
            </a:r>
          </a:p>
          <a:p>
            <a:r>
              <a:rPr lang="en-US" sz="7000" dirty="0" smtClean="0"/>
              <a:t>The Application Programming Interface (API) provided by the Java platform has many packages.</a:t>
            </a:r>
            <a:r>
              <a:rPr lang="en-US" dirty="0" smtClean="0"/>
              <a:t/>
            </a:r>
            <a:br>
              <a:rPr lang="en-US" dirty="0" smtClean="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5536" y="1623360"/>
            <a:ext cx="2808151" cy="3474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6338169" y="3620019"/>
            <a:ext cx="2655518" cy="3742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415413" y="2369507"/>
            <a:ext cx="2655518" cy="3742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858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view</a:t>
            </a:r>
            <a:endParaRPr lang="en-US" dirty="0"/>
          </a:p>
        </p:txBody>
      </p:sp>
      <p:sp>
        <p:nvSpPr>
          <p:cNvPr id="3" name="Content Placeholder 2"/>
          <p:cNvSpPr>
            <a:spLocks noGrp="1"/>
          </p:cNvSpPr>
          <p:nvPr>
            <p:ph idx="1"/>
          </p:nvPr>
        </p:nvSpPr>
        <p:spPr/>
        <p:txBody>
          <a:bodyPr>
            <a:noAutofit/>
          </a:bodyPr>
          <a:lstStyle/>
          <a:p>
            <a:r>
              <a:rPr lang="en-US" dirty="0" smtClean="0"/>
              <a:t>In </a:t>
            </a:r>
            <a:r>
              <a:rPr lang="en-US" dirty="0" err="1" smtClean="0"/>
              <a:t>Netbeans</a:t>
            </a:r>
            <a:r>
              <a:rPr lang="en-US" dirty="0" smtClean="0"/>
              <a:t> each project has a standard structure, the directories include:</a:t>
            </a:r>
          </a:p>
          <a:p>
            <a:pPr lvl="1"/>
            <a:r>
              <a:rPr lang="en-US" dirty="0"/>
              <a:t>b</a:t>
            </a:r>
            <a:r>
              <a:rPr lang="en-US" dirty="0" smtClean="0"/>
              <a:t>uild</a:t>
            </a:r>
          </a:p>
          <a:p>
            <a:pPr lvl="1"/>
            <a:r>
              <a:rPr lang="en-US" dirty="0" err="1"/>
              <a:t>d</a:t>
            </a:r>
            <a:r>
              <a:rPr lang="en-US" dirty="0" err="1" smtClean="0"/>
              <a:t>ist</a:t>
            </a:r>
            <a:endParaRPr lang="en-US" dirty="0" smtClean="0"/>
          </a:p>
          <a:p>
            <a:pPr lvl="1"/>
            <a:r>
              <a:rPr lang="en-US" dirty="0" err="1"/>
              <a:t>n</a:t>
            </a:r>
            <a:r>
              <a:rPr lang="en-US" dirty="0" err="1" smtClean="0"/>
              <a:t>bproject</a:t>
            </a:r>
            <a:endParaRPr lang="en-US" dirty="0" smtClean="0"/>
          </a:p>
          <a:p>
            <a:pPr lvl="1"/>
            <a:r>
              <a:rPr lang="en-US" dirty="0" err="1" smtClean="0"/>
              <a:t>src</a:t>
            </a:r>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777" y="2792979"/>
            <a:ext cx="521017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8446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view</a:t>
            </a:r>
            <a:endParaRPr lang="en-US" dirty="0"/>
          </a:p>
        </p:txBody>
      </p:sp>
      <p:sp>
        <p:nvSpPr>
          <p:cNvPr id="3" name="Content Placeholder 2"/>
          <p:cNvSpPr>
            <a:spLocks noGrp="1"/>
          </p:cNvSpPr>
          <p:nvPr>
            <p:ph idx="1"/>
          </p:nvPr>
        </p:nvSpPr>
        <p:spPr/>
        <p:txBody>
          <a:bodyPr>
            <a:noAutofit/>
          </a:bodyPr>
          <a:lstStyle/>
          <a:p>
            <a:r>
              <a:rPr lang="en-US" dirty="0" smtClean="0"/>
              <a:t>build</a:t>
            </a:r>
          </a:p>
          <a:p>
            <a:pPr lvl="1"/>
            <a:r>
              <a:rPr lang="en-US" dirty="0" smtClean="0"/>
              <a:t>Compiled Java source code files</a:t>
            </a:r>
          </a:p>
          <a:p>
            <a:pPr lvl="1"/>
            <a:r>
              <a:rPr lang="en-US" dirty="0" smtClean="0"/>
              <a:t>File extension is .class</a:t>
            </a:r>
          </a:p>
          <a:p>
            <a:pPr lvl="1"/>
            <a:r>
              <a:rPr lang="en-US" dirty="0" smtClean="0"/>
              <a:t>Class files are used during runtime</a:t>
            </a:r>
          </a:p>
          <a:p>
            <a:r>
              <a:rPr lang="en-US" dirty="0" err="1"/>
              <a:t>d</a:t>
            </a:r>
            <a:r>
              <a:rPr lang="en-US" dirty="0" err="1" smtClean="0"/>
              <a:t>ist</a:t>
            </a:r>
            <a:endParaRPr lang="en-US" dirty="0" smtClean="0"/>
          </a:p>
          <a:p>
            <a:pPr lvl="1"/>
            <a:r>
              <a:rPr lang="en-US" dirty="0" smtClean="0"/>
              <a:t>An executable compressed version of the class files for distribution</a:t>
            </a:r>
          </a:p>
          <a:p>
            <a:pPr lvl="1"/>
            <a:r>
              <a:rPr lang="en-US" dirty="0" smtClean="0"/>
              <a:t>Command to run is “java –jar BattleshipGame.jar”</a:t>
            </a:r>
          </a:p>
          <a:p>
            <a:pPr lvl="1"/>
            <a:r>
              <a:rPr lang="en-US" dirty="0" smtClean="0"/>
              <a:t>Can also double-click the .jar file</a:t>
            </a:r>
          </a:p>
        </p:txBody>
      </p:sp>
    </p:spTree>
    <p:extLst>
      <p:ext uri="{BB962C8B-B14F-4D97-AF65-F5344CB8AC3E}">
        <p14:creationId xmlns:p14="http://schemas.microsoft.com/office/powerpoint/2010/main" val="1852818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view</a:t>
            </a:r>
            <a:endParaRPr lang="en-US" dirty="0"/>
          </a:p>
        </p:txBody>
      </p:sp>
      <p:sp>
        <p:nvSpPr>
          <p:cNvPr id="3" name="Content Placeholder 2"/>
          <p:cNvSpPr>
            <a:spLocks noGrp="1"/>
          </p:cNvSpPr>
          <p:nvPr>
            <p:ph idx="1"/>
          </p:nvPr>
        </p:nvSpPr>
        <p:spPr/>
        <p:txBody>
          <a:bodyPr>
            <a:noAutofit/>
          </a:bodyPr>
          <a:lstStyle/>
          <a:p>
            <a:r>
              <a:rPr lang="en-US" dirty="0" err="1" smtClean="0"/>
              <a:t>nbproject</a:t>
            </a:r>
            <a:endParaRPr lang="en-US" dirty="0" smtClean="0"/>
          </a:p>
          <a:p>
            <a:pPr lvl="1"/>
            <a:r>
              <a:rPr lang="en-US" dirty="0" err="1" smtClean="0"/>
              <a:t>Netbeans</a:t>
            </a:r>
            <a:r>
              <a:rPr lang="en-US" dirty="0" smtClean="0"/>
              <a:t> specific files</a:t>
            </a:r>
          </a:p>
          <a:p>
            <a:pPr lvl="1"/>
            <a:r>
              <a:rPr lang="en-US" dirty="0" smtClean="0"/>
              <a:t>Do not modify </a:t>
            </a:r>
          </a:p>
          <a:p>
            <a:r>
              <a:rPr lang="en-US" dirty="0" err="1" smtClean="0"/>
              <a:t>src</a:t>
            </a:r>
            <a:endParaRPr lang="en-US" dirty="0" smtClean="0"/>
          </a:p>
          <a:p>
            <a:pPr lvl="1"/>
            <a:r>
              <a:rPr lang="en-US" dirty="0" smtClean="0"/>
              <a:t>Source code files</a:t>
            </a:r>
          </a:p>
          <a:p>
            <a:pPr lvl="1"/>
            <a:r>
              <a:rPr lang="en-US" dirty="0" smtClean="0"/>
              <a:t>File extension is .java</a:t>
            </a:r>
          </a:p>
        </p:txBody>
      </p:sp>
    </p:spTree>
    <p:extLst>
      <p:ext uri="{BB962C8B-B14F-4D97-AF65-F5344CB8AC3E}">
        <p14:creationId xmlns:p14="http://schemas.microsoft.com/office/powerpoint/2010/main" val="3172096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p:txBody>
      </p:sp>
      <p:sp>
        <p:nvSpPr>
          <p:cNvPr id="5" name="Title 1"/>
          <p:cNvSpPr txBox="1">
            <a:spLocks/>
          </p:cNvSpPr>
          <p:nvPr/>
        </p:nvSpPr>
        <p:spPr>
          <a:xfrm>
            <a:off x="685800" y="2130425"/>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t/>
            </a:r>
            <a:br>
              <a:rPr lang="en-US" sz="4000" b="1" dirty="0" smtClean="0"/>
            </a:br>
            <a:r>
              <a:rPr lang="en-US" sz="4000" b="1" dirty="0" smtClean="0"/>
              <a:t>Introduction to Object Oriented Technology Lecture</a:t>
            </a:r>
            <a:endParaRPr lang="en-US" sz="4000" b="1" dirty="0"/>
          </a:p>
        </p:txBody>
      </p:sp>
    </p:spTree>
    <p:extLst>
      <p:ext uri="{BB962C8B-B14F-4D97-AF65-F5344CB8AC3E}">
        <p14:creationId xmlns:p14="http://schemas.microsoft.com/office/powerpoint/2010/main" val="703849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Terminology</a:t>
            </a:r>
            <a:endParaRPr lang="en-US" dirty="0"/>
          </a:p>
        </p:txBody>
      </p:sp>
      <p:sp>
        <p:nvSpPr>
          <p:cNvPr id="3" name="Content Placeholder 2"/>
          <p:cNvSpPr>
            <a:spLocks noGrp="1"/>
          </p:cNvSpPr>
          <p:nvPr>
            <p:ph idx="1"/>
          </p:nvPr>
        </p:nvSpPr>
        <p:spPr/>
        <p:txBody>
          <a:bodyPr>
            <a:noAutofit/>
          </a:bodyPr>
          <a:lstStyle/>
          <a:p>
            <a:r>
              <a:rPr lang="en-US" sz="3600" b="1" dirty="0" smtClean="0"/>
              <a:t>Object</a:t>
            </a:r>
          </a:p>
          <a:p>
            <a:r>
              <a:rPr lang="en-US" sz="3600" b="1" dirty="0" smtClean="0"/>
              <a:t>Class</a:t>
            </a:r>
          </a:p>
          <a:p>
            <a:r>
              <a:rPr lang="en-US" sz="3600" b="1" dirty="0" smtClean="0"/>
              <a:t>Inheritance</a:t>
            </a:r>
          </a:p>
          <a:p>
            <a:r>
              <a:rPr lang="en-US" sz="3600" b="1" dirty="0" smtClean="0"/>
              <a:t>Interface</a:t>
            </a:r>
          </a:p>
          <a:p>
            <a:r>
              <a:rPr lang="en-US" sz="3600" b="1" dirty="0" smtClean="0"/>
              <a:t>Package</a:t>
            </a:r>
          </a:p>
          <a:p>
            <a:endParaRPr lang="en-US" sz="2800" dirty="0" smtClean="0"/>
          </a:p>
        </p:txBody>
      </p:sp>
    </p:spTree>
    <p:extLst>
      <p:ext uri="{BB962C8B-B14F-4D97-AF65-F5344CB8AC3E}">
        <p14:creationId xmlns:p14="http://schemas.microsoft.com/office/powerpoint/2010/main" val="3676232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a:xfrm>
            <a:off x="457200" y="1177448"/>
            <a:ext cx="4878888" cy="5680552"/>
          </a:xfrm>
        </p:spPr>
        <p:txBody>
          <a:bodyPr>
            <a:noAutofit/>
          </a:bodyPr>
          <a:lstStyle/>
          <a:p>
            <a:r>
              <a:rPr lang="en-US" sz="2800" b="1" dirty="0" smtClean="0"/>
              <a:t>What Is an Object?</a:t>
            </a:r>
          </a:p>
          <a:p>
            <a:pPr lvl="1"/>
            <a:r>
              <a:rPr lang="en-US" sz="2400" dirty="0" smtClean="0"/>
              <a:t>An object is a software bundle of related state and behavior. </a:t>
            </a:r>
          </a:p>
          <a:p>
            <a:pPr lvl="1"/>
            <a:r>
              <a:rPr lang="en-US" sz="2400" dirty="0" smtClean="0"/>
              <a:t>Software objects are often used to model the real-world objects that you find in everyday life.</a:t>
            </a:r>
          </a:p>
          <a:p>
            <a:pPr lvl="1"/>
            <a:r>
              <a:rPr lang="en-US" sz="2400" dirty="0"/>
              <a:t>Real-world objects share two characteristics: They all have </a:t>
            </a:r>
            <a:r>
              <a:rPr lang="en-US" sz="2400" i="1" dirty="0"/>
              <a:t>state</a:t>
            </a:r>
            <a:r>
              <a:rPr lang="en-US" sz="2400" dirty="0"/>
              <a:t> and </a:t>
            </a:r>
            <a:r>
              <a:rPr lang="en-US" sz="2400" i="1" dirty="0"/>
              <a:t>behavior</a:t>
            </a:r>
            <a:r>
              <a:rPr lang="en-US" sz="2400" dirty="0"/>
              <a:t>. </a:t>
            </a:r>
            <a:endParaRPr lang="en-US" sz="2400" dirty="0" smtClean="0"/>
          </a:p>
          <a:p>
            <a:pPr lvl="1"/>
            <a:r>
              <a:rPr lang="en-US" sz="2400" dirty="0" smtClean="0"/>
              <a:t>State and behavior are </a:t>
            </a:r>
            <a:r>
              <a:rPr lang="en-US" sz="2400" dirty="0" smtClean="0"/>
              <a:t>intimately </a:t>
            </a:r>
            <a:r>
              <a:rPr lang="en-US" sz="2400" dirty="0" smtClean="0"/>
              <a:t>related</a:t>
            </a:r>
          </a:p>
          <a:p>
            <a:endParaRPr lang="en-US" sz="2800" dirty="0" smtClean="0"/>
          </a:p>
        </p:txBody>
      </p:sp>
      <p:sp>
        <p:nvSpPr>
          <p:cNvPr id="4" name="AutoShape 2" descr="Image result for do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dog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Image result for do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8510" y="1830235"/>
            <a:ext cx="4045906" cy="395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687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a:xfrm>
            <a:off x="479642" y="1298662"/>
            <a:ext cx="3901858" cy="5559338"/>
          </a:xfrm>
        </p:spPr>
        <p:txBody>
          <a:bodyPr>
            <a:noAutofit/>
          </a:bodyPr>
          <a:lstStyle/>
          <a:p>
            <a:r>
              <a:rPr lang="en-US" sz="2800" i="1" dirty="0" smtClean="0"/>
              <a:t>State </a:t>
            </a:r>
            <a:r>
              <a:rPr lang="en-US" sz="2800" dirty="0" smtClean="0"/>
              <a:t>is represented in object-oriented programming in the form of attributes called </a:t>
            </a:r>
            <a:r>
              <a:rPr lang="en-US" sz="2800" b="1" dirty="0" smtClean="0"/>
              <a:t>instance variables</a:t>
            </a:r>
          </a:p>
          <a:p>
            <a:pPr lvl="1"/>
            <a:r>
              <a:rPr lang="en-US" sz="2400" dirty="0" smtClean="0"/>
              <a:t>Instance variables are also known as member variables or fields</a:t>
            </a:r>
          </a:p>
          <a:p>
            <a:pPr lvl="1"/>
            <a:r>
              <a:rPr lang="en-US" sz="2400" dirty="0" smtClean="0"/>
              <a:t>Specific to the object they are representing</a:t>
            </a:r>
          </a:p>
          <a:p>
            <a:pPr lvl="2"/>
            <a:endParaRPr lang="en-US" sz="2000" dirty="0"/>
          </a:p>
          <a:p>
            <a:endParaRPr lang="en-US" sz="2800" dirty="0" smtClean="0"/>
          </a:p>
        </p:txBody>
      </p:sp>
      <p:pic>
        <p:nvPicPr>
          <p:cNvPr id="2050" name="Picture 2" descr="http://www.franklincountydogs.com/adopt/assets/images/adoptable-siz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2564704"/>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722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Object</a:t>
            </a:r>
            <a:endParaRPr lang="en-US" sz="4800" dirty="0"/>
          </a:p>
        </p:txBody>
      </p:sp>
      <p:sp>
        <p:nvSpPr>
          <p:cNvPr id="3" name="Content Placeholder 2"/>
          <p:cNvSpPr>
            <a:spLocks noGrp="1"/>
          </p:cNvSpPr>
          <p:nvPr>
            <p:ph idx="1"/>
          </p:nvPr>
        </p:nvSpPr>
        <p:spPr>
          <a:xfrm>
            <a:off x="457200" y="1265129"/>
            <a:ext cx="4240060" cy="5592871"/>
          </a:xfrm>
        </p:spPr>
        <p:txBody>
          <a:bodyPr>
            <a:noAutofit/>
          </a:bodyPr>
          <a:lstStyle/>
          <a:p>
            <a:r>
              <a:rPr lang="en-US" sz="2400" i="1" dirty="0" smtClean="0"/>
              <a:t>Behavior</a:t>
            </a:r>
            <a:r>
              <a:rPr lang="en-US" sz="2400" dirty="0"/>
              <a:t> </a:t>
            </a:r>
            <a:r>
              <a:rPr lang="en-US" sz="2400" dirty="0" smtClean="0"/>
              <a:t>is represented in object-oriented programming in the form of task performance called </a:t>
            </a:r>
            <a:r>
              <a:rPr lang="en-US" sz="2400" b="1" dirty="0" smtClean="0"/>
              <a:t>methods </a:t>
            </a:r>
            <a:endParaRPr lang="en-US" sz="2400" dirty="0"/>
          </a:p>
          <a:p>
            <a:pPr lvl="1"/>
            <a:r>
              <a:rPr lang="en-US" sz="2400" dirty="0" smtClean="0"/>
              <a:t>methods should be specific to performing a very a task</a:t>
            </a:r>
          </a:p>
          <a:p>
            <a:pPr lvl="2"/>
            <a:r>
              <a:rPr lang="en-US" sz="2000" dirty="0" smtClean="0"/>
              <a:t>Update the state of a member variable</a:t>
            </a:r>
          </a:p>
          <a:p>
            <a:pPr lvl="2"/>
            <a:r>
              <a:rPr lang="en-US" sz="2000" dirty="0" smtClean="0"/>
              <a:t>Perform data analysis</a:t>
            </a:r>
          </a:p>
          <a:p>
            <a:pPr lvl="1"/>
            <a:r>
              <a:rPr lang="en-US" sz="2400" b="1" dirty="0" smtClean="0"/>
              <a:t>method call</a:t>
            </a:r>
          </a:p>
          <a:p>
            <a:pPr lvl="2"/>
            <a:r>
              <a:rPr lang="en-US" sz="2000" dirty="0" smtClean="0"/>
              <a:t>Calling a method tells the program to perform the tasks defined in the method</a:t>
            </a:r>
          </a:p>
          <a:p>
            <a:endParaRPr lang="en-US" sz="2800" dirty="0" smtClean="0"/>
          </a:p>
        </p:txBody>
      </p:sp>
      <p:pic>
        <p:nvPicPr>
          <p:cNvPr id="4" name="Picture 6" descr="https://images-na.ssl-images-amazon.com/images/G/01/img15/pet-products/small-tiles/23695_pets_vertical_store_dogs_small_tile_8._CB312176604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0930" y="1449581"/>
            <a:ext cx="3532340" cy="181680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r.ddmcdn.com/s_f/o_1/cx_633/cy_0/cw_1725/ch_1725/w_720/APL/uploads/2014/11/too-cute-doggone-it-video-playlis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6718" y="3569918"/>
            <a:ext cx="2880764" cy="288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23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a:xfrm>
            <a:off x="457200" y="1600200"/>
            <a:ext cx="4202482" cy="5257800"/>
          </a:xfrm>
        </p:spPr>
        <p:txBody>
          <a:bodyPr>
            <a:noAutofit/>
          </a:bodyPr>
          <a:lstStyle/>
          <a:p>
            <a:r>
              <a:rPr lang="en-US" dirty="0" smtClean="0"/>
              <a:t>Dogs </a:t>
            </a:r>
            <a:r>
              <a:rPr lang="en-US" dirty="0"/>
              <a:t>have state </a:t>
            </a:r>
            <a:endParaRPr lang="en-US" dirty="0" smtClean="0"/>
          </a:p>
          <a:p>
            <a:pPr lvl="1"/>
            <a:r>
              <a:rPr lang="en-US" dirty="0" smtClean="0"/>
              <a:t>Name</a:t>
            </a:r>
          </a:p>
          <a:p>
            <a:pPr lvl="1"/>
            <a:r>
              <a:rPr lang="en-US" dirty="0" smtClean="0"/>
              <a:t>Color</a:t>
            </a:r>
          </a:p>
          <a:p>
            <a:pPr lvl="1"/>
            <a:r>
              <a:rPr lang="en-US" dirty="0" smtClean="0"/>
              <a:t>Breed</a:t>
            </a:r>
          </a:p>
          <a:p>
            <a:pPr lvl="1"/>
            <a:r>
              <a:rPr lang="en-US" dirty="0" smtClean="0"/>
              <a:t>Hungry</a:t>
            </a:r>
          </a:p>
          <a:p>
            <a:r>
              <a:rPr lang="en-US" dirty="0" smtClean="0"/>
              <a:t>Dogs have behavior </a:t>
            </a:r>
          </a:p>
          <a:p>
            <a:pPr lvl="1"/>
            <a:r>
              <a:rPr lang="en-US" dirty="0" smtClean="0"/>
              <a:t>Barking</a:t>
            </a:r>
          </a:p>
          <a:p>
            <a:pPr lvl="1"/>
            <a:r>
              <a:rPr lang="en-US" dirty="0" smtClean="0"/>
              <a:t>Fetching</a:t>
            </a:r>
          </a:p>
          <a:p>
            <a:pPr lvl="1"/>
            <a:r>
              <a:rPr lang="en-US" dirty="0" smtClean="0"/>
              <a:t>Wagging tail</a:t>
            </a:r>
            <a:endParaRPr lang="en-US" dirty="0"/>
          </a:p>
          <a:p>
            <a:pPr lvl="1"/>
            <a:endParaRPr lang="en-US" dirty="0" smtClean="0"/>
          </a:p>
        </p:txBody>
      </p:sp>
      <p:pic>
        <p:nvPicPr>
          <p:cNvPr id="1026" name="Picture 2" descr="A circle with an inner circle filled with items, surrounded by gray wedges representing methods that allow access to the inner ci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8434" y="2089953"/>
            <a:ext cx="5085566" cy="3621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813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p:txBody>
          <a:bodyPr>
            <a:noAutofit/>
          </a:bodyPr>
          <a:lstStyle/>
          <a:p>
            <a:r>
              <a:rPr lang="en-US" b="1" dirty="0" smtClean="0"/>
              <a:t>Why objects</a:t>
            </a:r>
            <a:r>
              <a:rPr lang="en-US" b="1" dirty="0" smtClean="0"/>
              <a:t>? </a:t>
            </a:r>
            <a:r>
              <a:rPr lang="en-US" dirty="0" smtClean="0"/>
              <a:t>Software </a:t>
            </a:r>
            <a:r>
              <a:rPr lang="en-US" dirty="0"/>
              <a:t>objects </a:t>
            </a:r>
            <a:r>
              <a:rPr lang="en-US" dirty="0" smtClean="0"/>
              <a:t>provide</a:t>
            </a:r>
            <a:endParaRPr lang="en-US" dirty="0"/>
          </a:p>
          <a:p>
            <a:pPr lvl="1"/>
            <a:r>
              <a:rPr lang="en-US" b="1" dirty="0"/>
              <a:t>Modularity</a:t>
            </a:r>
            <a:r>
              <a:rPr lang="en-US" dirty="0"/>
              <a:t>: The source code for an object can be written and maintained independently of the source code for other objects. Once created, an object can be easily passed around inside the system.</a:t>
            </a:r>
          </a:p>
          <a:p>
            <a:pPr lvl="1"/>
            <a:r>
              <a:rPr lang="en-US" b="1" dirty="0"/>
              <a:t>Information-hiding</a:t>
            </a:r>
            <a:r>
              <a:rPr lang="en-US" dirty="0"/>
              <a:t>: By interacting only with an object's methods, the details of its internal implementation remain hidden from the outside world.</a:t>
            </a:r>
          </a:p>
          <a:p>
            <a:pPr lvl="1"/>
            <a:endParaRPr lang="en-US" dirty="0"/>
          </a:p>
          <a:p>
            <a:endParaRPr lang="en-US" dirty="0" smtClean="0"/>
          </a:p>
        </p:txBody>
      </p:sp>
    </p:spTree>
    <p:extLst>
      <p:ext uri="{BB962C8B-B14F-4D97-AF65-F5344CB8AC3E}">
        <p14:creationId xmlns:p14="http://schemas.microsoft.com/office/powerpoint/2010/main" val="138208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1288</TotalTime>
  <Words>1519</Words>
  <Application>Microsoft Office PowerPoint</Application>
  <PresentationFormat>On-screen Show (4:3)</PresentationFormat>
  <Paragraphs>298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 University of Central Florida COP 3330  Object Oriented Programming </vt:lpstr>
      <vt:lpstr>Agenda</vt:lpstr>
      <vt:lpstr>PowerPoint Presentation</vt:lpstr>
      <vt:lpstr>Key Terminology</vt:lpstr>
      <vt:lpstr>Object</vt:lpstr>
      <vt:lpstr>Object</vt:lpstr>
      <vt:lpstr>Object</vt:lpstr>
      <vt:lpstr>Object</vt:lpstr>
      <vt:lpstr>Object</vt:lpstr>
      <vt:lpstr>Object</vt:lpstr>
      <vt:lpstr>Class</vt:lpstr>
      <vt:lpstr>Class</vt:lpstr>
      <vt:lpstr>Class</vt:lpstr>
      <vt:lpstr>Object</vt:lpstr>
      <vt:lpstr>Object</vt:lpstr>
      <vt:lpstr>Instantiation</vt:lpstr>
      <vt:lpstr>Inheritance</vt:lpstr>
      <vt:lpstr>Inheritance</vt:lpstr>
      <vt:lpstr>Inheritance</vt:lpstr>
      <vt:lpstr>Inheritance</vt:lpstr>
      <vt:lpstr>Inheritance</vt:lpstr>
      <vt:lpstr>Interface</vt:lpstr>
      <vt:lpstr>Interface</vt:lpstr>
      <vt:lpstr>Interface</vt:lpstr>
      <vt:lpstr>Package</vt:lpstr>
      <vt:lpstr>File system view</vt:lpstr>
      <vt:lpstr>File system view</vt:lpstr>
      <vt:lpstr>File system 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Presentation Foundation (WPF)</dc:title>
  <dc:creator>kwhiting</dc:creator>
  <cp:lastModifiedBy>kwhiting</cp:lastModifiedBy>
  <cp:revision>437</cp:revision>
  <dcterms:created xsi:type="dcterms:W3CDTF">2013-10-29T00:42:48Z</dcterms:created>
  <dcterms:modified xsi:type="dcterms:W3CDTF">2016-08-24T18:07:52Z</dcterms:modified>
</cp:coreProperties>
</file>