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62" d="100"/>
          <a:sy n="62" d="100"/>
        </p:scale>
        <p:origin x="6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Which one to use????</a:t>
            </a:r>
          </a:p>
          <a:p>
            <a:pPr lvl="1"/>
            <a:r>
              <a:rPr lang="en-US" dirty="0" smtClean="0"/>
              <a:t>if the class will be used by others need to ensure errors </a:t>
            </a:r>
            <a:r>
              <a:rPr lang="en-US" dirty="0"/>
              <a:t>from misuse cannot </a:t>
            </a:r>
            <a:r>
              <a:rPr lang="en-US" dirty="0" smtClean="0"/>
              <a:t>happen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most restrictive access level that makes sense for a particular </a:t>
            </a:r>
            <a:r>
              <a:rPr lang="en-US" dirty="0" smtClean="0"/>
              <a:t>member</a:t>
            </a:r>
          </a:p>
          <a:p>
            <a:pPr lvl="2"/>
            <a:r>
              <a:rPr lang="en-US" dirty="0" smtClean="0"/>
              <a:t>use</a:t>
            </a:r>
            <a:r>
              <a:rPr lang="en-US" dirty="0"/>
              <a:t> private unless </a:t>
            </a:r>
            <a:r>
              <a:rPr lang="en-US" dirty="0" smtClean="0"/>
              <a:t>there is a </a:t>
            </a:r>
            <a:r>
              <a:rPr lang="en-US" dirty="0"/>
              <a:t>good reason not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 smtClean="0"/>
              <a:t>avoid</a:t>
            </a:r>
            <a:r>
              <a:rPr lang="en-US" dirty="0"/>
              <a:t> public fields except for </a:t>
            </a:r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public </a:t>
            </a:r>
            <a:r>
              <a:rPr lang="en-US" dirty="0"/>
              <a:t>fields </a:t>
            </a:r>
            <a:r>
              <a:rPr lang="en-US" dirty="0" smtClean="0"/>
              <a:t>link to </a:t>
            </a:r>
            <a:r>
              <a:rPr lang="en-US" dirty="0"/>
              <a:t>a particular implementation and limit </a:t>
            </a:r>
            <a:r>
              <a:rPr lang="en-US" dirty="0" smtClean="0"/>
              <a:t>flexibility </a:t>
            </a:r>
            <a:r>
              <a:rPr lang="en-US" dirty="0"/>
              <a:t>in </a:t>
            </a:r>
            <a:r>
              <a:rPr lang="en-US" dirty="0" smtClean="0"/>
              <a:t>modifying code</a:t>
            </a:r>
            <a:endParaRPr lang="en-US" dirty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7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static fields (a.k.a. class variables)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that are common to all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associated with the class, rather than with any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instance of the class shares a class </a:t>
            </a:r>
            <a:r>
              <a:rPr lang="en-US" dirty="0" smtClean="0"/>
              <a:t>variable in </a:t>
            </a:r>
            <a:r>
              <a:rPr lang="en-US" dirty="0"/>
              <a:t>one fixed location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object can change the value of a class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variables can </a:t>
            </a:r>
            <a:r>
              <a:rPr lang="en-US" dirty="0" smtClean="0"/>
              <a:t>be </a:t>
            </a:r>
            <a:r>
              <a:rPr lang="en-US" dirty="0"/>
              <a:t>manipulated without creating an instance of the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static methods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the static modifier in </a:t>
            </a:r>
            <a:r>
              <a:rPr lang="en-US" dirty="0" smtClean="0"/>
              <a:t>the declarations</a:t>
            </a:r>
          </a:p>
          <a:p>
            <a:pPr lvl="1"/>
            <a:r>
              <a:rPr lang="en-US" dirty="0" smtClean="0"/>
              <a:t>invoked </a:t>
            </a:r>
            <a:r>
              <a:rPr lang="en-US" dirty="0"/>
              <a:t>with the class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do not need to create </a:t>
            </a:r>
            <a:r>
              <a:rPr lang="en-US" dirty="0"/>
              <a:t>an instance of the </a:t>
            </a:r>
            <a:r>
              <a:rPr lang="en-US" dirty="0" smtClean="0"/>
              <a:t>class</a:t>
            </a:r>
          </a:p>
          <a:p>
            <a:pPr lvl="2"/>
            <a:r>
              <a:rPr lang="en-US" dirty="0" err="1" smtClean="0"/>
              <a:t>ClassName.methodName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/>
              <a:t>) </a:t>
            </a:r>
          </a:p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uses the</a:t>
            </a:r>
            <a:r>
              <a:rPr lang="en-US" dirty="0"/>
              <a:t> static </a:t>
            </a:r>
            <a:r>
              <a:rPr lang="en-US" dirty="0" smtClean="0"/>
              <a:t>modifier combined with </a:t>
            </a:r>
            <a:r>
              <a:rPr lang="en-US" dirty="0"/>
              <a:t>the final </a:t>
            </a:r>
            <a:r>
              <a:rPr lang="en-US" dirty="0" smtClean="0"/>
              <a:t>modifier</a:t>
            </a:r>
          </a:p>
          <a:p>
            <a:pPr lvl="1"/>
            <a:r>
              <a:rPr lang="en-US" dirty="0" smtClean="0"/>
              <a:t>final</a:t>
            </a:r>
            <a:r>
              <a:rPr lang="en-US" dirty="0"/>
              <a:t> modifier indicates that the value of this field cannot </a:t>
            </a:r>
            <a:r>
              <a:rPr lang="en-US" dirty="0" smtClean="0"/>
              <a:t>change</a:t>
            </a:r>
            <a:endParaRPr lang="en-US" dirty="0"/>
          </a:p>
          <a:p>
            <a:pPr lvl="1"/>
            <a:r>
              <a:rPr lang="en-US" dirty="0" smtClean="0"/>
              <a:t>static </a:t>
            </a:r>
            <a:r>
              <a:rPr lang="en-US" dirty="0"/>
              <a:t>final double PI = 3.141592653589793; </a:t>
            </a:r>
          </a:p>
          <a:p>
            <a:pPr lvl="1"/>
            <a:r>
              <a:rPr lang="en-US" dirty="0" smtClean="0"/>
              <a:t>If an application tries to modify the value of a constant it will result in is </a:t>
            </a:r>
            <a:r>
              <a:rPr lang="en-US" dirty="0"/>
              <a:t>a compile-time error </a:t>
            </a:r>
            <a:endParaRPr lang="en-US" dirty="0" smtClean="0"/>
          </a:p>
          <a:p>
            <a:pPr lvl="1"/>
            <a:r>
              <a:rPr lang="en-US" dirty="0" smtClean="0"/>
              <a:t>by convention names </a:t>
            </a:r>
            <a:r>
              <a:rPr lang="en-US" dirty="0"/>
              <a:t>of </a:t>
            </a:r>
            <a:r>
              <a:rPr lang="en-US" dirty="0" smtClean="0"/>
              <a:t>constants are in </a:t>
            </a:r>
            <a:r>
              <a:rPr lang="en-US" dirty="0"/>
              <a:t>uppercase </a:t>
            </a:r>
            <a:r>
              <a:rPr lang="en-US" dirty="0" smtClean="0"/>
              <a:t>letters;  if </a:t>
            </a:r>
            <a:r>
              <a:rPr lang="en-US" dirty="0"/>
              <a:t>the name </a:t>
            </a:r>
            <a:r>
              <a:rPr lang="en-US" dirty="0" smtClean="0"/>
              <a:t>comprises more </a:t>
            </a:r>
            <a:r>
              <a:rPr lang="en-US" dirty="0"/>
              <a:t>than one </a:t>
            </a:r>
            <a:r>
              <a:rPr lang="en-US" dirty="0" smtClean="0"/>
              <a:t>word separate the </a:t>
            </a:r>
            <a:r>
              <a:rPr lang="en-US" dirty="0"/>
              <a:t>words </a:t>
            </a:r>
            <a:r>
              <a:rPr lang="en-US" smtClean="0"/>
              <a:t>with an underscore </a:t>
            </a:r>
            <a:r>
              <a:rPr lang="en-US" dirty="0" smtClean="0"/>
              <a:t>(_).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Working with classes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Classes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method returns to the code that invoked it when whichever occurs </a:t>
            </a:r>
            <a:r>
              <a:rPr lang="en-US" dirty="0" smtClean="0"/>
              <a:t>first</a:t>
            </a:r>
            <a:endParaRPr lang="en-US" dirty="0"/>
          </a:p>
          <a:p>
            <a:pPr lvl="1"/>
            <a:r>
              <a:rPr lang="en-US" dirty="0" smtClean="0"/>
              <a:t>completes </a:t>
            </a:r>
            <a:r>
              <a:rPr lang="en-US" dirty="0"/>
              <a:t>all the statements in the method,</a:t>
            </a:r>
          </a:p>
          <a:p>
            <a:pPr lvl="1"/>
            <a:r>
              <a:rPr lang="en-US" dirty="0"/>
              <a:t>reaches a return statement, or</a:t>
            </a:r>
          </a:p>
          <a:p>
            <a:pPr lvl="1"/>
            <a:r>
              <a:rPr lang="en-US" dirty="0"/>
              <a:t>throws an exception (covered later),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method's return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Is declared in </a:t>
            </a:r>
            <a:r>
              <a:rPr lang="en-US" dirty="0"/>
              <a:t>its method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Is returned from the </a:t>
            </a:r>
            <a:r>
              <a:rPr lang="en-US" dirty="0"/>
              <a:t>body of the </a:t>
            </a:r>
            <a:r>
              <a:rPr lang="en-US" dirty="0" smtClean="0"/>
              <a:t>method (i.e. between the {})</a:t>
            </a:r>
          </a:p>
          <a:p>
            <a:pPr lvl="1"/>
            <a:r>
              <a:rPr lang="en-US" dirty="0" smtClean="0"/>
              <a:t>Use the</a:t>
            </a:r>
            <a:r>
              <a:rPr lang="en-US" dirty="0"/>
              <a:t> return statement to return the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 smtClean="0"/>
              <a:t>Return type is void</a:t>
            </a:r>
            <a:r>
              <a:rPr lang="en-US" dirty="0"/>
              <a:t> </a:t>
            </a:r>
            <a:r>
              <a:rPr lang="en-US" dirty="0" smtClean="0"/>
              <a:t>when it doesn't </a:t>
            </a:r>
            <a:r>
              <a:rPr lang="en-US" dirty="0"/>
              <a:t>return a </a:t>
            </a:r>
            <a:r>
              <a:rPr lang="en-US" dirty="0" smtClean="0"/>
              <a:t>value, in this situation the return statement is NOT required</a:t>
            </a:r>
          </a:p>
          <a:p>
            <a:r>
              <a:rPr lang="en-US" dirty="0"/>
              <a:t>return; </a:t>
            </a:r>
          </a:p>
          <a:p>
            <a:pPr lvl="1"/>
            <a:r>
              <a:rPr lang="en-US" dirty="0" smtClean="0"/>
              <a:t>return</a:t>
            </a:r>
            <a:r>
              <a:rPr lang="en-US" dirty="0"/>
              <a:t> statement can be used to branch out of a control flow block and exit the method and is simply used like </a:t>
            </a:r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Returning a </a:t>
            </a:r>
            <a:r>
              <a:rPr lang="en-US" dirty="0"/>
              <a:t>value from a method that is declared </a:t>
            </a:r>
            <a:r>
              <a:rPr lang="en-US" dirty="0" smtClean="0"/>
              <a:t>void results in a </a:t>
            </a:r>
            <a:r>
              <a:rPr lang="en-US" dirty="0"/>
              <a:t>compiler </a:t>
            </a:r>
            <a:r>
              <a:rPr lang="en-US" dirty="0" smtClean="0"/>
              <a:t>error</a:t>
            </a:r>
            <a:endParaRPr lang="en-US" dirty="0"/>
          </a:p>
          <a:p>
            <a:r>
              <a:rPr lang="en-US" dirty="0" smtClean="0"/>
              <a:t>Methods not declared</a:t>
            </a:r>
            <a:r>
              <a:rPr lang="en-US" dirty="0"/>
              <a:t> void </a:t>
            </a:r>
            <a:r>
              <a:rPr lang="en-US" dirty="0" smtClean="0"/>
              <a:t>MUST contain </a:t>
            </a:r>
            <a:r>
              <a:rPr lang="en-US" dirty="0"/>
              <a:t>a return statement with a corresponding return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/>
              <a:t>return </a:t>
            </a:r>
            <a:r>
              <a:rPr lang="en-US" dirty="0" err="1"/>
              <a:t>returnValue</a:t>
            </a:r>
            <a:r>
              <a:rPr lang="en-US" dirty="0"/>
              <a:t>; </a:t>
            </a:r>
          </a:p>
          <a:p>
            <a:r>
              <a:rPr lang="en-US" dirty="0" smtClean="0"/>
              <a:t>Data </a:t>
            </a:r>
            <a:r>
              <a:rPr lang="en-US" dirty="0"/>
              <a:t>type of the return value must match the method's declared return </a:t>
            </a:r>
            <a:r>
              <a:rPr lang="en-US" dirty="0" smtClean="0"/>
              <a:t>type (i.e. cannot </a:t>
            </a:r>
            <a:r>
              <a:rPr lang="en-US" dirty="0"/>
              <a:t>return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value from a method declared to return a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5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a class or interface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</a:t>
            </a:r>
            <a:r>
              <a:rPr lang="en-US" dirty="0" smtClean="0"/>
              <a:t>using </a:t>
            </a:r>
            <a:r>
              <a:rPr lang="en-US" dirty="0"/>
              <a:t>a class name as its return </a:t>
            </a:r>
            <a:r>
              <a:rPr lang="en-US" dirty="0" smtClean="0"/>
              <a:t>type  </a:t>
            </a:r>
            <a:r>
              <a:rPr lang="en-US" dirty="0"/>
              <a:t>the class of the type of the returned object must be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subclass </a:t>
            </a:r>
            <a:r>
              <a:rPr lang="en-US" dirty="0" smtClean="0"/>
              <a:t>of the return type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exact class </a:t>
            </a:r>
            <a:r>
              <a:rPr lang="en-US" dirty="0" smtClean="0"/>
              <a:t>of </a:t>
            </a:r>
            <a:r>
              <a:rPr lang="en-US" dirty="0"/>
              <a:t>the return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use interface names as return </a:t>
            </a:r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object returned </a:t>
            </a:r>
            <a:r>
              <a:rPr lang="en-US" dirty="0" smtClean="0"/>
              <a:t>MUST </a:t>
            </a:r>
            <a:r>
              <a:rPr lang="en-US" dirty="0"/>
              <a:t>implement the specified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an instance method or </a:t>
            </a:r>
            <a:r>
              <a:rPr lang="en-US" dirty="0" smtClean="0"/>
              <a:t>constructor </a:t>
            </a:r>
            <a:r>
              <a:rPr lang="en-US" b="1" dirty="0" smtClean="0"/>
              <a:t>this</a:t>
            </a:r>
            <a:r>
              <a:rPr lang="en-US" dirty="0"/>
              <a:t> </a:t>
            </a:r>
            <a:r>
              <a:rPr lang="en-US" dirty="0" smtClean="0"/>
              <a:t>references the</a:t>
            </a:r>
            <a:r>
              <a:rPr lang="en-US" dirty="0"/>
              <a:t> </a:t>
            </a:r>
            <a:r>
              <a:rPr lang="en-US" i="1" dirty="0"/>
              <a:t>current </a:t>
            </a:r>
            <a:r>
              <a:rPr lang="en-US" i="1" dirty="0" smtClean="0"/>
              <a:t>object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 reason for using </a:t>
            </a:r>
            <a:r>
              <a:rPr lang="en-US" b="1" dirty="0" smtClean="0"/>
              <a:t>this</a:t>
            </a:r>
            <a:r>
              <a:rPr lang="en-US" dirty="0"/>
              <a:t> </a:t>
            </a:r>
            <a:r>
              <a:rPr lang="en-US" dirty="0" smtClean="0"/>
              <a:t>is a </a:t>
            </a:r>
            <a:r>
              <a:rPr lang="en-US" dirty="0"/>
              <a:t>field is shadowed by a method or constructor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constructor use </a:t>
            </a:r>
            <a:r>
              <a:rPr lang="en-US" b="1" dirty="0" smtClean="0"/>
              <a:t>this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call another constructor in the same </a:t>
            </a:r>
            <a:r>
              <a:rPr lang="en-US" dirty="0" smtClean="0"/>
              <a:t>class, called </a:t>
            </a:r>
            <a:r>
              <a:rPr lang="en-US" dirty="0"/>
              <a:t>an </a:t>
            </a:r>
            <a:r>
              <a:rPr lang="en-US" i="1" dirty="0"/>
              <a:t>explicit constructor </a:t>
            </a:r>
            <a:r>
              <a:rPr lang="en-US" i="1" dirty="0" smtClean="0"/>
              <a:t>invocation</a:t>
            </a:r>
          </a:p>
          <a:p>
            <a:pPr lvl="2"/>
            <a:r>
              <a:rPr lang="en-US" dirty="0"/>
              <a:t>constructors </a:t>
            </a:r>
            <a:r>
              <a:rPr lang="en-US" dirty="0" smtClean="0"/>
              <a:t>may provide default values </a:t>
            </a:r>
            <a:r>
              <a:rPr lang="en-US" dirty="0"/>
              <a:t>for </a:t>
            </a:r>
            <a:r>
              <a:rPr lang="en-US" dirty="0" smtClean="0"/>
              <a:t>member variables with no initial </a:t>
            </a:r>
            <a:r>
              <a:rPr lang="en-US" dirty="0"/>
              <a:t>value </a:t>
            </a:r>
            <a:r>
              <a:rPr lang="en-US" dirty="0" smtClean="0"/>
              <a:t>provided </a:t>
            </a:r>
            <a:r>
              <a:rPr lang="en-US" dirty="0"/>
              <a:t>by an </a:t>
            </a:r>
            <a:r>
              <a:rPr lang="en-US" dirty="0" smtClean="0"/>
              <a:t>argument</a:t>
            </a:r>
          </a:p>
          <a:p>
            <a:pPr lvl="2"/>
            <a:r>
              <a:rPr lang="en-US" dirty="0" smtClean="0"/>
              <a:t>When using explicit constructor invocation the </a:t>
            </a:r>
            <a:r>
              <a:rPr lang="en-US" dirty="0"/>
              <a:t>invocation of another constructor </a:t>
            </a:r>
            <a:r>
              <a:rPr lang="en-US" dirty="0" smtClean="0"/>
              <a:t>MUST be </a:t>
            </a:r>
            <a:r>
              <a:rPr lang="en-US" dirty="0"/>
              <a:t>the first line in the </a:t>
            </a:r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Access level modifiers </a:t>
            </a:r>
            <a:r>
              <a:rPr lang="en-US" dirty="0" smtClean="0"/>
              <a:t>define how </a:t>
            </a:r>
            <a:r>
              <a:rPr lang="en-US" dirty="0"/>
              <a:t>other classes can </a:t>
            </a:r>
            <a:r>
              <a:rPr lang="en-US" dirty="0" smtClean="0"/>
              <a:t>reference a field </a:t>
            </a:r>
            <a:r>
              <a:rPr lang="en-US" dirty="0"/>
              <a:t>or invoke a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Top level (i.e. class)</a:t>
            </a:r>
          </a:p>
          <a:p>
            <a:pPr lvl="2"/>
            <a:r>
              <a:rPr lang="en-US" dirty="0"/>
              <a:t>public</a:t>
            </a:r>
          </a:p>
          <a:p>
            <a:pPr lvl="3"/>
            <a:r>
              <a:rPr lang="en-US" dirty="0"/>
              <a:t>visible to all classes everywhere</a:t>
            </a:r>
          </a:p>
          <a:p>
            <a:pPr lvl="2"/>
            <a:r>
              <a:rPr lang="en-US" i="1" dirty="0"/>
              <a:t>package-private</a:t>
            </a:r>
            <a:r>
              <a:rPr lang="en-US" dirty="0"/>
              <a:t> (no explicit modifier; default)</a:t>
            </a:r>
          </a:p>
          <a:p>
            <a:pPr lvl="3"/>
            <a:r>
              <a:rPr lang="en-US" dirty="0"/>
              <a:t>visible only within its own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Access level </a:t>
            </a:r>
            <a:r>
              <a:rPr lang="en-US" dirty="0" smtClean="0"/>
              <a:t>modifiers continued</a:t>
            </a:r>
          </a:p>
          <a:p>
            <a:pPr lvl="1"/>
            <a:r>
              <a:rPr lang="en-US" dirty="0" smtClean="0"/>
              <a:t>Member level</a:t>
            </a:r>
          </a:p>
          <a:p>
            <a:pPr lvl="2"/>
            <a:r>
              <a:rPr lang="en-US" dirty="0" smtClean="0"/>
              <a:t>public</a:t>
            </a:r>
            <a:endParaRPr lang="en-US" dirty="0"/>
          </a:p>
          <a:p>
            <a:pPr lvl="3"/>
            <a:r>
              <a:rPr lang="en-US" dirty="0"/>
              <a:t>visible to all classes everywhere</a:t>
            </a:r>
          </a:p>
          <a:p>
            <a:pPr lvl="2"/>
            <a:r>
              <a:rPr lang="en-US" i="1" dirty="0"/>
              <a:t>package-private</a:t>
            </a:r>
            <a:r>
              <a:rPr lang="en-US" dirty="0"/>
              <a:t> (no explicit modifier; default)</a:t>
            </a:r>
          </a:p>
          <a:p>
            <a:pPr lvl="3"/>
            <a:r>
              <a:rPr lang="en-US" dirty="0"/>
              <a:t>visible only within its own </a:t>
            </a:r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private</a:t>
            </a:r>
          </a:p>
          <a:p>
            <a:pPr lvl="3"/>
            <a:r>
              <a:rPr lang="en-US" dirty="0" smtClean="0"/>
              <a:t>can </a:t>
            </a:r>
            <a:r>
              <a:rPr lang="en-US" dirty="0"/>
              <a:t>only be accessed in its own class</a:t>
            </a:r>
            <a:endParaRPr lang="en-US" dirty="0" smtClean="0"/>
          </a:p>
          <a:p>
            <a:pPr lvl="2"/>
            <a:r>
              <a:rPr lang="en-US" dirty="0" smtClean="0"/>
              <a:t>protected</a:t>
            </a:r>
          </a:p>
          <a:p>
            <a:pPr lvl="3"/>
            <a:r>
              <a:rPr lang="en-US" dirty="0"/>
              <a:t>can only be accessed within its own package (as with </a:t>
            </a:r>
            <a:r>
              <a:rPr lang="en-US" i="1" dirty="0"/>
              <a:t>package-private</a:t>
            </a:r>
            <a:r>
              <a:rPr lang="en-US" dirty="0"/>
              <a:t>) </a:t>
            </a:r>
            <a:endParaRPr lang="en-US" dirty="0" smtClean="0"/>
          </a:p>
          <a:p>
            <a:pPr lvl="3"/>
            <a:r>
              <a:rPr lang="en-US" dirty="0"/>
              <a:t>c</a:t>
            </a:r>
            <a:r>
              <a:rPr lang="en-US" dirty="0" smtClean="0"/>
              <a:t>an be accessed by </a:t>
            </a:r>
            <a:r>
              <a:rPr lang="en-US" dirty="0"/>
              <a:t>a subclass of its class in another </a:t>
            </a:r>
            <a:r>
              <a:rPr lang="en-US" dirty="0" smtClean="0"/>
              <a:t>package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6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258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University of Central Florida COP 3330  Object Oriented Programming</vt:lpstr>
      <vt:lpstr>Agenda</vt:lpstr>
      <vt:lpstr>PowerPoint Presentation</vt:lpstr>
      <vt:lpstr>Methods</vt:lpstr>
      <vt:lpstr>Methods</vt:lpstr>
      <vt:lpstr>Methods</vt:lpstr>
      <vt:lpstr>Keyword this</vt:lpstr>
      <vt:lpstr>Class Member Access</vt:lpstr>
      <vt:lpstr>Class Member Access</vt:lpstr>
      <vt:lpstr>Class Member Access</vt:lpstr>
      <vt:lpstr>Static</vt:lpstr>
      <vt:lpstr>Static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Juan Alzate</cp:lastModifiedBy>
  <cp:revision>650</cp:revision>
  <dcterms:created xsi:type="dcterms:W3CDTF">2013-10-29T00:42:48Z</dcterms:created>
  <dcterms:modified xsi:type="dcterms:W3CDTF">2017-06-07T05:20:59Z</dcterms:modified>
</cp:coreProperties>
</file>