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 varScale="1">
        <p:scale>
          <a:sx n="56" d="100"/>
          <a:sy n="56" d="100"/>
        </p:scale>
        <p:origin x="7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05C7F-AFD8-404A-9FC4-CFD2AB959F1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B274-8294-41DD-8D7A-592B74E5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EB274-8294-41DD-8D7A-592B74E5A4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Setting the content pane using </a:t>
            </a:r>
            <a:r>
              <a:rPr lang="en-US" dirty="0" err="1" smtClean="0"/>
              <a:t>JPanel</a:t>
            </a:r>
            <a:endParaRPr lang="en-US" dirty="0" smtClean="0"/>
          </a:p>
          <a:p>
            <a:pPr lvl="1"/>
            <a:r>
              <a:rPr lang="en-US" dirty="0" err="1"/>
              <a:t>JPanel</a:t>
            </a:r>
            <a:r>
              <a:rPr lang="en-US" dirty="0"/>
              <a:t> </a:t>
            </a:r>
            <a:r>
              <a:rPr lang="en-US" dirty="0" smtClean="0"/>
              <a:t>layout manager by default is</a:t>
            </a:r>
            <a:r>
              <a:rPr lang="en-US" dirty="0"/>
              <a:t> </a:t>
            </a:r>
            <a:r>
              <a:rPr lang="en-US" dirty="0" err="1" smtClean="0"/>
              <a:t>FlowLayout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top-level container's </a:t>
            </a:r>
            <a:r>
              <a:rPr lang="en-US" dirty="0" err="1"/>
              <a:t>setContentPane</a:t>
            </a:r>
            <a:r>
              <a:rPr lang="en-US" dirty="0"/>
              <a:t> 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 smtClean="0"/>
              <a:t>//</a:t>
            </a:r>
            <a:r>
              <a:rPr lang="en-US" sz="3100" dirty="0"/>
              <a:t>Create a panel and add components to it. 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JPanel</a:t>
            </a:r>
            <a:r>
              <a:rPr lang="en-US" sz="3100" dirty="0" smtClean="0"/>
              <a:t> </a:t>
            </a:r>
            <a:r>
              <a:rPr lang="en-US" sz="3100" dirty="0" err="1"/>
              <a:t>contentPane</a:t>
            </a:r>
            <a:r>
              <a:rPr lang="en-US" sz="3100" dirty="0"/>
              <a:t> = new </a:t>
            </a:r>
            <a:r>
              <a:rPr lang="en-US" sz="3100" dirty="0" err="1"/>
              <a:t>JPanel</a:t>
            </a:r>
            <a:r>
              <a:rPr lang="en-US" sz="3100" dirty="0"/>
              <a:t>(new </a:t>
            </a:r>
            <a:r>
              <a:rPr lang="en-US" sz="3100" dirty="0" err="1"/>
              <a:t>BorderLayout</a:t>
            </a:r>
            <a:r>
              <a:rPr lang="en-US" sz="3100" dirty="0"/>
              <a:t>()); 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contentPane.setBorder</a:t>
            </a:r>
            <a:r>
              <a:rPr lang="en-US" sz="3100" dirty="0" smtClean="0"/>
              <a:t>(</a:t>
            </a:r>
            <a:r>
              <a:rPr lang="en-US" sz="3100" i="1" dirty="0" err="1" smtClean="0"/>
              <a:t>someBorder</a:t>
            </a:r>
            <a:r>
              <a:rPr lang="en-US" sz="3100" dirty="0"/>
              <a:t>); 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contentPane.add</a:t>
            </a:r>
            <a:r>
              <a:rPr lang="en-US" sz="3100" dirty="0" smtClean="0"/>
              <a:t>(</a:t>
            </a:r>
            <a:r>
              <a:rPr lang="en-US" sz="3100" i="1" dirty="0" err="1" smtClean="0"/>
              <a:t>someComponent</a:t>
            </a:r>
            <a:r>
              <a:rPr lang="en-US" sz="3100" dirty="0"/>
              <a:t>, </a:t>
            </a:r>
            <a:r>
              <a:rPr lang="en-US" sz="3100" dirty="0" err="1"/>
              <a:t>BorderLayout.CENTER</a:t>
            </a:r>
            <a:r>
              <a:rPr lang="en-US" sz="3100" dirty="0"/>
              <a:t>); 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contentPane.add</a:t>
            </a:r>
            <a:r>
              <a:rPr lang="en-US" sz="3100" dirty="0" smtClean="0"/>
              <a:t>(</a:t>
            </a:r>
            <a:r>
              <a:rPr lang="en-US" sz="3100" i="1" dirty="0" err="1" smtClean="0"/>
              <a:t>anotherComponent</a:t>
            </a:r>
            <a:r>
              <a:rPr lang="en-US" sz="3100" dirty="0"/>
              <a:t>, </a:t>
            </a:r>
            <a:r>
              <a:rPr lang="en-US" sz="3100" dirty="0" err="1"/>
              <a:t>BorderLayout.PAGE_END</a:t>
            </a:r>
            <a:r>
              <a:rPr lang="en-US" sz="3100" dirty="0"/>
              <a:t>); </a:t>
            </a:r>
            <a:endParaRPr lang="en-US" sz="3100" dirty="0" smtClean="0"/>
          </a:p>
          <a:p>
            <a:pPr marL="0" indent="0">
              <a:buNone/>
            </a:pPr>
            <a:endParaRPr lang="en-US" sz="3100" i="1" dirty="0" smtClean="0"/>
          </a:p>
          <a:p>
            <a:pPr marL="0" indent="0">
              <a:buNone/>
            </a:pPr>
            <a:r>
              <a:rPr lang="en-US" sz="3100" i="1" dirty="0" err="1" smtClean="0"/>
              <a:t>topLevelContainer</a:t>
            </a:r>
            <a:r>
              <a:rPr lang="en-US" sz="3100" dirty="0" err="1" smtClean="0"/>
              <a:t>.setContentPane</a:t>
            </a:r>
            <a:r>
              <a:rPr lang="en-US" sz="3100" dirty="0" smtClean="0"/>
              <a:t>(</a:t>
            </a:r>
            <a:r>
              <a:rPr lang="en-US" sz="3100" dirty="0" err="1" smtClean="0"/>
              <a:t>contentPane</a:t>
            </a:r>
            <a:r>
              <a:rPr lang="en-US" sz="3100" dirty="0"/>
              <a:t>);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Menubar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</a:t>
            </a:r>
            <a:r>
              <a:rPr lang="en-US" dirty="0"/>
              <a:t>top-level containers can hold a menu </a:t>
            </a:r>
            <a:r>
              <a:rPr lang="en-US" dirty="0" smtClean="0"/>
              <a:t>bar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practice</a:t>
            </a:r>
            <a:r>
              <a:rPr lang="en-US" dirty="0" smtClean="0"/>
              <a:t>, </a:t>
            </a:r>
            <a:r>
              <a:rPr lang="en-US" dirty="0"/>
              <a:t>menu bars usually appear only in frames and </a:t>
            </a:r>
            <a:r>
              <a:rPr lang="en-US" dirty="0" smtClean="0"/>
              <a:t>applets</a:t>
            </a:r>
          </a:p>
          <a:p>
            <a:r>
              <a:rPr lang="en-US" dirty="0" smtClean="0"/>
              <a:t>Add </a:t>
            </a:r>
            <a:r>
              <a:rPr lang="en-US" dirty="0"/>
              <a:t>a menu bar to a top-level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JMenuBar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Populate </a:t>
            </a:r>
            <a:r>
              <a:rPr lang="en-US" dirty="0"/>
              <a:t>it with </a:t>
            </a:r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Call</a:t>
            </a:r>
            <a:r>
              <a:rPr lang="en-US" dirty="0"/>
              <a:t> </a:t>
            </a:r>
            <a:r>
              <a:rPr lang="en-US" dirty="0" err="1" smtClean="0"/>
              <a:t>setJMenuBar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/>
              <a:t>frame = new </a:t>
            </a:r>
            <a:r>
              <a:rPr lang="en-US" dirty="0" err="1"/>
              <a:t>JFrame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 smtClean="0"/>
              <a:t>JMenuBar</a:t>
            </a:r>
            <a:r>
              <a:rPr lang="en-US" dirty="0" smtClean="0"/>
              <a:t> </a:t>
            </a:r>
            <a:r>
              <a:rPr lang="en-US" dirty="0" err="1" smtClean="0"/>
              <a:t>greenMenuBar</a:t>
            </a:r>
            <a:r>
              <a:rPr lang="en-US" dirty="0" smtClean="0"/>
              <a:t> = new </a:t>
            </a:r>
            <a:r>
              <a:rPr lang="en-US" dirty="0" err="1" smtClean="0"/>
              <a:t>JMenuBar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err="1" smtClean="0"/>
              <a:t>frame.setJMenuBar</a:t>
            </a:r>
            <a:r>
              <a:rPr lang="en-US" dirty="0" smtClean="0"/>
              <a:t>(</a:t>
            </a:r>
            <a:r>
              <a:rPr lang="en-US" dirty="0" err="1" smtClean="0"/>
              <a:t>greenMenuBar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5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84" y="1287050"/>
            <a:ext cx="8686800" cy="26335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top-level container relies on a reclusive intermediate container called the </a:t>
            </a:r>
            <a:r>
              <a:rPr lang="en-US" i="1" dirty="0"/>
              <a:t>root </a:t>
            </a:r>
            <a:r>
              <a:rPr lang="en-US" i="1" dirty="0" smtClean="0"/>
              <a:t>pane</a:t>
            </a:r>
          </a:p>
          <a:p>
            <a:r>
              <a:rPr lang="en-US" dirty="0" smtClean="0"/>
              <a:t>Root </a:t>
            </a:r>
            <a:r>
              <a:rPr lang="en-US" dirty="0"/>
              <a:t>pane manages the content pane and the menu </a:t>
            </a:r>
            <a:r>
              <a:rPr lang="en-US" dirty="0" smtClean="0"/>
              <a:t>bar in addition to a </a:t>
            </a:r>
            <a:r>
              <a:rPr lang="en-US" dirty="0"/>
              <a:t>couple of other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Usually don’t be concerned with root pane but if need </a:t>
            </a:r>
            <a:r>
              <a:rPr lang="en-US" dirty="0"/>
              <a:t>to intercept mouse clicks or paint over multiple </a:t>
            </a:r>
            <a:r>
              <a:rPr lang="en-US" dirty="0" smtClean="0"/>
              <a:t>components</a:t>
            </a:r>
          </a:p>
          <a:p>
            <a:endParaRPr lang="en-US" dirty="0"/>
          </a:p>
        </p:txBody>
      </p:sp>
      <p:pic>
        <p:nvPicPr>
          <p:cNvPr id="4098" name="Picture 2" descr="A root pane manages four other panes: a layered pane, a menu bar, a content pane, and a glass pa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17" y="3845491"/>
            <a:ext cx="6660183" cy="301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1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84" y="1287050"/>
            <a:ext cx="8686800" cy="520143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glass </a:t>
            </a:r>
            <a:r>
              <a:rPr lang="en-US" b="1" dirty="0" smtClean="0"/>
              <a:t>pane</a:t>
            </a:r>
          </a:p>
          <a:p>
            <a:pPr lvl="1"/>
            <a:r>
              <a:rPr lang="en-US" dirty="0" smtClean="0"/>
              <a:t>Hidden</a:t>
            </a:r>
            <a:r>
              <a:rPr lang="en-US" dirty="0"/>
              <a:t>, by </a:t>
            </a:r>
            <a:r>
              <a:rPr lang="en-US" dirty="0" smtClean="0"/>
              <a:t>default, if made visible it's </a:t>
            </a:r>
            <a:r>
              <a:rPr lang="en-US" dirty="0"/>
              <a:t>like a sheet of glass over all the other parts of the root </a:t>
            </a:r>
            <a:r>
              <a:rPr lang="en-US" dirty="0" smtClean="0"/>
              <a:t>pane</a:t>
            </a:r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transparent unless you implement the </a:t>
            </a:r>
            <a:r>
              <a:rPr lang="en-US" dirty="0" smtClean="0"/>
              <a:t>glass pane's </a:t>
            </a:r>
            <a:r>
              <a:rPr lang="en-US" dirty="0" err="1" smtClean="0"/>
              <a:t>paintComponent</a:t>
            </a:r>
            <a:r>
              <a:rPr lang="en-US" dirty="0"/>
              <a:t> method so that it does something, and it can intercept input events for the root </a:t>
            </a:r>
            <a:r>
              <a:rPr lang="en-US" dirty="0" smtClean="0"/>
              <a:t>pane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layered </a:t>
            </a:r>
            <a:r>
              <a:rPr lang="en-US" b="1" dirty="0" smtClean="0"/>
              <a:t>pane</a:t>
            </a:r>
          </a:p>
          <a:p>
            <a:pPr lvl="1"/>
            <a:r>
              <a:rPr lang="en-US" dirty="0" smtClean="0"/>
              <a:t>Serves </a:t>
            </a:r>
            <a:r>
              <a:rPr lang="en-US" dirty="0"/>
              <a:t>to position its contents, </a:t>
            </a:r>
            <a:r>
              <a:rPr lang="en-US" dirty="0" smtClean="0"/>
              <a:t>the </a:t>
            </a:r>
            <a:r>
              <a:rPr lang="en-US" dirty="0"/>
              <a:t>content pane and the optional menu bar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hold </a:t>
            </a:r>
            <a:r>
              <a:rPr lang="en-US" dirty="0"/>
              <a:t>other components in a specified Z order. For </a:t>
            </a:r>
            <a:r>
              <a:rPr lang="en-US" dirty="0" smtClean="0"/>
              <a:t>information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content </a:t>
            </a:r>
            <a:r>
              <a:rPr lang="en-US" b="1" dirty="0" smtClean="0"/>
              <a:t>pane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container of the root pane's visible components, excluding the </a:t>
            </a:r>
            <a:r>
              <a:rPr lang="en-US" dirty="0" smtClean="0"/>
              <a:t>menu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optional menu </a:t>
            </a:r>
            <a:r>
              <a:rPr lang="en-US" b="1" dirty="0" smtClean="0"/>
              <a:t>bar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home for the root pane's container's menus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container has a menu bar, you generally use the container's </a:t>
            </a:r>
            <a:r>
              <a:rPr lang="en-US" dirty="0" err="1"/>
              <a:t>setJMenuBar</a:t>
            </a:r>
            <a:r>
              <a:rPr lang="en-US" dirty="0"/>
              <a:t> method to put the menu bar in the </a:t>
            </a:r>
            <a:r>
              <a:rPr lang="en-US"/>
              <a:t>appropriate </a:t>
            </a:r>
            <a:r>
              <a:rPr lang="en-US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7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Graphical User Interface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Foundation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JFC</a:t>
            </a:r>
          </a:p>
          <a:p>
            <a:pPr lvl="1"/>
            <a:r>
              <a:rPr lang="en-US" dirty="0"/>
              <a:t>a group of features </a:t>
            </a:r>
            <a:r>
              <a:rPr lang="en-US" dirty="0" smtClean="0"/>
              <a:t>to develop GUIs </a:t>
            </a:r>
            <a:r>
              <a:rPr lang="en-US" dirty="0"/>
              <a:t>and adding </a:t>
            </a:r>
            <a:r>
              <a:rPr lang="en-US" dirty="0" smtClean="0"/>
              <a:t>graphics </a:t>
            </a:r>
            <a:r>
              <a:rPr lang="en-US" dirty="0"/>
              <a:t>functionality and </a:t>
            </a:r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Contains features</a:t>
            </a:r>
          </a:p>
          <a:p>
            <a:pPr lvl="2"/>
            <a:r>
              <a:rPr lang="en-US" dirty="0"/>
              <a:t>Swing GUI </a:t>
            </a:r>
            <a:r>
              <a:rPr lang="en-US" dirty="0" smtClean="0"/>
              <a:t>Components</a:t>
            </a:r>
          </a:p>
          <a:p>
            <a:pPr lvl="2"/>
            <a:r>
              <a:rPr lang="en-US" dirty="0"/>
              <a:t>Pluggable Look-and-Feel </a:t>
            </a:r>
            <a:r>
              <a:rPr lang="en-US" dirty="0" smtClean="0"/>
              <a:t>Support</a:t>
            </a:r>
          </a:p>
          <a:p>
            <a:pPr lvl="2"/>
            <a:r>
              <a:rPr lang="en-US" dirty="0"/>
              <a:t>Accessibility </a:t>
            </a:r>
            <a:r>
              <a:rPr lang="en-US" dirty="0" smtClean="0"/>
              <a:t>API</a:t>
            </a:r>
          </a:p>
          <a:p>
            <a:pPr lvl="2"/>
            <a:r>
              <a:rPr lang="en-US" dirty="0"/>
              <a:t>Java 2D </a:t>
            </a:r>
            <a:r>
              <a:rPr lang="en-US" dirty="0" smtClean="0"/>
              <a:t>API</a:t>
            </a:r>
          </a:p>
          <a:p>
            <a:pPr lvl="2"/>
            <a:r>
              <a:rPr lang="en-US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6704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Foundation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940"/>
            <a:ext cx="8229600" cy="4525963"/>
          </a:xfrm>
        </p:spPr>
        <p:txBody>
          <a:bodyPr/>
          <a:lstStyle/>
          <a:p>
            <a:pPr lvl="0"/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Swing API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 18 public </a:t>
            </a: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packages</a:t>
            </a: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/>
              <a:t>Commonly use </a:t>
            </a:r>
            <a:r>
              <a:rPr lang="en-US" dirty="0"/>
              <a:t>only one or two Swing </a:t>
            </a:r>
            <a:r>
              <a:rPr lang="en-US" dirty="0" smtClean="0"/>
              <a:t>packages, </a:t>
            </a:r>
            <a:r>
              <a:rPr lang="en-US" dirty="0" err="1" smtClean="0"/>
              <a:t>javax.swing</a:t>
            </a:r>
            <a:r>
              <a:rPr lang="en-US" dirty="0" smtClean="0"/>
              <a:t> and </a:t>
            </a:r>
            <a:r>
              <a:rPr lang="en-US" dirty="0" err="1" smtClean="0"/>
              <a:t>javax.swing.event</a:t>
            </a:r>
            <a:r>
              <a:rPr lang="en-US" dirty="0"/>
              <a:t> (not always required)</a:t>
            </a:r>
          </a:p>
          <a:p>
            <a:pPr lvl="1"/>
            <a:endParaRPr lang="en-US" alt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86555"/>
              </p:ext>
            </p:extLst>
          </p:nvPr>
        </p:nvGraphicFramePr>
        <p:xfrm>
          <a:off x="425885" y="3589803"/>
          <a:ext cx="8386176" cy="2751811"/>
        </p:xfrm>
        <a:graphic>
          <a:graphicData uri="http://schemas.openxmlformats.org/drawingml/2006/table">
            <a:tbl>
              <a:tblPr/>
              <a:tblGrid>
                <a:gridCol w="3011320"/>
                <a:gridCol w="2626151"/>
                <a:gridCol w="2748705"/>
              </a:tblGrid>
              <a:tr h="464324">
                <a:tc>
                  <a:txBody>
                    <a:bodyPr/>
                    <a:lstStyle/>
                    <a:p>
                      <a:r>
                        <a:rPr lang="en-US" dirty="0" err="1"/>
                        <a:t>javax.accessibility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javax.swing.plaf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javax.swing.text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91">
                <a:tc>
                  <a:txBody>
                    <a:bodyPr/>
                    <a:lstStyle/>
                    <a:p>
                      <a:r>
                        <a:rPr lang="en-US" dirty="0" err="1"/>
                        <a:t>javax.swing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javax.swing.plaf.basic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javax.swing.text.html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24">
                <a:tc>
                  <a:txBody>
                    <a:bodyPr/>
                    <a:lstStyle/>
                    <a:p>
                      <a:r>
                        <a:rPr lang="en-US" dirty="0" err="1"/>
                        <a:t>javax.swing.border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javax.swing.plaf.metal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javax.swing.text.html.parser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24">
                <a:tc>
                  <a:txBody>
                    <a:bodyPr/>
                    <a:lstStyle/>
                    <a:p>
                      <a:r>
                        <a:rPr lang="en-US" dirty="0" err="1"/>
                        <a:t>javax.swing.colorchooser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javax.swing.plaf.multi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javax.swing.text.rtf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24">
                <a:tc>
                  <a:txBody>
                    <a:bodyPr/>
                    <a:lstStyle/>
                    <a:p>
                      <a:r>
                        <a:rPr lang="en-US" dirty="0" err="1"/>
                        <a:t>javax.swing.event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javax.swing.plaf.synth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javax.swing.tree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24">
                <a:tc>
                  <a:txBody>
                    <a:bodyPr/>
                    <a:lstStyle/>
                    <a:p>
                      <a:r>
                        <a:rPr lang="en-US" dirty="0" err="1"/>
                        <a:t>javax.swing.filechooser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javax.swing.table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javax.swing.undo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Most of the code in this trail uses only one or two Swing packages: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javax.swing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javax.swing.event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(not always required)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38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Swing </a:t>
            </a:r>
            <a:r>
              <a:rPr lang="en-US" dirty="0"/>
              <a:t>provides three </a:t>
            </a:r>
            <a:r>
              <a:rPr lang="en-US" dirty="0" smtClean="0"/>
              <a:t>top-level </a:t>
            </a:r>
            <a:r>
              <a:rPr lang="en-US" dirty="0"/>
              <a:t>container </a:t>
            </a:r>
            <a:r>
              <a:rPr lang="en-US" dirty="0" smtClean="0"/>
              <a:t>classes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JFrame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JDialog</a:t>
            </a:r>
            <a:endParaRPr lang="en-US" dirty="0"/>
          </a:p>
          <a:p>
            <a:pPr lvl="1"/>
            <a:r>
              <a:rPr lang="en-US" dirty="0" err="1" smtClean="0"/>
              <a:t>JApplet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To display during runtime, every UI </a:t>
            </a:r>
            <a:r>
              <a:rPr lang="en-US" dirty="0"/>
              <a:t>component must be part of a </a:t>
            </a:r>
            <a:r>
              <a:rPr lang="en-US" i="1" dirty="0"/>
              <a:t>containment </a:t>
            </a:r>
            <a:r>
              <a:rPr lang="en-US" i="1" dirty="0" smtClean="0"/>
              <a:t>hierarchy, </a:t>
            </a:r>
            <a:r>
              <a:rPr lang="en-US" dirty="0" smtClean="0"/>
              <a:t>a </a:t>
            </a:r>
            <a:r>
              <a:rPr lang="en-US" dirty="0"/>
              <a:t>tree of components that has a top-level container as its </a:t>
            </a:r>
            <a:r>
              <a:rPr lang="en-US" dirty="0" smtClean="0"/>
              <a:t>root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UI </a:t>
            </a:r>
            <a:r>
              <a:rPr lang="en-US" dirty="0"/>
              <a:t>component can be contained </a:t>
            </a:r>
            <a:r>
              <a:rPr lang="en-US" dirty="0" smtClean="0"/>
              <a:t>ONLY once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component is already in a container and </a:t>
            </a:r>
            <a:r>
              <a:rPr lang="en-US" dirty="0" smtClean="0"/>
              <a:t>is then added to </a:t>
            </a:r>
            <a:r>
              <a:rPr lang="en-US" dirty="0"/>
              <a:t>another container, the component will be removed from the first container and then added to the </a:t>
            </a:r>
            <a:r>
              <a:rPr lang="en-US" dirty="0" smtClean="0"/>
              <a:t>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top-level container has a content pane </a:t>
            </a:r>
            <a:r>
              <a:rPr lang="en-US" dirty="0" smtClean="0"/>
              <a:t>that contains the </a:t>
            </a:r>
            <a:r>
              <a:rPr lang="en-US" dirty="0"/>
              <a:t>visible components in that top-level container's </a:t>
            </a:r>
            <a:r>
              <a:rPr lang="en-US" dirty="0" smtClean="0"/>
              <a:t>UI</a:t>
            </a:r>
            <a:endParaRPr lang="en-US" dirty="0"/>
          </a:p>
          <a:p>
            <a:r>
              <a:rPr lang="en-US" dirty="0" smtClean="0"/>
              <a:t>Optionally </a:t>
            </a:r>
            <a:r>
              <a:rPr lang="en-US" dirty="0"/>
              <a:t>add a menu bar to a top-level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menu bar </a:t>
            </a:r>
            <a:r>
              <a:rPr lang="en-US" dirty="0" smtClean="0"/>
              <a:t>convention is positioned </a:t>
            </a:r>
            <a:r>
              <a:rPr lang="en-US" dirty="0"/>
              <a:t>within the top-level container, but outside the content </a:t>
            </a:r>
            <a:r>
              <a:rPr lang="en-US" dirty="0" smtClean="0"/>
              <a:t>pane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look and feels, such as the Mac OS look and feel, </a:t>
            </a:r>
            <a:r>
              <a:rPr lang="en-US" dirty="0" smtClean="0"/>
              <a:t>gives the </a:t>
            </a:r>
            <a:r>
              <a:rPr lang="en-US" dirty="0"/>
              <a:t>option of placing the menu bar in another place more appropriate for the look and feel, such as at the top of the </a:t>
            </a:r>
            <a:r>
              <a:rPr lang="en-US" dirty="0" smtClean="0"/>
              <a:t>screen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Containers</a:t>
            </a:r>
            <a:endParaRPr lang="en-US" dirty="0"/>
          </a:p>
        </p:txBody>
      </p:sp>
      <p:pic>
        <p:nvPicPr>
          <p:cNvPr id="3073" name="Picture 1" descr="A simple application with a frame that contains a menu bar and a content pa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" y="1337155"/>
            <a:ext cx="2619330" cy="2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diagram of the frame's major p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25" y="1540703"/>
            <a:ext cx="4480960" cy="27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ainment hierarchy for the TopLeveDemo example's GUI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37" y="4446741"/>
            <a:ext cx="3186911" cy="241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5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program </a:t>
            </a:r>
            <a:r>
              <a:rPr lang="en-US" dirty="0"/>
              <a:t>that </a:t>
            </a:r>
            <a:r>
              <a:rPr lang="en-US" dirty="0" smtClean="0"/>
              <a:t>use </a:t>
            </a:r>
            <a:r>
              <a:rPr lang="en-US" dirty="0"/>
              <a:t>Swing components </a:t>
            </a:r>
            <a:r>
              <a:rPr lang="en-US" dirty="0" smtClean="0"/>
              <a:t>have at </a:t>
            </a:r>
            <a:r>
              <a:rPr lang="en-US" dirty="0"/>
              <a:t>least one top-level </a:t>
            </a:r>
            <a:r>
              <a:rPr lang="en-US" dirty="0" smtClean="0"/>
              <a:t>container as the root </a:t>
            </a:r>
            <a:r>
              <a:rPr lang="en-US" dirty="0"/>
              <a:t>of a containment </a:t>
            </a:r>
            <a:r>
              <a:rPr lang="en-US" dirty="0" smtClean="0"/>
              <a:t>hierarchy</a:t>
            </a:r>
            <a:endParaRPr lang="en-US" dirty="0"/>
          </a:p>
          <a:p>
            <a:r>
              <a:rPr lang="en-US" dirty="0"/>
              <a:t>As a rule, a standalone application with a Swing-based </a:t>
            </a:r>
            <a:r>
              <a:rPr lang="en-US" dirty="0" smtClean="0"/>
              <a:t>UI </a:t>
            </a:r>
            <a:r>
              <a:rPr lang="en-US" dirty="0"/>
              <a:t>has at least one containment hierarchy with a </a:t>
            </a:r>
            <a:r>
              <a:rPr lang="en-US" dirty="0" err="1"/>
              <a:t>JFrame</a:t>
            </a:r>
            <a:r>
              <a:rPr lang="en-US" dirty="0"/>
              <a:t> as its </a:t>
            </a:r>
            <a:r>
              <a:rPr lang="en-US" dirty="0" smtClean="0"/>
              <a:t>root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has one main window and two dialogs, </a:t>
            </a:r>
            <a:r>
              <a:rPr lang="en-US" dirty="0" smtClean="0"/>
              <a:t>therefore the </a:t>
            </a:r>
            <a:r>
              <a:rPr lang="en-US" dirty="0"/>
              <a:t>application has three containment hierarchies, </a:t>
            </a:r>
            <a:r>
              <a:rPr lang="en-US" dirty="0" smtClean="0"/>
              <a:t>(i.e. three </a:t>
            </a:r>
            <a:r>
              <a:rPr lang="en-US" dirty="0"/>
              <a:t>top-level </a:t>
            </a:r>
            <a:r>
              <a:rPr lang="en-US" dirty="0" smtClean="0"/>
              <a:t>containers)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containment hierarchy has a </a:t>
            </a:r>
            <a:r>
              <a:rPr lang="en-US" dirty="0" err="1"/>
              <a:t>JFrame</a:t>
            </a:r>
            <a:r>
              <a:rPr lang="en-US" dirty="0"/>
              <a:t> as its </a:t>
            </a:r>
            <a:r>
              <a:rPr lang="en-US" dirty="0" smtClean="0"/>
              <a:t>root </a:t>
            </a:r>
            <a:r>
              <a:rPr lang="en-US" dirty="0"/>
              <a:t>and each of the other two has </a:t>
            </a:r>
            <a:r>
              <a:rPr lang="en-US" dirty="0" smtClean="0"/>
              <a:t>a </a:t>
            </a:r>
            <a:r>
              <a:rPr lang="en-US" dirty="0" err="1" smtClean="0"/>
              <a:t>JDialog</a:t>
            </a:r>
            <a:r>
              <a:rPr lang="en-US" dirty="0"/>
              <a:t> object as its </a:t>
            </a:r>
            <a:r>
              <a:rPr lang="en-US" dirty="0" smtClean="0"/>
              <a:t>root</a:t>
            </a:r>
            <a:endParaRPr lang="en-US" dirty="0"/>
          </a:p>
          <a:p>
            <a:r>
              <a:rPr lang="en-US" dirty="0"/>
              <a:t>A Swing-based applet has at least one containment hierarchy, exactly one of which is rooted by a </a:t>
            </a:r>
            <a:r>
              <a:rPr lang="en-US" dirty="0" err="1"/>
              <a:t>JApplet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applet that brings up a dialog has two containment hierarchies. The components in the browser window are in a containment hierarchy rooted by a </a:t>
            </a:r>
            <a:r>
              <a:rPr lang="en-US" dirty="0" err="1"/>
              <a:t>JApplet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dialog has a containment hierarchy rooted by a </a:t>
            </a:r>
            <a:r>
              <a:rPr lang="en-US" dirty="0" err="1"/>
              <a:t>JDialog</a:t>
            </a:r>
            <a:r>
              <a:rPr lang="en-US" dirty="0"/>
              <a:t> 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Referencing the content pane</a:t>
            </a:r>
          </a:p>
          <a:p>
            <a:pPr marL="457200" lvl="1" indent="0">
              <a:buNone/>
            </a:pPr>
            <a:r>
              <a:rPr lang="en-US" dirty="0" err="1" smtClean="0"/>
              <a:t>JFrame</a:t>
            </a:r>
            <a:r>
              <a:rPr lang="en-US" dirty="0" smtClean="0"/>
              <a:t> frame = new </a:t>
            </a:r>
            <a:r>
              <a:rPr lang="en-US" dirty="0" err="1" smtClean="0"/>
              <a:t>JFrame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Label </a:t>
            </a:r>
            <a:r>
              <a:rPr lang="en-US" dirty="0" err="1" smtClean="0"/>
              <a:t>label</a:t>
            </a:r>
            <a:r>
              <a:rPr lang="en-US" dirty="0" smtClean="0"/>
              <a:t> = new Label();</a:t>
            </a:r>
          </a:p>
          <a:p>
            <a:pPr marL="457200" lvl="1" indent="0">
              <a:buNone/>
            </a:pPr>
            <a:r>
              <a:rPr lang="en-US" dirty="0" err="1" smtClean="0"/>
              <a:t>frame.</a:t>
            </a:r>
            <a:r>
              <a:rPr lang="en-US" b="1" dirty="0" err="1" smtClean="0"/>
              <a:t>getContentPane</a:t>
            </a:r>
            <a:r>
              <a:rPr lang="en-US" b="1" dirty="0" smtClean="0"/>
              <a:t>()</a:t>
            </a:r>
            <a:r>
              <a:rPr lang="en-US" dirty="0" smtClean="0"/>
              <a:t>.add(label);</a:t>
            </a:r>
          </a:p>
          <a:p>
            <a:r>
              <a:rPr lang="en-US" dirty="0"/>
              <a:t>The default content pane </a:t>
            </a:r>
            <a:r>
              <a:rPr lang="en-US" dirty="0" smtClean="0"/>
              <a:t>inherits from </a:t>
            </a:r>
            <a:r>
              <a:rPr lang="en-US" dirty="0" err="1" smtClean="0"/>
              <a:t>JComponent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uses </a:t>
            </a:r>
            <a:r>
              <a:rPr lang="en-US" dirty="0" err="1" smtClean="0"/>
              <a:t>BorderLayout</a:t>
            </a:r>
            <a:r>
              <a:rPr lang="en-US" dirty="0"/>
              <a:t> as its layout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getContentPane</a:t>
            </a:r>
            <a:r>
              <a:rPr lang="en-US" dirty="0" smtClean="0"/>
              <a:t>()</a:t>
            </a:r>
            <a:r>
              <a:rPr lang="en-US" dirty="0"/>
              <a:t> method returns </a:t>
            </a:r>
            <a:r>
              <a:rPr lang="en-US" dirty="0" smtClean="0"/>
              <a:t>a Container</a:t>
            </a:r>
            <a:r>
              <a:rPr lang="en-US" dirty="0"/>
              <a:t> </a:t>
            </a:r>
            <a:r>
              <a:rPr lang="en-US" dirty="0" smtClean="0"/>
              <a:t>object not </a:t>
            </a:r>
            <a:r>
              <a:rPr lang="en-US" dirty="0" err="1" smtClean="0"/>
              <a:t>JComponent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order to use the </a:t>
            </a:r>
            <a:r>
              <a:rPr lang="en-US" dirty="0"/>
              <a:t>content </a:t>
            </a:r>
            <a:r>
              <a:rPr lang="en-US" dirty="0" smtClean="0"/>
              <a:t>pane's </a:t>
            </a:r>
            <a:r>
              <a:rPr lang="en-US" dirty="0" err="1" smtClean="0"/>
              <a:t>JComponent</a:t>
            </a:r>
            <a:r>
              <a:rPr lang="en-US" dirty="0" smtClean="0"/>
              <a:t> features, it has to be typecast or create your own component to be the content pane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351</Words>
  <Application>Microsoft Office PowerPoint</Application>
  <PresentationFormat>On-screen Show 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Monaco</vt:lpstr>
      <vt:lpstr>Arial</vt:lpstr>
      <vt:lpstr>Calibri</vt:lpstr>
      <vt:lpstr>Office Theme</vt:lpstr>
      <vt:lpstr> University of Central Florida COP 3330  Object Oriented Programming</vt:lpstr>
      <vt:lpstr>PowerPoint Presentation</vt:lpstr>
      <vt:lpstr>Java Foundation Classes</vt:lpstr>
      <vt:lpstr>Java Foundation Classes</vt:lpstr>
      <vt:lpstr>Top Level Containers</vt:lpstr>
      <vt:lpstr>Top Level Containers</vt:lpstr>
      <vt:lpstr>Top Level Containers</vt:lpstr>
      <vt:lpstr>Top Level Containers</vt:lpstr>
      <vt:lpstr>Adding Components</vt:lpstr>
      <vt:lpstr>Adding Components</vt:lpstr>
      <vt:lpstr>Adding Menubar</vt:lpstr>
      <vt:lpstr>Root Pane</vt:lpstr>
      <vt:lpstr>Root Pane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Juan Alzate</cp:lastModifiedBy>
  <cp:revision>747</cp:revision>
  <dcterms:created xsi:type="dcterms:W3CDTF">2013-10-29T00:42:48Z</dcterms:created>
  <dcterms:modified xsi:type="dcterms:W3CDTF">2017-07-12T04:03:49Z</dcterms:modified>
</cp:coreProperties>
</file>