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3" r:id="rId5"/>
    <p:sldId id="294" r:id="rId6"/>
    <p:sldId id="296" r:id="rId7"/>
    <p:sldId id="29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Graphical User Interface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038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 for the three top-level containers, </a:t>
            </a:r>
            <a:r>
              <a:rPr lang="en-US" dirty="0" err="1" smtClean="0"/>
              <a:t>JFrame</a:t>
            </a:r>
            <a:r>
              <a:rPr lang="en-US" dirty="0" smtClean="0"/>
              <a:t>, </a:t>
            </a:r>
            <a:r>
              <a:rPr lang="en-US" dirty="0" err="1" smtClean="0"/>
              <a:t>JDialog</a:t>
            </a:r>
            <a:r>
              <a:rPr lang="en-US" dirty="0" smtClean="0"/>
              <a:t>, and </a:t>
            </a:r>
            <a:r>
              <a:rPr lang="en-US" dirty="0" err="1" smtClean="0"/>
              <a:t>JApplet</a:t>
            </a:r>
            <a:r>
              <a:rPr lang="en-US" dirty="0" smtClean="0"/>
              <a:t>, all Swing </a:t>
            </a:r>
            <a:r>
              <a:rPr lang="en-US" dirty="0"/>
              <a:t>components whose names begin with "J" descend from the </a:t>
            </a:r>
            <a:r>
              <a:rPr lang="en-US" dirty="0" err="1"/>
              <a:t>JComponent</a:t>
            </a:r>
            <a:r>
              <a:rPr lang="en-US" dirty="0"/>
              <a:t> </a:t>
            </a:r>
            <a:r>
              <a:rPr lang="en-US" dirty="0" smtClean="0"/>
              <a:t>class</a:t>
            </a:r>
          </a:p>
          <a:p>
            <a:pPr lvl="1"/>
            <a:r>
              <a:rPr lang="en-US" dirty="0" err="1" smtClean="0"/>
              <a:t>JPanel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 smtClean="0"/>
              <a:t>JScrollPane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 smtClean="0"/>
              <a:t>JButton</a:t>
            </a:r>
            <a:endParaRPr lang="en-US" dirty="0" smtClean="0"/>
          </a:p>
          <a:p>
            <a:pPr lvl="1"/>
            <a:r>
              <a:rPr lang="en-US" dirty="0" err="1" smtClean="0"/>
              <a:t>JTable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0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Tool tips</a:t>
            </a:r>
          </a:p>
          <a:p>
            <a:pPr lvl="1"/>
            <a:r>
              <a:rPr lang="en-US" sz="1600" dirty="0" smtClean="0"/>
              <a:t>By </a:t>
            </a:r>
            <a:r>
              <a:rPr lang="en-US" sz="1600" dirty="0"/>
              <a:t>specifying a string with the </a:t>
            </a:r>
            <a:r>
              <a:rPr lang="en-US" sz="1600" dirty="0" err="1"/>
              <a:t>setToolTipText</a:t>
            </a:r>
            <a:r>
              <a:rPr lang="en-US" sz="1600" dirty="0"/>
              <a:t> </a:t>
            </a:r>
            <a:r>
              <a:rPr lang="en-US" sz="1600" dirty="0" smtClean="0"/>
              <a:t>method</a:t>
            </a:r>
          </a:p>
          <a:p>
            <a:pPr lvl="1"/>
            <a:r>
              <a:rPr lang="en-US" sz="1600" dirty="0" smtClean="0"/>
              <a:t>When </a:t>
            </a:r>
            <a:r>
              <a:rPr lang="en-US" sz="1600" dirty="0"/>
              <a:t>the cursor pauses over the component, the specified string is displayed in a small window that appears near the component. </a:t>
            </a:r>
            <a:endParaRPr lang="en-US" sz="1600" dirty="0" smtClean="0"/>
          </a:p>
          <a:p>
            <a:r>
              <a:rPr lang="en-US" sz="2000" b="1" dirty="0" smtClean="0"/>
              <a:t>Painting </a:t>
            </a:r>
            <a:r>
              <a:rPr lang="en-US" sz="2000" b="1" dirty="0"/>
              <a:t>and </a:t>
            </a:r>
            <a:r>
              <a:rPr lang="en-US" sz="2000" b="1" dirty="0" smtClean="0"/>
              <a:t>borders</a:t>
            </a:r>
          </a:p>
          <a:p>
            <a:pPr lvl="1"/>
            <a:r>
              <a:rPr lang="en-US" sz="1600" dirty="0" smtClean="0"/>
              <a:t>The</a:t>
            </a:r>
            <a:r>
              <a:rPr lang="en-US" sz="1600" dirty="0"/>
              <a:t> </a:t>
            </a:r>
            <a:r>
              <a:rPr lang="en-US" sz="1600" dirty="0" err="1"/>
              <a:t>setBorder</a:t>
            </a:r>
            <a:r>
              <a:rPr lang="en-US" sz="1600" dirty="0"/>
              <a:t> method allows </a:t>
            </a:r>
            <a:r>
              <a:rPr lang="en-US" sz="1600" dirty="0" smtClean="0"/>
              <a:t>for setting the </a:t>
            </a:r>
            <a:r>
              <a:rPr lang="en-US" sz="1600" dirty="0"/>
              <a:t>border </a:t>
            </a:r>
            <a:r>
              <a:rPr lang="en-US" sz="1600" dirty="0" smtClean="0"/>
              <a:t>displayed </a:t>
            </a:r>
            <a:r>
              <a:rPr lang="en-US" sz="1600" dirty="0"/>
              <a:t>around its </a:t>
            </a:r>
            <a:r>
              <a:rPr lang="en-US" sz="1600" dirty="0" smtClean="0"/>
              <a:t>edges</a:t>
            </a:r>
          </a:p>
          <a:p>
            <a:pPr lvl="1"/>
            <a:r>
              <a:rPr lang="en-US" sz="1600" dirty="0" smtClean="0"/>
              <a:t>To </a:t>
            </a:r>
            <a:r>
              <a:rPr lang="en-US" sz="1600" dirty="0"/>
              <a:t>paint the inside of a component, override the </a:t>
            </a:r>
            <a:r>
              <a:rPr lang="en-US" sz="1600" dirty="0" err="1"/>
              <a:t>paintComponent</a:t>
            </a:r>
            <a:r>
              <a:rPr lang="en-US" sz="1600" dirty="0"/>
              <a:t> </a:t>
            </a:r>
            <a:r>
              <a:rPr lang="en-US" sz="1600" dirty="0" smtClean="0"/>
              <a:t>method</a:t>
            </a:r>
          </a:p>
          <a:p>
            <a:r>
              <a:rPr lang="en-US" sz="2000" b="1" dirty="0" smtClean="0"/>
              <a:t>Application-wide </a:t>
            </a:r>
            <a:r>
              <a:rPr lang="en-US" sz="2000" b="1" dirty="0"/>
              <a:t>pluggable look and </a:t>
            </a:r>
            <a:r>
              <a:rPr lang="en-US" sz="2000" b="1" dirty="0" smtClean="0"/>
              <a:t>feel</a:t>
            </a:r>
          </a:p>
          <a:p>
            <a:pPr lvl="1"/>
            <a:r>
              <a:rPr lang="en-US" sz="1600" dirty="0" err="1" smtClean="0"/>
              <a:t>JComponent</a:t>
            </a:r>
            <a:r>
              <a:rPr lang="en-US" sz="1600" dirty="0"/>
              <a:t> </a:t>
            </a:r>
            <a:r>
              <a:rPr lang="en-US" sz="1600" dirty="0" smtClean="0"/>
              <a:t>descendants have </a:t>
            </a:r>
            <a:r>
              <a:rPr lang="en-US" sz="1600" dirty="0"/>
              <a:t>a </a:t>
            </a:r>
            <a:r>
              <a:rPr lang="en-US" sz="1600" dirty="0" smtClean="0"/>
              <a:t> </a:t>
            </a:r>
            <a:r>
              <a:rPr lang="en-US" sz="1600" dirty="0" err="1" smtClean="0"/>
              <a:t>ComponentUI</a:t>
            </a:r>
            <a:r>
              <a:rPr lang="en-US" sz="1600" dirty="0"/>
              <a:t> object that performs all the drawing, event handling, size determination, and so on for </a:t>
            </a:r>
            <a:r>
              <a:rPr lang="en-US" sz="1600" dirty="0" smtClean="0"/>
              <a:t>that </a:t>
            </a:r>
            <a:r>
              <a:rPr lang="en-US" sz="1600" dirty="0" err="1" smtClean="0"/>
              <a:t>Jcomponent</a:t>
            </a:r>
            <a:r>
              <a:rPr lang="en-US" sz="1600" dirty="0" smtClean="0"/>
              <a:t> relative to the </a:t>
            </a:r>
            <a:r>
              <a:rPr lang="en-US" sz="1600" dirty="0"/>
              <a:t>current look and </a:t>
            </a:r>
            <a:r>
              <a:rPr lang="en-US" sz="1600" dirty="0" smtClean="0"/>
              <a:t>feel</a:t>
            </a:r>
          </a:p>
          <a:p>
            <a:pPr lvl="1"/>
            <a:r>
              <a:rPr lang="en-US" sz="1600" dirty="0" smtClean="0"/>
              <a:t>Set </a:t>
            </a:r>
            <a:r>
              <a:rPr lang="en-US" sz="1600" dirty="0"/>
              <a:t>using the </a:t>
            </a:r>
            <a:r>
              <a:rPr lang="en-US" sz="1600" dirty="0" err="1"/>
              <a:t>UIManager.setLookAndFeel</a:t>
            </a:r>
            <a:r>
              <a:rPr lang="en-US" sz="1600" dirty="0"/>
              <a:t> </a:t>
            </a:r>
            <a:r>
              <a:rPr lang="en-US" sz="1600" dirty="0" smtClean="0"/>
              <a:t>method</a:t>
            </a:r>
          </a:p>
          <a:p>
            <a:r>
              <a:rPr lang="en-US" sz="2000" b="1" dirty="0" smtClean="0"/>
              <a:t>Custom properties</a:t>
            </a:r>
          </a:p>
          <a:p>
            <a:pPr lvl="1"/>
            <a:r>
              <a:rPr lang="en-US" sz="1600" dirty="0" smtClean="0"/>
              <a:t>Associate one or more properties (name/object pairs) with any </a:t>
            </a:r>
            <a:r>
              <a:rPr lang="en-US" sz="1600" dirty="0" err="1" smtClean="0"/>
              <a:t>Jcomponent</a:t>
            </a:r>
            <a:endParaRPr lang="en-US" sz="1600" dirty="0" smtClean="0"/>
          </a:p>
          <a:p>
            <a:pPr lvl="1"/>
            <a:r>
              <a:rPr lang="en-US" sz="1600" dirty="0" smtClean="0"/>
              <a:t>put and get properties using the </a:t>
            </a:r>
            <a:r>
              <a:rPr lang="en-US" sz="1600" dirty="0" err="1" smtClean="0"/>
              <a:t>putClientProperty</a:t>
            </a:r>
            <a:r>
              <a:rPr lang="en-US" sz="1600" dirty="0" smtClean="0"/>
              <a:t> and </a:t>
            </a:r>
            <a:r>
              <a:rPr lang="en-US" sz="1600" dirty="0" err="1" smtClean="0"/>
              <a:t>getClientProperty</a:t>
            </a:r>
            <a:r>
              <a:rPr lang="en-US" sz="1600" dirty="0" smtClean="0"/>
              <a:t> methods</a:t>
            </a:r>
          </a:p>
        </p:txBody>
      </p:sp>
    </p:spTree>
    <p:extLst>
      <p:ext uri="{BB962C8B-B14F-4D97-AF65-F5344CB8AC3E}">
        <p14:creationId xmlns:p14="http://schemas.microsoft.com/office/powerpoint/2010/main" val="34948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Support for </a:t>
            </a:r>
            <a:r>
              <a:rPr lang="en-US" sz="2000" b="1" dirty="0" smtClean="0"/>
              <a:t>layout</a:t>
            </a:r>
          </a:p>
          <a:p>
            <a:pPr lvl="1"/>
            <a:r>
              <a:rPr lang="en-US" sz="1600" dirty="0" err="1" smtClean="0"/>
              <a:t>JComponent</a:t>
            </a:r>
            <a:r>
              <a:rPr lang="en-US" sz="1600" dirty="0"/>
              <a:t> class adds </a:t>
            </a:r>
            <a:r>
              <a:rPr lang="en-US" sz="1600" dirty="0" smtClean="0"/>
              <a:t>setter methods  </a:t>
            </a:r>
            <a:r>
              <a:rPr lang="en-US" sz="1600" dirty="0" err="1" smtClean="0"/>
              <a:t>setMinimumSize</a:t>
            </a:r>
            <a:r>
              <a:rPr lang="en-US" sz="1600" dirty="0" smtClean="0"/>
              <a:t>, </a:t>
            </a:r>
            <a:r>
              <a:rPr lang="en-US" sz="1600" dirty="0" err="1" smtClean="0"/>
              <a:t>setMaximumSize</a:t>
            </a:r>
            <a:r>
              <a:rPr lang="en-US" sz="1600" dirty="0" smtClean="0"/>
              <a:t>, </a:t>
            </a:r>
            <a:r>
              <a:rPr lang="en-US" sz="1600" dirty="0" err="1" smtClean="0"/>
              <a:t>setAlignmentX</a:t>
            </a:r>
            <a:r>
              <a:rPr lang="en-US" sz="1600" dirty="0"/>
              <a:t>, and </a:t>
            </a:r>
            <a:r>
              <a:rPr lang="en-US" sz="1600" dirty="0" err="1" smtClean="0"/>
              <a:t>setAlignmentY</a:t>
            </a:r>
            <a:endParaRPr lang="en-US" sz="1600" dirty="0"/>
          </a:p>
          <a:p>
            <a:r>
              <a:rPr lang="en-US" sz="2000" b="1" dirty="0"/>
              <a:t>Support for </a:t>
            </a:r>
            <a:r>
              <a:rPr lang="en-US" sz="2000" b="1" dirty="0" smtClean="0"/>
              <a:t>accessibility</a:t>
            </a:r>
          </a:p>
          <a:p>
            <a:pPr lvl="1"/>
            <a:r>
              <a:rPr lang="en-US" sz="1600" dirty="0" err="1" smtClean="0"/>
              <a:t>JComponent</a:t>
            </a:r>
            <a:r>
              <a:rPr lang="en-US" sz="1600" dirty="0"/>
              <a:t> class provides API and basic functionality to help assistive technologies such as screen readers get information from Swing </a:t>
            </a:r>
            <a:r>
              <a:rPr lang="en-US" sz="1600" dirty="0" smtClean="0"/>
              <a:t>components</a:t>
            </a:r>
            <a:endParaRPr lang="en-US" sz="1600" dirty="0"/>
          </a:p>
          <a:p>
            <a:r>
              <a:rPr lang="en-US" sz="2000" b="1" dirty="0"/>
              <a:t>Support for drag and </a:t>
            </a:r>
            <a:r>
              <a:rPr lang="en-US" sz="2000" b="1" dirty="0" smtClean="0"/>
              <a:t>drop</a:t>
            </a:r>
          </a:p>
          <a:p>
            <a:pPr lvl="1"/>
            <a:r>
              <a:rPr lang="en-US" sz="1600" dirty="0" smtClean="0"/>
              <a:t>The</a:t>
            </a:r>
            <a:r>
              <a:rPr lang="en-US" sz="1600" dirty="0"/>
              <a:t> </a:t>
            </a:r>
            <a:r>
              <a:rPr lang="en-US" sz="1600" dirty="0" err="1"/>
              <a:t>JComponent</a:t>
            </a:r>
            <a:r>
              <a:rPr lang="en-US" sz="1600" dirty="0"/>
              <a:t> class provides API to set a component's transfer handler, which is the basis for Swing's drag and drop </a:t>
            </a:r>
            <a:r>
              <a:rPr lang="en-US" sz="1600" dirty="0" smtClean="0"/>
              <a:t>support</a:t>
            </a:r>
          </a:p>
          <a:p>
            <a:r>
              <a:rPr lang="en-US" sz="2400" b="1" dirty="0" smtClean="0"/>
              <a:t>Double buffering</a:t>
            </a:r>
          </a:p>
          <a:p>
            <a:pPr lvl="1"/>
            <a:r>
              <a:rPr lang="en-US" sz="1600" dirty="0" smtClean="0"/>
              <a:t>Double </a:t>
            </a:r>
            <a:r>
              <a:rPr lang="en-US" sz="1600" dirty="0"/>
              <a:t>buffering </a:t>
            </a:r>
            <a:r>
              <a:rPr lang="en-US" sz="1600" dirty="0" err="1"/>
              <a:t>smooths</a:t>
            </a:r>
            <a:r>
              <a:rPr lang="en-US" sz="1600" dirty="0"/>
              <a:t> on-screen </a:t>
            </a:r>
            <a:r>
              <a:rPr lang="en-US" sz="1600" dirty="0" smtClean="0"/>
              <a:t>painting</a:t>
            </a:r>
            <a:endParaRPr lang="en-US" sz="1600" dirty="0"/>
          </a:p>
          <a:p>
            <a:r>
              <a:rPr lang="en-US" sz="2000" b="1" dirty="0"/>
              <a:t>Key </a:t>
            </a:r>
            <a:r>
              <a:rPr lang="en-US" sz="2000" b="1" dirty="0" smtClean="0"/>
              <a:t>bindings</a:t>
            </a:r>
          </a:p>
          <a:p>
            <a:pPr lvl="1"/>
            <a:r>
              <a:rPr lang="en-US" sz="1600" dirty="0" smtClean="0"/>
              <a:t>This </a:t>
            </a:r>
            <a:r>
              <a:rPr lang="en-US" sz="1600" dirty="0"/>
              <a:t>feature makes components react when the user presses a key on the keyboard. </a:t>
            </a:r>
          </a:p>
        </p:txBody>
      </p:sp>
    </p:spTree>
    <p:extLst>
      <p:ext uri="{BB962C8B-B14F-4D97-AF65-F5344CB8AC3E}">
        <p14:creationId xmlns:p14="http://schemas.microsoft.com/office/powerpoint/2010/main" val="316249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Swing </a:t>
            </a:r>
            <a:r>
              <a:rPr lang="en-US" sz="2800" dirty="0"/>
              <a:t>text components display text and optionally allow the user to edit the </a:t>
            </a:r>
            <a:r>
              <a:rPr lang="en-US" sz="2800" dirty="0" smtClean="0"/>
              <a:t>text</a:t>
            </a:r>
          </a:p>
          <a:p>
            <a:r>
              <a:rPr lang="en-US" sz="2800" dirty="0" smtClean="0"/>
              <a:t>Use text </a:t>
            </a:r>
            <a:r>
              <a:rPr lang="en-US" sz="2800" dirty="0"/>
              <a:t>components for </a:t>
            </a:r>
            <a:r>
              <a:rPr lang="en-US" sz="2800" dirty="0" smtClean="0"/>
              <a:t>guidance to the user </a:t>
            </a:r>
          </a:p>
          <a:p>
            <a:r>
              <a:rPr lang="en-US" sz="2800" dirty="0" smtClean="0"/>
              <a:t>Swing </a:t>
            </a:r>
            <a:r>
              <a:rPr lang="en-US" sz="2800" dirty="0"/>
              <a:t>provides six text </a:t>
            </a:r>
            <a:r>
              <a:rPr lang="en-US" sz="2800" dirty="0" smtClean="0"/>
              <a:t>components</a:t>
            </a:r>
          </a:p>
          <a:p>
            <a:pPr lvl="1"/>
            <a:r>
              <a:rPr lang="en-US" sz="2400" dirty="0" err="1" smtClean="0"/>
              <a:t>JTextField</a:t>
            </a:r>
            <a:endParaRPr lang="en-US" sz="2400" dirty="0" smtClean="0"/>
          </a:p>
          <a:p>
            <a:pPr lvl="1"/>
            <a:r>
              <a:rPr lang="en-US" sz="2400" dirty="0" err="1" smtClean="0"/>
              <a:t>JFormattedTextField</a:t>
            </a:r>
            <a:endParaRPr lang="en-US" sz="2400" dirty="0" smtClean="0"/>
          </a:p>
          <a:p>
            <a:pPr lvl="1"/>
            <a:r>
              <a:rPr lang="en-US" sz="2400" dirty="0" err="1" smtClean="0"/>
              <a:t>JPasswordField</a:t>
            </a:r>
            <a:endParaRPr lang="en-US" sz="2400" dirty="0" smtClean="0"/>
          </a:p>
          <a:p>
            <a:pPr lvl="1"/>
            <a:r>
              <a:rPr lang="en-US" sz="2400" dirty="0" err="1" smtClean="0"/>
              <a:t>JTextArea</a:t>
            </a:r>
            <a:endParaRPr lang="en-US" sz="2400" dirty="0" smtClean="0"/>
          </a:p>
          <a:p>
            <a:pPr lvl="1"/>
            <a:r>
              <a:rPr lang="en-US" sz="2400" dirty="0" err="1" smtClean="0"/>
              <a:t>JEditorPane</a:t>
            </a:r>
            <a:endParaRPr lang="en-US" sz="2400" dirty="0" smtClean="0"/>
          </a:p>
          <a:p>
            <a:pPr lvl="1"/>
            <a:r>
              <a:rPr lang="en-US" sz="2400" dirty="0" err="1" smtClean="0"/>
              <a:t>JTextPane</a:t>
            </a:r>
            <a:endParaRPr lang="en-US" sz="24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217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026" name="Picture 2" descr="Swing's hierarchy of text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4" y="1589239"/>
            <a:ext cx="8206545" cy="367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81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77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University of Central Florida COP 3330  Object Oriented Programming</vt:lpstr>
      <vt:lpstr>PowerPoint Presentation</vt:lpstr>
      <vt:lpstr>JComponent</vt:lpstr>
      <vt:lpstr>JComponent</vt:lpstr>
      <vt:lpstr>JComponent</vt:lpstr>
      <vt:lpstr>Text</vt:lpstr>
      <vt:lpstr>Text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779</cp:revision>
  <dcterms:created xsi:type="dcterms:W3CDTF">2013-10-29T00:42:48Z</dcterms:created>
  <dcterms:modified xsi:type="dcterms:W3CDTF">2016-09-28T23:16:25Z</dcterms:modified>
</cp:coreProperties>
</file>