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299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>
        <p:scale>
          <a:sx n="76" d="100"/>
          <a:sy n="76" d="100"/>
        </p:scale>
        <p:origin x="-111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University </a:t>
            </a:r>
            <a:r>
              <a:rPr lang="en-US" sz="4000" b="1" dirty="0"/>
              <a:t>of Central Florida</a:t>
            </a:r>
            <a:br>
              <a:rPr lang="en-US" sz="4000" b="1" dirty="0"/>
            </a:br>
            <a:r>
              <a:rPr lang="en-US" sz="4000" b="1" dirty="0"/>
              <a:t>COP </a:t>
            </a:r>
            <a:r>
              <a:rPr lang="en-US" sz="4000" b="1" dirty="0" smtClean="0"/>
              <a:t>3330 </a:t>
            </a:r>
            <a:br>
              <a:rPr lang="en-US" sz="4000" b="1" dirty="0" smtClean="0"/>
            </a:br>
            <a:r>
              <a:rPr lang="en-US" sz="4000" b="1" dirty="0" smtClean="0"/>
              <a:t>Object Oriented Programming</a:t>
            </a:r>
            <a:br>
              <a:rPr lang="en-US" sz="4000" b="1" dirty="0" smtClean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menu provides a space-saving way to let the user choose one of several options. </a:t>
            </a:r>
            <a:endParaRPr lang="en-US" dirty="0" smtClean="0"/>
          </a:p>
          <a:p>
            <a:r>
              <a:rPr lang="en-US" dirty="0" smtClean="0"/>
              <a:t>Menus </a:t>
            </a:r>
            <a:r>
              <a:rPr lang="en-US" dirty="0"/>
              <a:t>are unique in </a:t>
            </a:r>
            <a:r>
              <a:rPr lang="en-US" dirty="0" smtClean="0"/>
              <a:t>that they </a:t>
            </a:r>
            <a:r>
              <a:rPr lang="en-US" dirty="0"/>
              <a:t>aren't placed with the other components in the </a:t>
            </a:r>
            <a:r>
              <a:rPr lang="en-US" dirty="0" smtClean="0"/>
              <a:t>UI</a:t>
            </a:r>
          </a:p>
          <a:p>
            <a:r>
              <a:rPr lang="en-US" dirty="0" smtClean="0"/>
              <a:t>A </a:t>
            </a:r>
            <a:r>
              <a:rPr lang="en-US" dirty="0"/>
              <a:t>menu usually appears either in a </a:t>
            </a:r>
            <a:r>
              <a:rPr lang="en-US" i="1" dirty="0"/>
              <a:t>menu bar</a:t>
            </a:r>
            <a:r>
              <a:rPr lang="en-US" dirty="0"/>
              <a:t> or as a </a:t>
            </a:r>
            <a:r>
              <a:rPr lang="en-US" i="1" dirty="0"/>
              <a:t>popup </a:t>
            </a:r>
            <a:r>
              <a:rPr lang="en-US" i="1" dirty="0" smtClean="0"/>
              <a:t>menu</a:t>
            </a:r>
          </a:p>
          <a:p>
            <a:r>
              <a:rPr lang="en-US" dirty="0" smtClean="0"/>
              <a:t>A </a:t>
            </a:r>
            <a:r>
              <a:rPr lang="en-US" dirty="0"/>
              <a:t>menu bar contains one or more menus and has a customary, platform-dependent </a:t>
            </a:r>
            <a:r>
              <a:rPr lang="en-US" dirty="0" smtClean="0"/>
              <a:t>location,  along </a:t>
            </a:r>
            <a:r>
              <a:rPr lang="en-US" dirty="0"/>
              <a:t>the top of a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A </a:t>
            </a:r>
            <a:r>
              <a:rPr lang="en-US" dirty="0"/>
              <a:t>popup menu is </a:t>
            </a:r>
            <a:r>
              <a:rPr lang="en-US" dirty="0" smtClean="0"/>
              <a:t>invisible </a:t>
            </a:r>
            <a:r>
              <a:rPr lang="en-US" dirty="0"/>
              <a:t>until the user makes a platform-specific mouse </a:t>
            </a:r>
            <a:r>
              <a:rPr lang="en-US" dirty="0" smtClean="0"/>
              <a:t>action (i.e. pressing </a:t>
            </a:r>
            <a:r>
              <a:rPr lang="en-US" dirty="0"/>
              <a:t>the right mouse </a:t>
            </a:r>
            <a:r>
              <a:rPr lang="en-US" dirty="0" smtClean="0"/>
              <a:t>button), the </a:t>
            </a:r>
            <a:r>
              <a:rPr lang="en-US" dirty="0"/>
              <a:t>popup menu then appears under the cursor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42" name="Picture 2" descr="MenuLook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7" y="1233096"/>
            <a:ext cx="8286967" cy="50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5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4525963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pic>
        <p:nvPicPr>
          <p:cNvPr id="11266" name="Picture 2" descr="The inheritance hierarchy for menu cla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8" y="1289660"/>
            <a:ext cx="8471288" cy="45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Graphical User Interface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clickable button</a:t>
            </a:r>
          </a:p>
          <a:p>
            <a:pPr lvl="1"/>
            <a:r>
              <a:rPr lang="en-US" dirty="0" smtClean="0"/>
              <a:t>button </a:t>
            </a:r>
            <a:r>
              <a:rPr lang="en-US" dirty="0"/>
              <a:t>can display both text and an </a:t>
            </a:r>
            <a:r>
              <a:rPr lang="en-US" dirty="0" smtClean="0"/>
              <a:t>image</a:t>
            </a:r>
          </a:p>
          <a:p>
            <a:pPr lvl="1"/>
            <a:r>
              <a:rPr lang="en-US" dirty="0"/>
              <a:t>each button has its text in a different </a:t>
            </a:r>
            <a:r>
              <a:rPr lang="en-US" dirty="0" smtClean="0"/>
              <a:t>place </a:t>
            </a:r>
            <a:r>
              <a:rPr lang="en-US" dirty="0"/>
              <a:t>relative to its </a:t>
            </a:r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underlined letter in each button's text shows the </a:t>
            </a:r>
            <a:r>
              <a:rPr lang="en-US" i="1" dirty="0" smtClean="0"/>
              <a:t>mnemonic</a:t>
            </a:r>
            <a:r>
              <a:rPr lang="en-US" dirty="0" smtClean="0"/>
              <a:t>, allows for pressing </a:t>
            </a:r>
            <a:r>
              <a:rPr lang="en-US" dirty="0"/>
              <a:t>the Alt key and the </a:t>
            </a:r>
            <a:r>
              <a:rPr lang="en-US" dirty="0" smtClean="0"/>
              <a:t>mnemonic</a:t>
            </a:r>
          </a:p>
        </p:txBody>
      </p:sp>
      <p:pic>
        <p:nvPicPr>
          <p:cNvPr id="1026" name="Picture 2" descr="A snapshot of ButtonDe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6" y="4815013"/>
            <a:ext cx="7822367" cy="15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0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clickable button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event handling depends on the type of button </a:t>
            </a:r>
            <a:endParaRPr lang="en-US" dirty="0" smtClean="0"/>
          </a:p>
          <a:p>
            <a:pPr lvl="1"/>
            <a:r>
              <a:rPr lang="en-US" dirty="0" smtClean="0"/>
              <a:t>Normally implement </a:t>
            </a:r>
            <a:r>
              <a:rPr lang="en-US" dirty="0"/>
              <a:t>an action </a:t>
            </a:r>
            <a:r>
              <a:rPr lang="en-US" dirty="0" smtClean="0"/>
              <a:t>listener </a:t>
            </a:r>
            <a:r>
              <a:rPr lang="en-US" dirty="0"/>
              <a:t>which is notified every time the user clicks the button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43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an Action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55834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Action listeners are </a:t>
            </a:r>
            <a:r>
              <a:rPr lang="en-US" dirty="0" smtClean="0"/>
              <a:t>event handlers</a:t>
            </a:r>
          </a:p>
          <a:p>
            <a:r>
              <a:rPr lang="en-US" dirty="0" smtClean="0"/>
              <a:t>Implement </a:t>
            </a:r>
            <a:r>
              <a:rPr lang="en-US" dirty="0"/>
              <a:t>an action listener to define what should be done when an user performs certain </a:t>
            </a:r>
            <a:r>
              <a:rPr lang="en-US" dirty="0" smtClean="0"/>
              <a:t>operation</a:t>
            </a:r>
            <a:endParaRPr lang="en-US" dirty="0"/>
          </a:p>
          <a:p>
            <a:r>
              <a:rPr lang="en-US" dirty="0"/>
              <a:t>An action event </a:t>
            </a:r>
            <a:r>
              <a:rPr lang="en-US" dirty="0" smtClean="0"/>
              <a:t>occurs (i.e. an </a:t>
            </a:r>
            <a:r>
              <a:rPr lang="en-US" dirty="0"/>
              <a:t>action is performed by the </a:t>
            </a:r>
            <a:r>
              <a:rPr lang="en-US" dirty="0" smtClean="0"/>
              <a:t>user)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clicks a </a:t>
            </a:r>
            <a:r>
              <a:rPr lang="en-US" dirty="0" smtClean="0"/>
              <a:t>button</a:t>
            </a:r>
          </a:p>
          <a:p>
            <a:pPr lvl="1"/>
            <a:r>
              <a:rPr lang="en-US" dirty="0" smtClean="0"/>
              <a:t>chooses </a:t>
            </a:r>
            <a:r>
              <a:rPr lang="en-US" dirty="0"/>
              <a:t>a menu </a:t>
            </a:r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presses </a:t>
            </a:r>
            <a:r>
              <a:rPr lang="en-US" dirty="0"/>
              <a:t>Enter in a text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is that </a:t>
            </a:r>
            <a:r>
              <a:rPr lang="en-US" dirty="0" smtClean="0"/>
              <a:t>an </a:t>
            </a:r>
            <a:r>
              <a:rPr lang="en-US" dirty="0" err="1" smtClean="0"/>
              <a:t>actionPerformed</a:t>
            </a:r>
            <a:r>
              <a:rPr lang="en-US" dirty="0"/>
              <a:t> message is sent to all action listeners that are registered on the relevant </a:t>
            </a:r>
            <a:r>
              <a:rPr lang="en-US" dirty="0" smtClean="0"/>
              <a:t>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2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an Action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55834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</a:t>
            </a:r>
            <a:r>
              <a:rPr lang="en-US" dirty="0"/>
              <a:t>write an Action Listener, follow </a:t>
            </a:r>
            <a:r>
              <a:rPr lang="en-US" dirty="0" smtClean="0"/>
              <a:t>these steps</a:t>
            </a:r>
            <a:endParaRPr lang="en-US" dirty="0"/>
          </a:p>
          <a:p>
            <a:pPr lvl="1"/>
            <a:r>
              <a:rPr lang="en-US" dirty="0"/>
              <a:t>Declare an event handler class and specify that the class either implements an </a:t>
            </a:r>
            <a:r>
              <a:rPr lang="en-US" dirty="0" err="1"/>
              <a:t>ActionListener</a:t>
            </a:r>
            <a:r>
              <a:rPr lang="en-US" dirty="0"/>
              <a:t> interface or extends a class that implements an </a:t>
            </a:r>
            <a:r>
              <a:rPr lang="en-US" dirty="0" err="1"/>
              <a:t>ActionListener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pPr lvl="2"/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implements </a:t>
            </a:r>
            <a:r>
              <a:rPr lang="en-US" dirty="0" err="1"/>
              <a:t>ActionListener</a:t>
            </a:r>
            <a:r>
              <a:rPr lang="en-US" dirty="0"/>
              <a:t> { </a:t>
            </a:r>
            <a:endParaRPr lang="en-US" dirty="0" smtClean="0"/>
          </a:p>
          <a:p>
            <a:pPr lvl="1"/>
            <a:r>
              <a:rPr lang="en-US" dirty="0"/>
              <a:t>Register an instance of the event handler class as a listener on one or more </a:t>
            </a:r>
            <a:r>
              <a:rPr lang="en-US" dirty="0" smtClean="0"/>
              <a:t>components</a:t>
            </a:r>
          </a:p>
          <a:p>
            <a:pPr lvl="2"/>
            <a:r>
              <a:rPr lang="en-US" dirty="0" err="1" smtClean="0"/>
              <a:t>someComponent.addActionListener</a:t>
            </a:r>
            <a:r>
              <a:rPr lang="en-US" dirty="0" smtClean="0"/>
              <a:t>(</a:t>
            </a:r>
            <a:r>
              <a:rPr lang="en-US" dirty="0" err="1" smtClean="0"/>
              <a:t>instanceOfMyClass</a:t>
            </a:r>
            <a:r>
              <a:rPr lang="en-US" dirty="0"/>
              <a:t>); </a:t>
            </a:r>
          </a:p>
          <a:p>
            <a:pPr lvl="1"/>
            <a:r>
              <a:rPr lang="en-US" dirty="0"/>
              <a:t>Include code that implements the methods in listener interface. </a:t>
            </a:r>
            <a:endParaRPr lang="en-US" dirty="0" smtClean="0"/>
          </a:p>
          <a:p>
            <a:pPr lvl="2"/>
            <a:r>
              <a:rPr lang="en-US" dirty="0" smtClean="0"/>
              <a:t>public </a:t>
            </a:r>
            <a:r>
              <a:rPr lang="en-US" dirty="0"/>
              <a:t>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{ ...//code that reacts to the action...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an Action </a:t>
            </a:r>
            <a:r>
              <a:rPr lang="en-US" dirty="0" smtClean="0"/>
              <a:t>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524"/>
            <a:ext cx="8229600" cy="55834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detect when the user clicks an onscreen button (or does the keyboard equivalent), a program must have an object that implements the </a:t>
            </a:r>
            <a:r>
              <a:rPr lang="en-US" dirty="0" err="1"/>
              <a:t>ActionListener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The </a:t>
            </a:r>
            <a:r>
              <a:rPr lang="en-US" dirty="0"/>
              <a:t>program must register this object as an action listener on the button (the event source), using the </a:t>
            </a:r>
            <a:r>
              <a:rPr lang="en-US" dirty="0" err="1"/>
              <a:t>addActionListener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When </a:t>
            </a:r>
            <a:r>
              <a:rPr lang="en-US" dirty="0"/>
              <a:t>the user clicks the onscreen button, the button fires an action </a:t>
            </a:r>
            <a:r>
              <a:rPr lang="en-US" dirty="0" smtClean="0"/>
              <a:t>event</a:t>
            </a:r>
          </a:p>
          <a:p>
            <a:r>
              <a:rPr lang="en-US" dirty="0" smtClean="0"/>
              <a:t>This </a:t>
            </a:r>
            <a:r>
              <a:rPr lang="en-US" dirty="0"/>
              <a:t>results in the invocation of the action listener's </a:t>
            </a:r>
            <a:r>
              <a:rPr lang="en-US" dirty="0" err="1"/>
              <a:t>actionPerformed</a:t>
            </a:r>
            <a:r>
              <a:rPr lang="en-US" dirty="0"/>
              <a:t> method (the only method in the </a:t>
            </a:r>
            <a:r>
              <a:rPr lang="en-US" dirty="0" err="1"/>
              <a:t>ActionListener</a:t>
            </a:r>
            <a:r>
              <a:rPr lang="en-US" dirty="0"/>
              <a:t> interface).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single argument to the method is an </a:t>
            </a:r>
            <a:r>
              <a:rPr lang="en-US" dirty="0" err="1"/>
              <a:t>ActionEvent</a:t>
            </a:r>
            <a:r>
              <a:rPr lang="en-US" dirty="0"/>
              <a:t> object that gives information about the event and its </a:t>
            </a:r>
            <a:r>
              <a:rPr lang="en-US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8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Listener Interface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431705"/>
              </p:ext>
            </p:extLst>
          </p:nvPr>
        </p:nvGraphicFramePr>
        <p:xfrm>
          <a:off x="457200" y="1596879"/>
          <a:ext cx="8229600" cy="731520"/>
        </p:xfrm>
        <a:graphic>
          <a:graphicData uri="http://schemas.openxmlformats.org/drawingml/2006/table">
            <a:tbl>
              <a:tblPr/>
              <a:tblGrid>
                <a:gridCol w="3288082"/>
                <a:gridCol w="494151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3A87CF"/>
                          </a:solidFill>
                          <a:effectLst/>
                        </a:rPr>
                        <a:t>actionPerformed</a:t>
                      </a:r>
                      <a:r>
                        <a:rPr lang="en-US" u="none" strike="noStrike" dirty="0">
                          <a:solidFill>
                            <a:srgbClr val="3A87CF"/>
                          </a:solidFill>
                          <a:effectLst/>
                        </a:rPr>
                        <a:t>(</a:t>
                      </a:r>
                      <a:r>
                        <a:rPr lang="en-US" u="none" strike="noStrike" dirty="0" err="1">
                          <a:solidFill>
                            <a:srgbClr val="3A87CF"/>
                          </a:solidFill>
                          <a:effectLst/>
                        </a:rPr>
                        <a:t>actionEvent</a:t>
                      </a:r>
                      <a:r>
                        <a:rPr lang="en-US" u="none" strike="noStrike" dirty="0">
                          <a:solidFill>
                            <a:srgbClr val="3A87CF"/>
                          </a:solidFill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Called just after the user performs an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4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Action Event Class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005083"/>
              </p:ext>
            </p:extLst>
          </p:nvPr>
        </p:nvGraphicFramePr>
        <p:xfrm>
          <a:off x="457200" y="1596879"/>
          <a:ext cx="8229600" cy="4480560"/>
        </p:xfrm>
        <a:graphic>
          <a:graphicData uri="http://schemas.openxmlformats.org/drawingml/2006/table">
            <a:tbl>
              <a:tblPr/>
              <a:tblGrid>
                <a:gridCol w="2837145"/>
                <a:gridCol w="5392455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3A87CF"/>
                          </a:solidFill>
                          <a:effectLst/>
                        </a:rPr>
                        <a:t>String </a:t>
                      </a:r>
                      <a:r>
                        <a:rPr lang="en-US" u="none" strike="noStrike" dirty="0" err="1">
                          <a:solidFill>
                            <a:srgbClr val="3A87CF"/>
                          </a:solidFill>
                          <a:effectLst/>
                        </a:rPr>
                        <a:t>getActionCommand</a:t>
                      </a:r>
                      <a:r>
                        <a:rPr lang="en-US" u="none" strike="noStrike" dirty="0">
                          <a:solidFill>
                            <a:srgbClr val="3A87CF"/>
                          </a:solidFill>
                          <a:effectLst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string associated with this action. Most objects that can fire action events support a method called </a:t>
                      </a:r>
                      <a:r>
                        <a:rPr lang="en-US" dirty="0" err="1"/>
                        <a:t>setActionCommand</a:t>
                      </a:r>
                      <a:r>
                        <a:rPr lang="en-US" dirty="0"/>
                        <a:t> that lets you set this string.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3A87CF"/>
                          </a:solidFill>
                          <a:effectLst/>
                        </a:rPr>
                        <a:t>int</a:t>
                      </a:r>
                      <a:r>
                        <a:rPr lang="en-US" u="none" strike="noStrike" dirty="0">
                          <a:solidFill>
                            <a:srgbClr val="3A87CF"/>
                          </a:solidFill>
                          <a:effectLst/>
                        </a:rPr>
                        <a:t> </a:t>
                      </a:r>
                      <a:r>
                        <a:rPr lang="en-US" u="none" strike="noStrike" dirty="0" err="1">
                          <a:solidFill>
                            <a:srgbClr val="3A87CF"/>
                          </a:solidFill>
                          <a:effectLst/>
                        </a:rPr>
                        <a:t>getModifiers</a:t>
                      </a:r>
                      <a:r>
                        <a:rPr lang="en-US" u="none" strike="noStrike" dirty="0">
                          <a:solidFill>
                            <a:srgbClr val="3A87CF"/>
                          </a:solidFill>
                          <a:effectLst/>
                        </a:rPr>
                        <a:t>()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an integer representing the modifier keys the user was pressing when the action event occurred. You can use the </a:t>
                      </a:r>
                      <a:r>
                        <a:rPr lang="en-US" dirty="0" err="1"/>
                        <a:t>ActionEvent</a:t>
                      </a:r>
                      <a:r>
                        <a:rPr lang="en-US" dirty="0"/>
                        <a:t>-defined </a:t>
                      </a:r>
                      <a:r>
                        <a:rPr lang="en-US" dirty="0" smtClean="0"/>
                        <a:t>constants SHIFT_MASK</a:t>
                      </a:r>
                      <a:r>
                        <a:rPr lang="en-US" dirty="0"/>
                        <a:t>, CTRL_MASK, META_MASK, and ALT_MASK to determine which keys were pressed. For example, if the user Shift-selects a menu item, then the following expression is </a:t>
                      </a:r>
                      <a:r>
                        <a:rPr lang="en-US" dirty="0" smtClean="0"/>
                        <a:t>nonzero: </a:t>
                      </a:r>
                      <a:r>
                        <a:rPr lang="en-US" dirty="0" err="1" smtClean="0">
                          <a:effectLst/>
                          <a:latin typeface="Monaco"/>
                        </a:rPr>
                        <a:t>actionEvent.getModifiers</a:t>
                      </a:r>
                      <a:r>
                        <a:rPr lang="en-US" dirty="0">
                          <a:effectLst/>
                          <a:latin typeface="Monaco"/>
                        </a:rPr>
                        <a:t>() &amp; </a:t>
                      </a:r>
                      <a:r>
                        <a:rPr lang="en-US" dirty="0" err="1">
                          <a:effectLst/>
                          <a:latin typeface="Monaco"/>
                        </a:rPr>
                        <a:t>ActionEvent.SHIFT_MASK</a:t>
                      </a:r>
                      <a:r>
                        <a:rPr lang="en-US" dirty="0">
                          <a:effectLst/>
                          <a:latin typeface="Monaco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3A87CF"/>
                          </a:solidFill>
                          <a:effectLst/>
                        </a:rPr>
                        <a:t>Object </a:t>
                      </a:r>
                      <a:r>
                        <a:rPr lang="en-US" u="none" strike="noStrike" dirty="0" err="1">
                          <a:solidFill>
                            <a:srgbClr val="3A87CF"/>
                          </a:solidFill>
                          <a:effectLst/>
                        </a:rPr>
                        <a:t>getSource</a:t>
                      </a:r>
                      <a:r>
                        <a:rPr lang="en-US" u="none" strike="noStrike" dirty="0">
                          <a:solidFill>
                            <a:srgbClr val="3A87CF"/>
                          </a:solidFill>
                          <a:effectLst/>
                        </a:rPr>
                        <a:t>()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(</a:t>
                      </a:r>
                      <a:r>
                        <a:rPr lang="en-US" i="1" dirty="0" smtClean="0"/>
                        <a:t>in </a:t>
                      </a:r>
                      <a:r>
                        <a:rPr lang="en-US" i="1" dirty="0" err="1" smtClean="0"/>
                        <a:t>java.util.EventObject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object that fired the event.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0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403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University of Central Florida COP 3330  Object Oriented Programming </vt:lpstr>
      <vt:lpstr>PowerPoint Presentation</vt:lpstr>
      <vt:lpstr>JButton</vt:lpstr>
      <vt:lpstr>JButton</vt:lpstr>
      <vt:lpstr>Write an Action Listener</vt:lpstr>
      <vt:lpstr>Write an Action Listener</vt:lpstr>
      <vt:lpstr>Write an Action Listener</vt:lpstr>
      <vt:lpstr>Action Listener Interface</vt:lpstr>
      <vt:lpstr>Action Event Class</vt:lpstr>
      <vt:lpstr>Menus</vt:lpstr>
      <vt:lpstr>Menus</vt:lpstr>
      <vt:lpstr>Menus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828</cp:revision>
  <dcterms:created xsi:type="dcterms:W3CDTF">2013-10-29T00:42:48Z</dcterms:created>
  <dcterms:modified xsi:type="dcterms:W3CDTF">2016-09-28T23:16:23Z</dcterms:modified>
</cp:coreProperties>
</file>