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8"/>
  </p:notesMasterIdLst>
  <p:sldIdLst>
    <p:sldId id="256" r:id="rId2"/>
    <p:sldId id="261" r:id="rId3"/>
    <p:sldId id="306" r:id="rId4"/>
    <p:sldId id="307" r:id="rId5"/>
    <p:sldId id="308" r:id="rId6"/>
    <p:sldId id="309" r:id="rId7"/>
    <p:sldId id="296" r:id="rId8"/>
    <p:sldId id="298" r:id="rId9"/>
    <p:sldId id="297" r:id="rId10"/>
    <p:sldId id="299" r:id="rId11"/>
    <p:sldId id="300" r:id="rId12"/>
    <p:sldId id="301" r:id="rId13"/>
    <p:sldId id="302" r:id="rId14"/>
    <p:sldId id="303" r:id="rId15"/>
    <p:sldId id="304" r:id="rId16"/>
    <p:sldId id="30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snapToGrid="0">
      <p:cViewPr>
        <p:scale>
          <a:sx n="76" d="100"/>
          <a:sy n="76" d="100"/>
        </p:scale>
        <p:origin x="-1110" y="24"/>
      </p:cViewPr>
      <p:guideLst>
        <p:guide orient="horz" pos="2160"/>
        <p:guide pos="2880"/>
      </p:guideLst>
    </p:cSldViewPr>
  </p:slideViewPr>
  <p:outlineViewPr>
    <p:cViewPr>
      <p:scale>
        <a:sx n="33" d="100"/>
        <a:sy n="33" d="100"/>
      </p:scale>
      <p:origin x="0" y="463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BB69B8-72A1-4336-A2B7-17DF337D791E}" type="datetimeFigureOut">
              <a:rPr lang="en-US" smtClean="0"/>
              <a:t>9/18/2015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69975A-193E-4895-8EE1-EB2B0CF533BA}" type="slidenum">
              <a:rPr lang="en-US" smtClean="0"/>
              <a:t>‹#›</a:t>
            </a:fld>
            <a:endParaRPr lang="en-US"/>
          </a:p>
        </p:txBody>
      </p:sp>
    </p:spTree>
    <p:extLst>
      <p:ext uri="{BB962C8B-B14F-4D97-AF65-F5344CB8AC3E}">
        <p14:creationId xmlns:p14="http://schemas.microsoft.com/office/powerpoint/2010/main" val="3416760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69975A-193E-4895-8EE1-EB2B0CF533BA}" type="slidenum">
              <a:rPr lang="en-US" smtClean="0"/>
              <a:t>1</a:t>
            </a:fld>
            <a:endParaRPr lang="en-US"/>
          </a:p>
        </p:txBody>
      </p:sp>
    </p:spTree>
    <p:extLst>
      <p:ext uri="{BB962C8B-B14F-4D97-AF65-F5344CB8AC3E}">
        <p14:creationId xmlns:p14="http://schemas.microsoft.com/office/powerpoint/2010/main" val="1149753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569DC9-540C-4B4F-A3F0-6B18EA7EF1A9}" type="datetimeFigureOut">
              <a:rPr lang="en-US" smtClean="0"/>
              <a:t>9/18/2015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1099B-5327-4001-94FB-89704CCDFA64}" type="slidenum">
              <a:rPr lang="en-US" smtClean="0"/>
              <a:t>‹#›</a:t>
            </a:fld>
            <a:endParaRPr lang="en-US"/>
          </a:p>
        </p:txBody>
      </p:sp>
    </p:spTree>
    <p:extLst>
      <p:ext uri="{BB962C8B-B14F-4D97-AF65-F5344CB8AC3E}">
        <p14:creationId xmlns:p14="http://schemas.microsoft.com/office/powerpoint/2010/main" val="201884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569DC9-540C-4B4F-A3F0-6B18EA7EF1A9}" type="datetimeFigureOut">
              <a:rPr lang="en-US" smtClean="0"/>
              <a:t>9/18/2015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1099B-5327-4001-94FB-89704CCDFA64}" type="slidenum">
              <a:rPr lang="en-US" smtClean="0"/>
              <a:t>‹#›</a:t>
            </a:fld>
            <a:endParaRPr lang="en-US"/>
          </a:p>
        </p:txBody>
      </p:sp>
    </p:spTree>
    <p:extLst>
      <p:ext uri="{BB962C8B-B14F-4D97-AF65-F5344CB8AC3E}">
        <p14:creationId xmlns:p14="http://schemas.microsoft.com/office/powerpoint/2010/main" val="3821265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569DC9-540C-4B4F-A3F0-6B18EA7EF1A9}" type="datetimeFigureOut">
              <a:rPr lang="en-US" smtClean="0"/>
              <a:t>9/18/2015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A1099B-5327-4001-94FB-89704CCDFA64}" type="slidenum">
              <a:rPr lang="en-US" smtClean="0"/>
              <a:t>‹#›</a:t>
            </a:fld>
            <a:endParaRPr lang="en-US"/>
          </a:p>
        </p:txBody>
      </p:sp>
    </p:spTree>
    <p:extLst>
      <p:ext uri="{BB962C8B-B14F-4D97-AF65-F5344CB8AC3E}">
        <p14:creationId xmlns:p14="http://schemas.microsoft.com/office/powerpoint/2010/main" val="21188428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00">
                <a:alpha val="23000"/>
              </a:srgbClr>
            </a:gs>
            <a:gs pos="18000">
              <a:schemeClr val="bg1"/>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569DC9-540C-4B4F-A3F0-6B18EA7EF1A9}" type="datetimeFigureOut">
              <a:rPr lang="en-US" smtClean="0"/>
              <a:t>9/18/2015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1099B-5327-4001-94FB-89704CCDFA64}" type="slidenum">
              <a:rPr lang="en-US" smtClean="0"/>
              <a:t>‹#›</a:t>
            </a:fld>
            <a:endParaRPr lang="en-US"/>
          </a:p>
        </p:txBody>
      </p:sp>
      <p:pic>
        <p:nvPicPr>
          <p:cNvPr id="7"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29527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userDrawn="1"/>
        </p:nvSpPr>
        <p:spPr>
          <a:xfrm>
            <a:off x="2952750" y="0"/>
            <a:ext cx="6191250"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userDrawn="1"/>
        </p:nvSpPr>
        <p:spPr>
          <a:xfrm flipH="1" flipV="1">
            <a:off x="2952750" y="304799"/>
            <a:ext cx="247650" cy="161925"/>
          </a:xfrm>
          <a:prstGeom prst="triangle">
            <a:avLst>
              <a:gd name="adj"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endCxn id="9" idx="0"/>
          </p:cNvCxnSpPr>
          <p:nvPr userDrawn="1"/>
        </p:nvCxnSpPr>
        <p:spPr>
          <a:xfrm>
            <a:off x="0" y="466724"/>
            <a:ext cx="295275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2952750" y="304799"/>
            <a:ext cx="247650" cy="161926"/>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2"/>
          </p:cNvCxnSpPr>
          <p:nvPr userDrawn="1"/>
        </p:nvCxnSpPr>
        <p:spPr>
          <a:xfrm>
            <a:off x="3200400" y="304799"/>
            <a:ext cx="5943600"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654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oo.gl/Q7zix4" TargetMode="External"/><Relationship Id="rId2" Type="http://schemas.openxmlformats.org/officeDocument/2006/relationships/hyperlink" Target="https://ucf.adobeconnect.com/cop3330-object-oriented-programming-fall201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42951"/>
            <a:ext cx="7772400" cy="1470025"/>
          </a:xfrm>
        </p:spPr>
        <p:txBody>
          <a:bodyPr>
            <a:noAutofit/>
          </a:bodyPr>
          <a:lstStyle/>
          <a:p>
            <a:r>
              <a:rPr lang="en-US" sz="4000" b="1" dirty="0" smtClean="0"/>
              <a:t/>
            </a:r>
            <a:br>
              <a:rPr lang="en-US" sz="4000" b="1" dirty="0" smtClean="0"/>
            </a:br>
            <a:r>
              <a:rPr lang="en-US" sz="4000" b="1" dirty="0" smtClean="0"/>
              <a:t>University </a:t>
            </a:r>
            <a:r>
              <a:rPr lang="en-US" sz="4000" b="1" dirty="0"/>
              <a:t>of Central Florida</a:t>
            </a:r>
            <a:br>
              <a:rPr lang="en-US" sz="4000" b="1" dirty="0"/>
            </a:br>
            <a:r>
              <a:rPr lang="en-US" sz="4000" b="1" dirty="0"/>
              <a:t>COP </a:t>
            </a:r>
            <a:r>
              <a:rPr lang="en-US" sz="4000" b="1" dirty="0" smtClean="0"/>
              <a:t>3330 </a:t>
            </a:r>
            <a:br>
              <a:rPr lang="en-US" sz="4000" b="1" dirty="0" smtClean="0"/>
            </a:br>
            <a:r>
              <a:rPr lang="en-US" sz="4000" b="1" dirty="0" smtClean="0"/>
              <a:t>Object Oriented Programming</a:t>
            </a:r>
            <a:endParaRPr lang="en-US" sz="4000"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6067425"/>
            <a:ext cx="730567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87074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JTextArea</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Two </a:t>
            </a:r>
            <a:r>
              <a:rPr lang="en-US" dirty="0"/>
              <a:t>arguments to the </a:t>
            </a:r>
            <a:r>
              <a:rPr lang="en-US" dirty="0" err="1"/>
              <a:t>JTextArea</a:t>
            </a:r>
            <a:r>
              <a:rPr lang="en-US" dirty="0"/>
              <a:t> constructor are </a:t>
            </a:r>
            <a:r>
              <a:rPr lang="en-US" dirty="0" smtClean="0"/>
              <a:t>the </a:t>
            </a:r>
            <a:r>
              <a:rPr lang="en-US" dirty="0"/>
              <a:t>number of rows and </a:t>
            </a:r>
            <a:r>
              <a:rPr lang="en-US" dirty="0" smtClean="0"/>
              <a:t>columns that </a:t>
            </a:r>
            <a:r>
              <a:rPr lang="en-US" dirty="0"/>
              <a:t>the text area should </a:t>
            </a:r>
            <a:r>
              <a:rPr lang="en-US" dirty="0" smtClean="0"/>
              <a:t>display</a:t>
            </a:r>
          </a:p>
          <a:p>
            <a:r>
              <a:rPr lang="en-US" dirty="0" smtClean="0"/>
              <a:t>The </a:t>
            </a:r>
            <a:r>
              <a:rPr lang="en-US" dirty="0"/>
              <a:t>scroll pane that contains the text area </a:t>
            </a:r>
            <a:r>
              <a:rPr lang="en-US" dirty="0" smtClean="0"/>
              <a:t>uses the rows and columns </a:t>
            </a:r>
            <a:r>
              <a:rPr lang="en-US" dirty="0"/>
              <a:t>when determining </a:t>
            </a:r>
            <a:r>
              <a:rPr lang="en-US" dirty="0" smtClean="0"/>
              <a:t>the size of the scroll pane</a:t>
            </a:r>
            <a:endParaRPr lang="en-US" dirty="0"/>
          </a:p>
          <a:p>
            <a:r>
              <a:rPr lang="en-US" dirty="0"/>
              <a:t>Without </a:t>
            </a:r>
            <a:r>
              <a:rPr lang="en-US" dirty="0" smtClean="0"/>
              <a:t>the </a:t>
            </a:r>
            <a:r>
              <a:rPr lang="en-US" dirty="0"/>
              <a:t>scroll </a:t>
            </a:r>
            <a:r>
              <a:rPr lang="en-US" dirty="0" smtClean="0"/>
              <a:t>pane the </a:t>
            </a:r>
            <a:r>
              <a:rPr lang="en-US" dirty="0"/>
              <a:t>text area would not automatically </a:t>
            </a:r>
            <a:r>
              <a:rPr lang="en-US" dirty="0" smtClean="0"/>
              <a:t>scroll</a:t>
            </a:r>
          </a:p>
          <a:p>
            <a:r>
              <a:rPr lang="en-US" dirty="0" smtClean="0"/>
              <a:t>Text </a:t>
            </a:r>
            <a:r>
              <a:rPr lang="en-US" dirty="0"/>
              <a:t>areas are editable by </a:t>
            </a:r>
            <a:r>
              <a:rPr lang="en-US" dirty="0" smtClean="0"/>
              <a:t>default</a:t>
            </a:r>
          </a:p>
          <a:p>
            <a:pPr lvl="1"/>
            <a:r>
              <a:rPr lang="en-US" dirty="0" smtClean="0"/>
              <a:t>To make it </a:t>
            </a:r>
            <a:r>
              <a:rPr lang="en-US" dirty="0" err="1" smtClean="0"/>
              <a:t>uneditable</a:t>
            </a:r>
            <a:r>
              <a:rPr lang="en-US" dirty="0" smtClean="0"/>
              <a:t>, code</a:t>
            </a:r>
            <a:r>
              <a:rPr lang="en-US" dirty="0"/>
              <a:t> </a:t>
            </a:r>
            <a:r>
              <a:rPr lang="en-US" dirty="0" err="1"/>
              <a:t>setEditable</a:t>
            </a:r>
            <a:r>
              <a:rPr lang="en-US" dirty="0"/>
              <a:t>(false) </a:t>
            </a:r>
            <a:endParaRPr lang="en-US" dirty="0" smtClean="0"/>
          </a:p>
          <a:p>
            <a:pPr lvl="1"/>
            <a:r>
              <a:rPr lang="en-US" dirty="0" smtClean="0"/>
              <a:t>Is </a:t>
            </a:r>
            <a:r>
              <a:rPr lang="en-US" dirty="0"/>
              <a:t>still selectable and the user can copy data from </a:t>
            </a:r>
            <a:r>
              <a:rPr lang="en-US" dirty="0" smtClean="0"/>
              <a:t>it</a:t>
            </a:r>
          </a:p>
          <a:p>
            <a:r>
              <a:rPr lang="en-US" dirty="0" smtClean="0"/>
              <a:t>Unless </a:t>
            </a:r>
            <a:r>
              <a:rPr lang="en-US" dirty="0"/>
              <a:t>the user has moved the caret (insertion point) by clicking or dragging in the text area, the text area automatically scrolls </a:t>
            </a:r>
            <a:r>
              <a:rPr lang="en-US" dirty="0" smtClean="0"/>
              <a:t>to the </a:t>
            </a:r>
            <a:r>
              <a:rPr lang="en-US" dirty="0"/>
              <a:t>appended </a:t>
            </a:r>
            <a:r>
              <a:rPr lang="en-US" dirty="0" smtClean="0"/>
              <a:t>text</a:t>
            </a:r>
          </a:p>
          <a:p>
            <a:pPr lvl="1"/>
            <a:r>
              <a:rPr lang="en-US" dirty="0" smtClean="0"/>
              <a:t>Can </a:t>
            </a:r>
            <a:r>
              <a:rPr lang="en-US" dirty="0"/>
              <a:t>force the text area to scroll to the bottom by moving the caret to the end of the text area after the call to </a:t>
            </a:r>
            <a:r>
              <a:rPr lang="en-US" dirty="0" smtClean="0"/>
              <a:t>append</a:t>
            </a:r>
          </a:p>
          <a:p>
            <a:pPr lvl="1"/>
            <a:r>
              <a:rPr lang="en-US" dirty="0" err="1" smtClean="0"/>
              <a:t>textArea.setCaretPosition</a:t>
            </a:r>
            <a:r>
              <a:rPr lang="en-US" dirty="0" smtClean="0"/>
              <a:t>(</a:t>
            </a:r>
            <a:r>
              <a:rPr lang="en-US" dirty="0" err="1" smtClean="0"/>
              <a:t>textArea.getDocument</a:t>
            </a:r>
            <a:r>
              <a:rPr lang="en-US" dirty="0"/>
              <a:t>().</a:t>
            </a:r>
            <a:r>
              <a:rPr lang="en-US" dirty="0" err="1"/>
              <a:t>getLength</a:t>
            </a:r>
            <a:r>
              <a:rPr lang="en-US" dirty="0"/>
              <a:t>());</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1611165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JTextArea</a:t>
            </a:r>
            <a:endParaRPr lang="en-US" dirty="0"/>
          </a:p>
        </p:txBody>
      </p:sp>
      <p:sp>
        <p:nvSpPr>
          <p:cNvPr id="3" name="Content Placeholder 2"/>
          <p:cNvSpPr>
            <a:spLocks noGrp="1"/>
          </p:cNvSpPr>
          <p:nvPr>
            <p:ph idx="1"/>
          </p:nvPr>
        </p:nvSpPr>
        <p:spPr/>
        <p:txBody>
          <a:bodyPr>
            <a:normAutofit/>
          </a:bodyPr>
          <a:lstStyle/>
          <a:p>
            <a:r>
              <a:rPr lang="en-US" dirty="0" smtClean="0"/>
              <a:t>Customizing</a:t>
            </a:r>
          </a:p>
          <a:p>
            <a:pPr lvl="1"/>
            <a:r>
              <a:rPr lang="en-US" dirty="0"/>
              <a:t>can set which font and color it </a:t>
            </a:r>
            <a:r>
              <a:rPr lang="en-US" dirty="0" smtClean="0"/>
              <a:t>uses</a:t>
            </a:r>
          </a:p>
          <a:p>
            <a:pPr lvl="2"/>
            <a:r>
              <a:rPr lang="en-US" dirty="0" err="1" smtClean="0"/>
              <a:t>textArea.setFont</a:t>
            </a:r>
            <a:r>
              <a:rPr lang="en-US" dirty="0" smtClean="0"/>
              <a:t>(new </a:t>
            </a:r>
            <a:r>
              <a:rPr lang="en-US" dirty="0"/>
              <a:t>Font("Serif", </a:t>
            </a:r>
            <a:r>
              <a:rPr lang="en-US" dirty="0" err="1"/>
              <a:t>Font.ITALIC</a:t>
            </a:r>
            <a:r>
              <a:rPr lang="en-US" dirty="0"/>
              <a:t>, 16)); </a:t>
            </a:r>
            <a:endParaRPr lang="en-US" dirty="0" smtClean="0"/>
          </a:p>
          <a:p>
            <a:pPr lvl="1"/>
            <a:r>
              <a:rPr lang="en-US" dirty="0"/>
              <a:t>can also determine how the text area wraps lines and the number of characters per </a:t>
            </a:r>
            <a:r>
              <a:rPr lang="en-US" dirty="0" smtClean="0"/>
              <a:t>tab</a:t>
            </a:r>
          </a:p>
          <a:p>
            <a:pPr lvl="2"/>
            <a:r>
              <a:rPr lang="en-US" dirty="0" err="1" smtClean="0"/>
              <a:t>textArea.setLineWrap</a:t>
            </a:r>
            <a:r>
              <a:rPr lang="en-US" dirty="0" smtClean="0"/>
              <a:t>(true</a:t>
            </a:r>
            <a:r>
              <a:rPr lang="en-US" dirty="0"/>
              <a:t>); </a:t>
            </a:r>
            <a:endParaRPr lang="en-US" dirty="0" smtClean="0"/>
          </a:p>
          <a:p>
            <a:pPr lvl="2"/>
            <a:r>
              <a:rPr lang="en-US" dirty="0" err="1" smtClean="0"/>
              <a:t>textArea.setWrapStyleWord</a:t>
            </a:r>
            <a:r>
              <a:rPr lang="en-US" dirty="0" smtClean="0"/>
              <a:t>(true</a:t>
            </a:r>
            <a:r>
              <a:rPr lang="en-US" dirty="0"/>
              <a:t>);</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802922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endParaRPr lang="en-US" dirty="0" smtClean="0"/>
          </a:p>
          <a:p>
            <a:endParaRPr lang="en-US" dirty="0"/>
          </a:p>
        </p:txBody>
      </p:sp>
      <p:sp>
        <p:nvSpPr>
          <p:cNvPr id="5" name="Title 1"/>
          <p:cNvSpPr txBox="1">
            <a:spLocks/>
          </p:cNvSpPr>
          <p:nvPr/>
        </p:nvSpPr>
        <p:spPr>
          <a:xfrm>
            <a:off x="685800" y="2130425"/>
            <a:ext cx="77724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smtClean="0"/>
              <a:t/>
            </a:r>
            <a:br>
              <a:rPr lang="en-US" sz="4000" b="1" dirty="0" smtClean="0"/>
            </a:br>
            <a:r>
              <a:rPr lang="en-US" sz="4000" b="1" dirty="0" err="1" smtClean="0"/>
              <a:t>JScrollPane</a:t>
            </a:r>
            <a:endParaRPr lang="en-US" sz="4000" b="1" dirty="0"/>
          </a:p>
        </p:txBody>
      </p:sp>
    </p:spTree>
    <p:extLst>
      <p:ext uri="{BB962C8B-B14F-4D97-AF65-F5344CB8AC3E}">
        <p14:creationId xmlns:p14="http://schemas.microsoft.com/office/powerpoint/2010/main" val="2444607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JScrollPane</a:t>
            </a:r>
            <a:endParaRPr lang="en-US" dirty="0"/>
          </a:p>
        </p:txBody>
      </p:sp>
      <p:sp>
        <p:nvSpPr>
          <p:cNvPr id="3" name="Content Placeholder 2"/>
          <p:cNvSpPr>
            <a:spLocks noGrp="1"/>
          </p:cNvSpPr>
          <p:nvPr>
            <p:ph idx="1"/>
          </p:nvPr>
        </p:nvSpPr>
        <p:spPr/>
        <p:txBody>
          <a:bodyPr>
            <a:normAutofit/>
          </a:bodyPr>
          <a:lstStyle/>
          <a:p>
            <a:r>
              <a:rPr lang="en-US" dirty="0" smtClean="0"/>
              <a:t>Provides </a:t>
            </a:r>
            <a:r>
              <a:rPr lang="en-US" dirty="0"/>
              <a:t>a scrollable view of a </a:t>
            </a:r>
            <a:r>
              <a:rPr lang="en-US" dirty="0" smtClean="0"/>
              <a:t>component</a:t>
            </a:r>
          </a:p>
          <a:p>
            <a:pPr lvl="1"/>
            <a:r>
              <a:rPr lang="en-US" dirty="0" smtClean="0"/>
              <a:t>When </a:t>
            </a:r>
            <a:r>
              <a:rPr lang="en-US" dirty="0"/>
              <a:t>screen </a:t>
            </a:r>
            <a:r>
              <a:rPr lang="en-US" dirty="0" smtClean="0"/>
              <a:t>space is limited </a:t>
            </a:r>
            <a:r>
              <a:rPr lang="en-US" dirty="0"/>
              <a:t>use a scroll pane to display a component that is large or one whose size can change dynamically. </a:t>
            </a:r>
            <a:endParaRPr lang="en-US" dirty="0" smtClean="0"/>
          </a:p>
          <a:p>
            <a:pPr lvl="1"/>
            <a:r>
              <a:rPr lang="en-US" dirty="0" smtClean="0"/>
              <a:t>The </a:t>
            </a:r>
            <a:r>
              <a:rPr lang="en-US" dirty="0"/>
              <a:t>code to create a scroll pane can be </a:t>
            </a:r>
            <a:r>
              <a:rPr lang="en-US" dirty="0" smtClean="0"/>
              <a:t>minimal</a:t>
            </a:r>
            <a:endParaRPr lang="en-US" dirty="0"/>
          </a:p>
          <a:p>
            <a:pPr marL="0" indent="0">
              <a:buNone/>
            </a:pPr>
            <a:endParaRPr lang="en-US" dirty="0" smtClean="0"/>
          </a:p>
          <a:p>
            <a:endParaRPr lang="en-US" dirty="0" smtClean="0"/>
          </a:p>
          <a:p>
            <a:endParaRPr lang="en-US" dirty="0"/>
          </a:p>
        </p:txBody>
      </p:sp>
      <p:pic>
        <p:nvPicPr>
          <p:cNvPr id="2050" name="Picture 2" descr="A snapshot of ToolBarDem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403" y="4051342"/>
            <a:ext cx="7575742" cy="2712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2858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JScrollPane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Scroll </a:t>
            </a:r>
            <a:r>
              <a:rPr lang="en-US" dirty="0"/>
              <a:t>pane's client is also known as the </a:t>
            </a:r>
            <a:r>
              <a:rPr lang="en-US" i="1" dirty="0"/>
              <a:t>view</a:t>
            </a:r>
            <a:r>
              <a:rPr lang="en-US" dirty="0"/>
              <a:t> or </a:t>
            </a:r>
            <a:r>
              <a:rPr lang="en-US" i="1" dirty="0"/>
              <a:t>viewport </a:t>
            </a:r>
            <a:r>
              <a:rPr lang="en-US" i="1" dirty="0" smtClean="0"/>
              <a:t>view</a:t>
            </a:r>
          </a:p>
          <a:p>
            <a:r>
              <a:rPr lang="en-US" dirty="0" smtClean="0"/>
              <a:t>Change </a:t>
            </a:r>
            <a:r>
              <a:rPr lang="en-US" dirty="0"/>
              <a:t>the client dynamically by calling the </a:t>
            </a:r>
            <a:r>
              <a:rPr lang="en-US" dirty="0" err="1"/>
              <a:t>setViewportView</a:t>
            </a:r>
            <a:r>
              <a:rPr lang="en-US" dirty="0"/>
              <a:t> </a:t>
            </a:r>
            <a:r>
              <a:rPr lang="en-US" dirty="0" smtClean="0"/>
              <a:t>method</a:t>
            </a:r>
          </a:p>
          <a:p>
            <a:r>
              <a:rPr lang="en-US" dirty="0"/>
              <a:t>When the user manipulates the scroll bars in a scroll pane, the area of the client that is visible changes </a:t>
            </a:r>
            <a:r>
              <a:rPr lang="en-US" dirty="0" smtClean="0"/>
              <a:t>accordingly</a:t>
            </a:r>
          </a:p>
          <a:p>
            <a:r>
              <a:rPr lang="en-US" dirty="0"/>
              <a:t>The viewport is responsible for positioning and sizing the client, based on the positions of the scroll bars, and displaying </a:t>
            </a:r>
            <a:r>
              <a:rPr lang="en-US" dirty="0" smtClean="0"/>
              <a:t>it</a:t>
            </a:r>
          </a:p>
          <a:p>
            <a:endParaRPr lang="en-US" dirty="0" smtClean="0"/>
          </a:p>
          <a:p>
            <a:endParaRPr lang="en-US" dirty="0"/>
          </a:p>
        </p:txBody>
      </p:sp>
    </p:spTree>
    <p:extLst>
      <p:ext uri="{BB962C8B-B14F-4D97-AF65-F5344CB8AC3E}">
        <p14:creationId xmlns:p14="http://schemas.microsoft.com/office/powerpoint/2010/main" val="16369166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JScrollPane</a:t>
            </a:r>
            <a:endParaRPr lang="en-US" dirty="0"/>
          </a:p>
        </p:txBody>
      </p:sp>
      <p:sp>
        <p:nvSpPr>
          <p:cNvPr id="3" name="Content Placeholder 2"/>
          <p:cNvSpPr>
            <a:spLocks noGrp="1"/>
          </p:cNvSpPr>
          <p:nvPr>
            <p:ph idx="1"/>
          </p:nvPr>
        </p:nvSpPr>
        <p:spPr/>
        <p:txBody>
          <a:bodyPr>
            <a:normAutofit/>
          </a:bodyPr>
          <a:lstStyle/>
          <a:p>
            <a:r>
              <a:rPr lang="en-US" dirty="0" smtClean="0"/>
              <a:t>Scrollbar policy</a:t>
            </a:r>
          </a:p>
          <a:p>
            <a:pPr lvl="1"/>
            <a:r>
              <a:rPr lang="en-US" dirty="0" err="1"/>
              <a:t>setHorizontalScrollBarPolicy</a:t>
            </a:r>
            <a:r>
              <a:rPr lang="en-US" dirty="0"/>
              <a:t> </a:t>
            </a:r>
            <a:endParaRPr lang="en-US" dirty="0" smtClean="0"/>
          </a:p>
          <a:p>
            <a:pPr lvl="1"/>
            <a:r>
              <a:rPr lang="en-US" dirty="0" err="1" smtClean="0"/>
              <a:t>setVerticalScrollBarPolicy</a:t>
            </a:r>
            <a:endParaRPr lang="en-US" dirty="0" smtClean="0"/>
          </a:p>
          <a:p>
            <a:pPr lvl="2"/>
            <a:r>
              <a:rPr lang="en-US" dirty="0" err="1" smtClean="0"/>
              <a:t>ScrollPaneConstants</a:t>
            </a:r>
            <a:endParaRPr lang="en-US" dirty="0"/>
          </a:p>
          <a:p>
            <a:pPr lvl="3"/>
            <a:endParaRPr lang="en-US" dirty="0" smtClean="0"/>
          </a:p>
          <a:p>
            <a:endParaRPr lang="en-US" dirty="0"/>
          </a:p>
        </p:txBody>
      </p:sp>
    </p:spTree>
    <p:extLst>
      <p:ext uri="{BB962C8B-B14F-4D97-AF65-F5344CB8AC3E}">
        <p14:creationId xmlns:p14="http://schemas.microsoft.com/office/powerpoint/2010/main" val="2804948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JScrollPane</a:t>
            </a:r>
            <a:endParaRPr lang="en-US" dirty="0"/>
          </a:p>
        </p:txBody>
      </p:sp>
      <p:sp>
        <p:nvSpPr>
          <p:cNvPr id="3" name="Content Placeholder 2"/>
          <p:cNvSpPr>
            <a:spLocks noGrp="1"/>
          </p:cNvSpPr>
          <p:nvPr>
            <p:ph idx="1"/>
          </p:nvPr>
        </p:nvSpPr>
        <p:spPr/>
        <p:txBody>
          <a:bodyPr>
            <a:normAutofit/>
          </a:bodyPr>
          <a:lstStyle/>
          <a:p>
            <a:pPr lvl="3"/>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47650750"/>
              </p:ext>
            </p:extLst>
          </p:nvPr>
        </p:nvGraphicFramePr>
        <p:xfrm>
          <a:off x="569934" y="1647328"/>
          <a:ext cx="8229600" cy="4891258"/>
        </p:xfrm>
        <a:graphic>
          <a:graphicData uri="http://schemas.openxmlformats.org/drawingml/2006/table">
            <a:tbl>
              <a:tblPr/>
              <a:tblGrid>
                <a:gridCol w="4114800"/>
                <a:gridCol w="4114800"/>
              </a:tblGrid>
              <a:tr h="425327">
                <a:tc>
                  <a:txBody>
                    <a:bodyPr/>
                    <a:lstStyle/>
                    <a:p>
                      <a:pPr algn="l"/>
                      <a:r>
                        <a:rPr lang="en-US" dirty="0"/>
                        <a:t>Policy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82312">
                <a:tc>
                  <a:txBody>
                    <a:bodyPr/>
                    <a:lstStyle/>
                    <a:p>
                      <a:r>
                        <a:rPr lang="en-US" dirty="0"/>
                        <a:t>VERTICAL_SCROLLBAR_AS_NEEDED</a:t>
                      </a:r>
                      <a:br>
                        <a:rPr lang="en-US" dirty="0"/>
                      </a:br>
                      <a:r>
                        <a:rPr lang="en-US" dirty="0"/>
                        <a:t>HORIZONTAL_SCROLLBAR_AS_NEEDED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The default. The scroll bar appears when the viewport is smaller than the client and disappears when the viewport is larger than the 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63317">
                <a:tc>
                  <a:txBody>
                    <a:bodyPr/>
                    <a:lstStyle/>
                    <a:p>
                      <a:r>
                        <a:rPr lang="en-US"/>
                        <a:t>VERTICAL_SCROLLBAR_ALWAYS</a:t>
                      </a:r>
                      <a:br>
                        <a:rPr lang="en-US"/>
                      </a:br>
                      <a:r>
                        <a:rPr lang="en-US"/>
                        <a:t>HORIZONTAL_SCROLLBAR_ALWAYS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Always display the scroll bar. The knob disappears if the viewport is large enough to show the whole 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0302">
                <a:tc>
                  <a:txBody>
                    <a:bodyPr/>
                    <a:lstStyle/>
                    <a:p>
                      <a:r>
                        <a:rPr lang="en-US"/>
                        <a:t>VERTICAL_SCROLLBAR_NEVER</a:t>
                      </a:r>
                      <a:br>
                        <a:rPr lang="en-US"/>
                      </a:br>
                      <a:r>
                        <a:rPr lang="en-US"/>
                        <a:t>HORIZONTAL_SCROLLBAR_NEVER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Never display the scroll bar. Use this option if you don't want the user to directly control what part of the client is shown, or if you want them to use only non-scroll-bar techniques (such as dragging)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922226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Administrative</a:t>
            </a:r>
          </a:p>
          <a:p>
            <a:r>
              <a:rPr lang="en-US" dirty="0" err="1" smtClean="0"/>
              <a:t>JTextArea</a:t>
            </a:r>
            <a:endParaRPr lang="en-US" dirty="0" smtClean="0"/>
          </a:p>
          <a:p>
            <a:r>
              <a:rPr lang="en-US" dirty="0" err="1" smtClean="0"/>
              <a:t>JScrollPane</a:t>
            </a:r>
            <a:endParaRPr lang="en-US" dirty="0" smtClean="0"/>
          </a:p>
          <a:p>
            <a:endParaRPr lang="en-US"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4192762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Instructor</a:t>
            </a:r>
            <a:endParaRPr lang="en-US" dirty="0"/>
          </a:p>
        </p:txBody>
      </p:sp>
      <p:sp>
        <p:nvSpPr>
          <p:cNvPr id="3" name="Content Placeholder 2"/>
          <p:cNvSpPr>
            <a:spLocks noGrp="1"/>
          </p:cNvSpPr>
          <p:nvPr>
            <p:ph idx="1"/>
          </p:nvPr>
        </p:nvSpPr>
        <p:spPr/>
        <p:txBody>
          <a:bodyPr>
            <a:normAutofit/>
          </a:bodyPr>
          <a:lstStyle/>
          <a:p>
            <a:r>
              <a:rPr lang="en-US" dirty="0" smtClean="0"/>
              <a:t>Instructor</a:t>
            </a:r>
          </a:p>
          <a:p>
            <a:pPr lvl="1"/>
            <a:r>
              <a:rPr lang="en-US" dirty="0" smtClean="0"/>
              <a:t>Karin Whiting</a:t>
            </a:r>
          </a:p>
          <a:p>
            <a:pPr lvl="1"/>
            <a:r>
              <a:rPr lang="en-US" dirty="0" smtClean="0"/>
              <a:t>Office location:  HEC 412</a:t>
            </a:r>
          </a:p>
          <a:p>
            <a:pPr lvl="1"/>
            <a:r>
              <a:rPr lang="en-US" dirty="0" smtClean="0"/>
              <a:t>Office hours</a:t>
            </a:r>
          </a:p>
          <a:p>
            <a:pPr lvl="2"/>
            <a:r>
              <a:rPr lang="en-US" dirty="0"/>
              <a:t>Monday, Wednesday, Friday @ 10:00 A.M. – 12:00 P.M.</a:t>
            </a:r>
            <a:endParaRPr lang="en-US" sz="1200" dirty="0"/>
          </a:p>
          <a:p>
            <a:pPr lvl="2"/>
            <a:r>
              <a:rPr lang="en-US" dirty="0" smtClean="0"/>
              <a:t>Monday</a:t>
            </a:r>
            <a:r>
              <a:rPr lang="en-US" dirty="0"/>
              <a:t>, Wednesday @ 2:00 – 4:00 P.M.</a:t>
            </a:r>
            <a:endParaRPr lang="en-US" sz="1200" dirty="0"/>
          </a:p>
          <a:p>
            <a:pPr lvl="1"/>
            <a:r>
              <a:rPr lang="en-US" dirty="0" smtClean="0"/>
              <a:t>Email:  </a:t>
            </a:r>
          </a:p>
          <a:p>
            <a:pPr lvl="2"/>
            <a:r>
              <a:rPr lang="en-US" dirty="0" smtClean="0"/>
              <a:t>Please contact me via Webcourses</a:t>
            </a:r>
          </a:p>
        </p:txBody>
      </p:sp>
    </p:spTree>
    <p:extLst>
      <p:ext uri="{BB962C8B-B14F-4D97-AF65-F5344CB8AC3E}">
        <p14:creationId xmlns:p14="http://schemas.microsoft.com/office/powerpoint/2010/main" val="3749025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Teaching Assistants</a:t>
            </a:r>
            <a:endParaRPr lang="en-US" dirty="0"/>
          </a:p>
        </p:txBody>
      </p:sp>
      <p:sp>
        <p:nvSpPr>
          <p:cNvPr id="3" name="Content Placeholder 2"/>
          <p:cNvSpPr>
            <a:spLocks noGrp="1"/>
          </p:cNvSpPr>
          <p:nvPr>
            <p:ph idx="1"/>
          </p:nvPr>
        </p:nvSpPr>
        <p:spPr>
          <a:xfrm>
            <a:off x="457200" y="1612726"/>
            <a:ext cx="8229600" cy="5257800"/>
          </a:xfrm>
        </p:spPr>
        <p:txBody>
          <a:bodyPr>
            <a:normAutofit fontScale="92500" lnSpcReduction="20000"/>
          </a:bodyPr>
          <a:lstStyle/>
          <a:p>
            <a:r>
              <a:rPr lang="en-US" b="1" dirty="0"/>
              <a:t>Teaching </a:t>
            </a:r>
            <a:r>
              <a:rPr lang="en-US" b="1" dirty="0" smtClean="0"/>
              <a:t>Assistant</a:t>
            </a:r>
            <a:endParaRPr lang="en-US" dirty="0" smtClean="0"/>
          </a:p>
          <a:p>
            <a:pPr lvl="1"/>
            <a:r>
              <a:rPr lang="en-US" dirty="0" smtClean="0"/>
              <a:t>William </a:t>
            </a:r>
            <a:r>
              <a:rPr lang="en-US" dirty="0"/>
              <a:t>Funk</a:t>
            </a:r>
          </a:p>
          <a:p>
            <a:pPr lvl="1"/>
            <a:r>
              <a:rPr lang="en-US" b="1" dirty="0"/>
              <a:t>Email</a:t>
            </a:r>
            <a:r>
              <a:rPr lang="en-US" dirty="0"/>
              <a:t>:  </a:t>
            </a:r>
            <a:r>
              <a:rPr lang="en-US" dirty="0" smtClean="0"/>
              <a:t>funk@ucf.edu</a:t>
            </a:r>
            <a:endParaRPr lang="en-US" dirty="0"/>
          </a:p>
          <a:p>
            <a:r>
              <a:rPr lang="en-US" b="1" dirty="0"/>
              <a:t>Teaching </a:t>
            </a:r>
            <a:r>
              <a:rPr lang="en-US" b="1" dirty="0" smtClean="0"/>
              <a:t>Assistant  </a:t>
            </a:r>
          </a:p>
          <a:p>
            <a:pPr lvl="1"/>
            <a:r>
              <a:rPr lang="en-US" dirty="0" err="1" smtClean="0"/>
              <a:t>Awrad</a:t>
            </a:r>
            <a:r>
              <a:rPr lang="en-US" dirty="0" smtClean="0"/>
              <a:t> </a:t>
            </a:r>
            <a:r>
              <a:rPr lang="en-US" dirty="0"/>
              <a:t>Mohammad Ali </a:t>
            </a:r>
          </a:p>
          <a:p>
            <a:pPr lvl="1"/>
            <a:r>
              <a:rPr lang="en-US" b="1" dirty="0"/>
              <a:t>Email</a:t>
            </a:r>
            <a:r>
              <a:rPr lang="en-US" dirty="0"/>
              <a:t>:  </a:t>
            </a:r>
            <a:r>
              <a:rPr lang="en-US" dirty="0" smtClean="0"/>
              <a:t>award.emad@knights.ucf.edu</a:t>
            </a:r>
            <a:endParaRPr lang="en-US" dirty="0"/>
          </a:p>
          <a:p>
            <a:r>
              <a:rPr lang="en-US" b="1" dirty="0"/>
              <a:t>Teaching </a:t>
            </a:r>
            <a:r>
              <a:rPr lang="en-US" b="1" dirty="0" smtClean="0"/>
              <a:t>Assistant</a:t>
            </a:r>
            <a:r>
              <a:rPr lang="en-US" dirty="0" smtClean="0"/>
              <a:t> </a:t>
            </a:r>
          </a:p>
          <a:p>
            <a:pPr lvl="1"/>
            <a:r>
              <a:rPr lang="en-US" dirty="0" err="1" smtClean="0"/>
              <a:t>Tuoerhongjiang</a:t>
            </a:r>
            <a:r>
              <a:rPr lang="en-US" dirty="0" smtClean="0"/>
              <a:t> </a:t>
            </a:r>
            <a:r>
              <a:rPr lang="en-US" dirty="0" err="1"/>
              <a:t>Yusufu</a:t>
            </a:r>
            <a:endParaRPr lang="en-US" dirty="0"/>
          </a:p>
          <a:p>
            <a:pPr lvl="1"/>
            <a:r>
              <a:rPr lang="en-US" b="1" dirty="0"/>
              <a:t>Email</a:t>
            </a:r>
            <a:r>
              <a:rPr lang="en-US" dirty="0"/>
              <a:t>:  </a:t>
            </a:r>
            <a:r>
              <a:rPr lang="en-US" dirty="0" smtClean="0"/>
              <a:t>turgan@knights.ucf.edu</a:t>
            </a:r>
            <a:endParaRPr lang="en-US" dirty="0"/>
          </a:p>
          <a:p>
            <a:r>
              <a:rPr lang="en-US" b="1" dirty="0"/>
              <a:t>Teaching </a:t>
            </a:r>
            <a:r>
              <a:rPr lang="en-US" b="1" dirty="0" smtClean="0"/>
              <a:t>Assistant</a:t>
            </a:r>
            <a:r>
              <a:rPr lang="en-US" dirty="0" smtClean="0"/>
              <a:t> </a:t>
            </a:r>
          </a:p>
          <a:p>
            <a:pPr lvl="1"/>
            <a:r>
              <a:rPr lang="en-US" dirty="0" smtClean="0"/>
              <a:t>Jun </a:t>
            </a:r>
            <a:r>
              <a:rPr lang="en-US" dirty="0"/>
              <a:t>Xu</a:t>
            </a:r>
          </a:p>
          <a:p>
            <a:pPr lvl="1"/>
            <a:r>
              <a:rPr lang="en-US" b="1" dirty="0"/>
              <a:t>Email</a:t>
            </a:r>
            <a:r>
              <a:rPr lang="en-US" dirty="0"/>
              <a:t>: junxu@knight.ucf.edu</a:t>
            </a:r>
          </a:p>
          <a:p>
            <a:pPr lvl="1"/>
            <a:endParaRPr lang="en-US" dirty="0"/>
          </a:p>
        </p:txBody>
      </p:sp>
    </p:spTree>
    <p:extLst>
      <p:ext uri="{BB962C8B-B14F-4D97-AF65-F5344CB8AC3E}">
        <p14:creationId xmlns:p14="http://schemas.microsoft.com/office/powerpoint/2010/main" val="1260234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Supplemental Instruction</a:t>
            </a:r>
            <a:endParaRPr lang="en-US" dirty="0"/>
          </a:p>
        </p:txBody>
      </p:sp>
      <p:sp>
        <p:nvSpPr>
          <p:cNvPr id="3" name="Content Placeholder 2"/>
          <p:cNvSpPr>
            <a:spLocks noGrp="1"/>
          </p:cNvSpPr>
          <p:nvPr>
            <p:ph idx="1"/>
          </p:nvPr>
        </p:nvSpPr>
        <p:spPr>
          <a:xfrm>
            <a:off x="457200" y="1612726"/>
            <a:ext cx="8229600" cy="5257800"/>
          </a:xfrm>
        </p:spPr>
        <p:txBody>
          <a:bodyPr>
            <a:normAutofit/>
          </a:bodyPr>
          <a:lstStyle/>
          <a:p>
            <a:r>
              <a:rPr lang="en-US" b="1" dirty="0" smtClean="0"/>
              <a:t>SI Leader</a:t>
            </a:r>
            <a:endParaRPr lang="en-US" dirty="0" smtClean="0"/>
          </a:p>
          <a:p>
            <a:pPr lvl="1"/>
            <a:r>
              <a:rPr lang="en-US" dirty="0" smtClean="0"/>
              <a:t>John</a:t>
            </a:r>
            <a:endParaRPr lang="en-US" dirty="0"/>
          </a:p>
          <a:p>
            <a:pPr lvl="1"/>
            <a:r>
              <a:rPr lang="en-US" dirty="0" smtClean="0"/>
              <a:t>OPAL hours (online):</a:t>
            </a:r>
          </a:p>
          <a:p>
            <a:pPr lvl="2"/>
            <a:r>
              <a:rPr lang="en-US" dirty="0" smtClean="0"/>
              <a:t>Monday/Wednesday: 5:00 – </a:t>
            </a:r>
            <a:r>
              <a:rPr lang="en-US" dirty="0"/>
              <a:t>5</a:t>
            </a:r>
            <a:r>
              <a:rPr lang="en-US" dirty="0" smtClean="0"/>
              <a:t>:50 PM</a:t>
            </a:r>
          </a:p>
          <a:p>
            <a:pPr lvl="2"/>
            <a:r>
              <a:rPr lang="en-US" dirty="0">
                <a:hlinkClick r:id="rId2"/>
              </a:rPr>
              <a:t>https://</a:t>
            </a:r>
            <a:r>
              <a:rPr lang="en-US" dirty="0" smtClean="0">
                <a:hlinkClick r:id="rId2"/>
              </a:rPr>
              <a:t>ucf.adobeconnect.com/cop3330-object-oriented-programming-fall2015</a:t>
            </a:r>
            <a:endParaRPr lang="en-US" dirty="0" smtClean="0"/>
          </a:p>
          <a:p>
            <a:pPr lvl="2"/>
            <a:r>
              <a:rPr lang="en-US" dirty="0">
                <a:hlinkClick r:id="rId3"/>
              </a:rPr>
              <a:t>https://</a:t>
            </a:r>
            <a:r>
              <a:rPr lang="en-US" dirty="0" smtClean="0">
                <a:hlinkClick r:id="rId3"/>
              </a:rPr>
              <a:t>goo.gl/Q7zix4</a:t>
            </a:r>
            <a:endParaRPr lang="en-US" b="1" dirty="0" smtClean="0"/>
          </a:p>
          <a:p>
            <a:pPr lvl="3"/>
            <a:r>
              <a:rPr lang="en-US" sz="2400" dirty="0"/>
              <a:t>1. To enter a session, they should log in as a </a:t>
            </a:r>
            <a:r>
              <a:rPr lang="en-US" sz="2400" b="1" dirty="0"/>
              <a:t>GUEST</a:t>
            </a:r>
            <a:r>
              <a:rPr lang="en-US" sz="2400" dirty="0"/>
              <a:t>.</a:t>
            </a:r>
          </a:p>
          <a:p>
            <a:pPr lvl="3"/>
            <a:r>
              <a:rPr lang="en-US" sz="2400" dirty="0"/>
              <a:t>2. They will be prompted for a name. </a:t>
            </a:r>
            <a:r>
              <a:rPr lang="en-US" sz="2400" b="1" dirty="0"/>
              <a:t>They should enter their first and last names</a:t>
            </a:r>
            <a:r>
              <a:rPr lang="en-US" sz="2400" dirty="0"/>
              <a:t>.</a:t>
            </a:r>
          </a:p>
          <a:p>
            <a:pPr lvl="3"/>
            <a:r>
              <a:rPr lang="en-US" sz="2400" dirty="0"/>
              <a:t>3. Password (</a:t>
            </a:r>
            <a:r>
              <a:rPr lang="en-US" sz="2400" dirty="0" err="1"/>
              <a:t>cASE-SenSiTive</a:t>
            </a:r>
            <a:r>
              <a:rPr lang="en-US" sz="2400" dirty="0"/>
              <a:t>): </a:t>
            </a:r>
            <a:r>
              <a:rPr lang="en-US" sz="2400" b="1" dirty="0"/>
              <a:t>OPAL</a:t>
            </a:r>
            <a:endParaRPr lang="en-US" sz="2400" dirty="0"/>
          </a:p>
          <a:p>
            <a:pPr lvl="2"/>
            <a:endParaRPr lang="en-US" dirty="0"/>
          </a:p>
        </p:txBody>
      </p:sp>
    </p:spTree>
    <p:extLst>
      <p:ext uri="{BB962C8B-B14F-4D97-AF65-F5344CB8AC3E}">
        <p14:creationId xmlns:p14="http://schemas.microsoft.com/office/powerpoint/2010/main" val="3108383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Supplemental Instruction</a:t>
            </a:r>
            <a:endParaRPr lang="en-US" dirty="0"/>
          </a:p>
        </p:txBody>
      </p:sp>
      <p:sp>
        <p:nvSpPr>
          <p:cNvPr id="3" name="Content Placeholder 2"/>
          <p:cNvSpPr>
            <a:spLocks noGrp="1"/>
          </p:cNvSpPr>
          <p:nvPr>
            <p:ph idx="1"/>
          </p:nvPr>
        </p:nvSpPr>
        <p:spPr>
          <a:xfrm>
            <a:off x="457200" y="1612726"/>
            <a:ext cx="8229600" cy="5257800"/>
          </a:xfrm>
        </p:spPr>
        <p:txBody>
          <a:bodyPr>
            <a:normAutofit/>
          </a:bodyPr>
          <a:lstStyle/>
          <a:p>
            <a:r>
              <a:rPr lang="en-US" b="1" dirty="0" smtClean="0"/>
              <a:t>SI Leader</a:t>
            </a:r>
            <a:endParaRPr lang="en-US" dirty="0" smtClean="0"/>
          </a:p>
          <a:p>
            <a:pPr lvl="1"/>
            <a:r>
              <a:rPr lang="en-US" dirty="0" smtClean="0"/>
              <a:t>John</a:t>
            </a:r>
            <a:endParaRPr lang="en-US" dirty="0"/>
          </a:p>
          <a:p>
            <a:pPr lvl="2"/>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66840990"/>
              </p:ext>
            </p:extLst>
          </p:nvPr>
        </p:nvGraphicFramePr>
        <p:xfrm>
          <a:off x="1043106" y="2817560"/>
          <a:ext cx="7274176" cy="3620817"/>
        </p:xfrm>
        <a:graphic>
          <a:graphicData uri="http://schemas.openxmlformats.org/drawingml/2006/table">
            <a:tbl>
              <a:tblPr firstRow="1" firstCol="1" bandRow="1">
                <a:tableStyleId>{5C22544A-7EE6-4342-B048-85BDC9FD1C3A}</a:tableStyleId>
              </a:tblPr>
              <a:tblGrid>
                <a:gridCol w="1747139"/>
                <a:gridCol w="3188909"/>
                <a:gridCol w="2338128"/>
              </a:tblGrid>
              <a:tr h="513262">
                <a:tc>
                  <a:txBody>
                    <a:bodyPr/>
                    <a:lstStyle/>
                    <a:p>
                      <a:pPr marL="0" marR="0" algn="ctr">
                        <a:lnSpc>
                          <a:spcPct val="115000"/>
                        </a:lnSpc>
                        <a:spcBef>
                          <a:spcPts val="0"/>
                        </a:spcBef>
                        <a:spcAft>
                          <a:spcPts val="0"/>
                        </a:spcAft>
                      </a:pPr>
                      <a:r>
                        <a:rPr lang="en-US" sz="2400">
                          <a:effectLst/>
                        </a:rPr>
                        <a:t>Day</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Time</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Room</a:t>
                      </a:r>
                      <a:endParaRPr lang="en-US" sz="1100">
                        <a:effectLst/>
                        <a:latin typeface="Calibri"/>
                        <a:ea typeface="Calibri"/>
                        <a:cs typeface="Times New Roman"/>
                      </a:endParaRPr>
                    </a:p>
                  </a:txBody>
                  <a:tcPr marL="68580" marR="68580" marT="0" marB="0"/>
                </a:tc>
              </a:tr>
              <a:tr h="606694">
                <a:tc>
                  <a:txBody>
                    <a:bodyPr/>
                    <a:lstStyle/>
                    <a:p>
                      <a:pPr marL="0" marR="0" algn="ctr">
                        <a:lnSpc>
                          <a:spcPct val="115000"/>
                        </a:lnSpc>
                        <a:spcBef>
                          <a:spcPts val="0"/>
                        </a:spcBef>
                        <a:spcAft>
                          <a:spcPts val="1000"/>
                        </a:spcAft>
                      </a:pPr>
                      <a:r>
                        <a:rPr lang="en-US" sz="2000">
                          <a:effectLst/>
                        </a:rPr>
                        <a:t>Monday</a:t>
                      </a:r>
                      <a:endParaRPr lang="en-US" sz="11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1000"/>
                        </a:spcAft>
                      </a:pPr>
                      <a:r>
                        <a:rPr lang="en-US" sz="2000">
                          <a:effectLst/>
                        </a:rPr>
                        <a:t>10:30 AM- 11:20 AM</a:t>
                      </a:r>
                      <a:endParaRPr lang="en-US" sz="11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1000"/>
                        </a:spcAft>
                      </a:pPr>
                      <a:r>
                        <a:rPr lang="en-US" sz="2000">
                          <a:effectLst/>
                        </a:rPr>
                        <a:t>CB1 307</a:t>
                      </a:r>
                      <a:endParaRPr lang="en-US" sz="1100">
                        <a:effectLst/>
                        <a:latin typeface="Calibri"/>
                        <a:ea typeface="Calibri"/>
                        <a:cs typeface="Times New Roman"/>
                      </a:endParaRPr>
                    </a:p>
                  </a:txBody>
                  <a:tcPr marL="68580" marR="68580" marT="0" marB="0" anchor="b"/>
                </a:tc>
              </a:tr>
              <a:tr h="631389">
                <a:tc>
                  <a:txBody>
                    <a:bodyPr/>
                    <a:lstStyle/>
                    <a:p>
                      <a:pPr marL="0" marR="0" algn="ctr">
                        <a:lnSpc>
                          <a:spcPct val="115000"/>
                        </a:lnSpc>
                        <a:spcBef>
                          <a:spcPts val="0"/>
                        </a:spcBef>
                        <a:spcAft>
                          <a:spcPts val="1000"/>
                        </a:spcAft>
                      </a:pPr>
                      <a:r>
                        <a:rPr lang="en-US" sz="2000">
                          <a:effectLst/>
                        </a:rPr>
                        <a:t>Monday</a:t>
                      </a:r>
                      <a:endParaRPr lang="en-US" sz="11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1000"/>
                        </a:spcAft>
                      </a:pPr>
                      <a:r>
                        <a:rPr lang="en-US" sz="2000">
                          <a:effectLst/>
                        </a:rPr>
                        <a:t>2:30 PM- 3:20 PM</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000">
                          <a:effectLst/>
                        </a:rPr>
                        <a:t>CB1 318</a:t>
                      </a:r>
                      <a:endParaRPr lang="en-US" sz="1100">
                        <a:effectLst/>
                        <a:latin typeface="Calibri"/>
                        <a:ea typeface="Calibri"/>
                        <a:cs typeface="Times New Roman"/>
                      </a:endParaRPr>
                    </a:p>
                  </a:txBody>
                  <a:tcPr marL="68580" marR="68580" marT="0" marB="0" anchor="b"/>
                </a:tc>
              </a:tr>
              <a:tr h="606694">
                <a:tc>
                  <a:txBody>
                    <a:bodyPr/>
                    <a:lstStyle/>
                    <a:p>
                      <a:pPr marL="0" marR="0" algn="ctr">
                        <a:lnSpc>
                          <a:spcPct val="115000"/>
                        </a:lnSpc>
                        <a:spcBef>
                          <a:spcPts val="0"/>
                        </a:spcBef>
                        <a:spcAft>
                          <a:spcPts val="1000"/>
                        </a:spcAft>
                      </a:pPr>
                      <a:r>
                        <a:rPr lang="en-US" sz="2000">
                          <a:effectLst/>
                        </a:rPr>
                        <a:t>Monday</a:t>
                      </a:r>
                      <a:endParaRPr lang="en-US" sz="11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1000"/>
                        </a:spcAft>
                      </a:pPr>
                      <a:r>
                        <a:rPr lang="en-US" sz="2000">
                          <a:effectLst/>
                        </a:rPr>
                        <a:t>5:00 PM- 5:50 PM</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000">
                          <a:effectLst/>
                        </a:rPr>
                        <a:t>Online</a:t>
                      </a:r>
                      <a:endParaRPr lang="en-US" sz="1100">
                        <a:effectLst/>
                        <a:latin typeface="Calibri"/>
                        <a:ea typeface="Calibri"/>
                        <a:cs typeface="Times New Roman"/>
                      </a:endParaRPr>
                    </a:p>
                  </a:txBody>
                  <a:tcPr marL="68580" marR="68580" marT="0" marB="0" anchor="b"/>
                </a:tc>
              </a:tr>
              <a:tr h="631389">
                <a:tc>
                  <a:txBody>
                    <a:bodyPr/>
                    <a:lstStyle/>
                    <a:p>
                      <a:pPr marL="0" marR="0" algn="ctr">
                        <a:lnSpc>
                          <a:spcPct val="115000"/>
                        </a:lnSpc>
                        <a:spcBef>
                          <a:spcPts val="0"/>
                        </a:spcBef>
                        <a:spcAft>
                          <a:spcPts val="1000"/>
                        </a:spcAft>
                      </a:pPr>
                      <a:r>
                        <a:rPr lang="en-US" sz="2000">
                          <a:effectLst/>
                        </a:rPr>
                        <a:t>Wednesday</a:t>
                      </a:r>
                      <a:endParaRPr lang="en-US" sz="11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1000"/>
                        </a:spcAft>
                      </a:pPr>
                      <a:r>
                        <a:rPr lang="en-US" sz="2000">
                          <a:effectLst/>
                        </a:rPr>
                        <a:t>5:00 PM- 5:50 PM</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000">
                          <a:effectLst/>
                        </a:rPr>
                        <a:t>Online</a:t>
                      </a:r>
                      <a:endParaRPr lang="en-US" sz="1100">
                        <a:effectLst/>
                        <a:latin typeface="Calibri"/>
                        <a:ea typeface="Calibri"/>
                        <a:cs typeface="Times New Roman"/>
                      </a:endParaRPr>
                    </a:p>
                  </a:txBody>
                  <a:tcPr marL="68580" marR="68580" marT="0" marB="0" anchor="b"/>
                </a:tc>
              </a:tr>
              <a:tr h="631389">
                <a:tc>
                  <a:txBody>
                    <a:bodyPr/>
                    <a:lstStyle/>
                    <a:p>
                      <a:pPr marL="0" marR="0" algn="ctr">
                        <a:lnSpc>
                          <a:spcPct val="115000"/>
                        </a:lnSpc>
                        <a:spcBef>
                          <a:spcPts val="0"/>
                        </a:spcBef>
                        <a:spcAft>
                          <a:spcPts val="1000"/>
                        </a:spcAft>
                      </a:pPr>
                      <a:r>
                        <a:rPr lang="en-US" sz="2000">
                          <a:effectLst/>
                        </a:rPr>
                        <a:t>Friday</a:t>
                      </a:r>
                      <a:endParaRPr lang="en-US" sz="11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1000"/>
                        </a:spcAft>
                      </a:pPr>
                      <a:r>
                        <a:rPr lang="en-US" sz="2000">
                          <a:effectLst/>
                        </a:rPr>
                        <a:t>3:30 PM- 4:20 PM</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pPr>
                      <a:r>
                        <a:rPr lang="en-US" sz="2000" dirty="0">
                          <a:effectLst/>
                        </a:rPr>
                        <a:t>CB1 107</a:t>
                      </a:r>
                      <a:endParaRPr lang="en-US" sz="1100" dirty="0">
                        <a:effectLst/>
                        <a:latin typeface="Calibri"/>
                        <a:ea typeface="Calibri"/>
                        <a:cs typeface="Times New Roman"/>
                      </a:endParaRPr>
                    </a:p>
                  </a:txBody>
                  <a:tcPr marL="68580" marR="68580" marT="0" marB="0" anchor="b"/>
                </a:tc>
              </a:tr>
            </a:tbl>
          </a:graphicData>
        </a:graphic>
      </p:graphicFrame>
    </p:spTree>
    <p:extLst>
      <p:ext uri="{BB962C8B-B14F-4D97-AF65-F5344CB8AC3E}">
        <p14:creationId xmlns:p14="http://schemas.microsoft.com/office/powerpoint/2010/main" val="2342206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endParaRPr lang="en-US" dirty="0" smtClean="0"/>
          </a:p>
          <a:p>
            <a:endParaRPr lang="en-US" dirty="0"/>
          </a:p>
        </p:txBody>
      </p:sp>
      <p:sp>
        <p:nvSpPr>
          <p:cNvPr id="5" name="Title 1"/>
          <p:cNvSpPr txBox="1">
            <a:spLocks/>
          </p:cNvSpPr>
          <p:nvPr/>
        </p:nvSpPr>
        <p:spPr>
          <a:xfrm>
            <a:off x="685800" y="2130425"/>
            <a:ext cx="77724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smtClean="0"/>
              <a:t/>
            </a:r>
            <a:br>
              <a:rPr lang="en-US" sz="4000" b="1" dirty="0" smtClean="0"/>
            </a:br>
            <a:r>
              <a:rPr lang="en-US" sz="4000" b="1" dirty="0" err="1" smtClean="0"/>
              <a:t>JTextArea</a:t>
            </a:r>
            <a:endParaRPr lang="en-US" sz="4000" b="1" dirty="0"/>
          </a:p>
        </p:txBody>
      </p:sp>
    </p:spTree>
    <p:extLst>
      <p:ext uri="{BB962C8B-B14F-4D97-AF65-F5344CB8AC3E}">
        <p14:creationId xmlns:p14="http://schemas.microsoft.com/office/powerpoint/2010/main" val="1797806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JTextArea</a:t>
            </a:r>
            <a:endParaRPr lang="en-US" dirty="0"/>
          </a:p>
        </p:txBody>
      </p:sp>
      <p:sp>
        <p:nvSpPr>
          <p:cNvPr id="3" name="Content Placeholder 2"/>
          <p:cNvSpPr>
            <a:spLocks noGrp="1"/>
          </p:cNvSpPr>
          <p:nvPr>
            <p:ph idx="1"/>
          </p:nvPr>
        </p:nvSpPr>
        <p:spPr/>
        <p:txBody>
          <a:bodyPr>
            <a:normAutofit/>
          </a:bodyPr>
          <a:lstStyle/>
          <a:p>
            <a:r>
              <a:rPr lang="en-US" dirty="0" smtClean="0"/>
              <a:t>A class providing </a:t>
            </a:r>
            <a:r>
              <a:rPr lang="en-US" dirty="0"/>
              <a:t>a component </a:t>
            </a:r>
            <a:r>
              <a:rPr lang="en-US" dirty="0" smtClean="0"/>
              <a:t>to display </a:t>
            </a:r>
            <a:r>
              <a:rPr lang="en-US" dirty="0"/>
              <a:t>multiple lines of text </a:t>
            </a:r>
            <a:endParaRPr lang="en-US" dirty="0" smtClean="0"/>
          </a:p>
          <a:p>
            <a:pPr lvl="1"/>
            <a:r>
              <a:rPr lang="en-US" dirty="0" smtClean="0"/>
              <a:t>Optionally </a:t>
            </a:r>
            <a:r>
              <a:rPr lang="en-US" dirty="0"/>
              <a:t>allows the user to edit the </a:t>
            </a:r>
            <a:r>
              <a:rPr lang="en-US" dirty="0" smtClean="0"/>
              <a:t>text</a:t>
            </a:r>
          </a:p>
          <a:p>
            <a:pPr marL="0" indent="0">
              <a:buNone/>
            </a:pPr>
            <a:endParaRPr lang="en-US" dirty="0" smtClean="0"/>
          </a:p>
          <a:p>
            <a:endParaRPr lang="en-US" dirty="0" smtClean="0"/>
          </a:p>
          <a:p>
            <a:endParaRPr lang="en-US" dirty="0"/>
          </a:p>
        </p:txBody>
      </p:sp>
      <p:pic>
        <p:nvPicPr>
          <p:cNvPr id="1026" name="Picture 2" descr="A snapshot of TextDem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9111" y="3346862"/>
            <a:ext cx="5447383" cy="3216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851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JTextArea</a:t>
            </a:r>
            <a:endParaRPr lang="en-US" dirty="0"/>
          </a:p>
        </p:txBody>
      </p:sp>
      <p:sp>
        <p:nvSpPr>
          <p:cNvPr id="3" name="Content Placeholder 2"/>
          <p:cNvSpPr>
            <a:spLocks noGrp="1"/>
          </p:cNvSpPr>
          <p:nvPr>
            <p:ph idx="1"/>
          </p:nvPr>
        </p:nvSpPr>
        <p:spPr/>
        <p:txBody>
          <a:bodyPr>
            <a:normAutofit/>
          </a:bodyPr>
          <a:lstStyle/>
          <a:p>
            <a:r>
              <a:rPr lang="en-US" dirty="0" smtClean="0"/>
              <a:t>When NOT to use a </a:t>
            </a:r>
            <a:r>
              <a:rPr lang="en-US" dirty="0" err="1" smtClean="0"/>
              <a:t>JTextArea</a:t>
            </a:r>
            <a:endParaRPr lang="en-US" dirty="0" smtClean="0"/>
          </a:p>
          <a:p>
            <a:pPr lvl="1"/>
            <a:r>
              <a:rPr lang="en-US" dirty="0" smtClean="0"/>
              <a:t>For a single line </a:t>
            </a:r>
            <a:r>
              <a:rPr lang="en-US" dirty="0"/>
              <a:t>of input from a</a:t>
            </a:r>
            <a:r>
              <a:rPr lang="en-US" dirty="0" smtClean="0"/>
              <a:t> </a:t>
            </a:r>
            <a:r>
              <a:rPr lang="en-US" dirty="0"/>
              <a:t>user, </a:t>
            </a:r>
            <a:r>
              <a:rPr lang="en-US" dirty="0" smtClean="0"/>
              <a:t>use </a:t>
            </a:r>
            <a:r>
              <a:rPr lang="en-US" dirty="0"/>
              <a:t>a text </a:t>
            </a:r>
            <a:r>
              <a:rPr lang="en-US" dirty="0" smtClean="0"/>
              <a:t>field</a:t>
            </a:r>
          </a:p>
          <a:p>
            <a:pPr lvl="1"/>
            <a:r>
              <a:rPr lang="en-US" dirty="0" smtClean="0"/>
              <a:t>For a text </a:t>
            </a:r>
            <a:r>
              <a:rPr lang="en-US" dirty="0"/>
              <a:t>area </a:t>
            </a:r>
            <a:r>
              <a:rPr lang="en-US" dirty="0" smtClean="0"/>
              <a:t>displaying multiple </a:t>
            </a:r>
            <a:r>
              <a:rPr lang="en-US" dirty="0"/>
              <a:t>fonts or other styles</a:t>
            </a:r>
            <a:r>
              <a:rPr lang="en-US" dirty="0" smtClean="0"/>
              <a:t>, use </a:t>
            </a:r>
            <a:r>
              <a:rPr lang="en-US" dirty="0"/>
              <a:t>an editor </a:t>
            </a:r>
            <a:r>
              <a:rPr lang="en-US" dirty="0" smtClean="0"/>
              <a:t>pane </a:t>
            </a:r>
            <a:r>
              <a:rPr lang="en-US" dirty="0"/>
              <a:t>or text </a:t>
            </a:r>
            <a:r>
              <a:rPr lang="en-US" dirty="0" smtClean="0"/>
              <a:t>pane</a:t>
            </a:r>
          </a:p>
          <a:p>
            <a:pPr lvl="1"/>
            <a:r>
              <a:rPr lang="en-US" dirty="0" smtClean="0"/>
              <a:t>Displayed </a:t>
            </a:r>
            <a:r>
              <a:rPr lang="en-US" dirty="0"/>
              <a:t>text </a:t>
            </a:r>
            <a:r>
              <a:rPr lang="en-US" dirty="0" smtClean="0"/>
              <a:t>with a </a:t>
            </a:r>
            <a:r>
              <a:rPr lang="en-US" dirty="0"/>
              <a:t>limited length and is never edited by the user, use a </a:t>
            </a:r>
            <a:r>
              <a:rPr lang="en-US" dirty="0" smtClean="0"/>
              <a:t>label</a:t>
            </a:r>
            <a:endParaRPr lang="en-US" dirty="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4628813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2793</TotalTime>
  <Words>397</Words>
  <Application>Microsoft Office PowerPoint</Application>
  <PresentationFormat>On-screen Show (4:3)</PresentationFormat>
  <Paragraphs>118</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 University of Central Florida COP 3330  Object Oriented Programming</vt:lpstr>
      <vt:lpstr>Agenda</vt:lpstr>
      <vt:lpstr>Instructor</vt:lpstr>
      <vt:lpstr>Teaching Assistants</vt:lpstr>
      <vt:lpstr>Supplemental Instruction</vt:lpstr>
      <vt:lpstr>Supplemental Instruction</vt:lpstr>
      <vt:lpstr>PowerPoint Presentation</vt:lpstr>
      <vt:lpstr>JTextArea</vt:lpstr>
      <vt:lpstr>JTextArea</vt:lpstr>
      <vt:lpstr>JTextArea</vt:lpstr>
      <vt:lpstr>JTextArea</vt:lpstr>
      <vt:lpstr>PowerPoint Presentation</vt:lpstr>
      <vt:lpstr>JScrollPane</vt:lpstr>
      <vt:lpstr>JScrollPane</vt:lpstr>
      <vt:lpstr>JScrollPane</vt:lpstr>
      <vt:lpstr>JScrollPane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Presentation Foundation (WPF)</dc:title>
  <dc:creator>kwhiting</dc:creator>
  <cp:lastModifiedBy>kwhiting</cp:lastModifiedBy>
  <cp:revision>1108</cp:revision>
  <dcterms:created xsi:type="dcterms:W3CDTF">2013-10-29T00:42:48Z</dcterms:created>
  <dcterms:modified xsi:type="dcterms:W3CDTF">2015-09-18T16:05:31Z</dcterms:modified>
</cp:coreProperties>
</file>