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7"/>
  </p:notesMasterIdLst>
  <p:sldIdLst>
    <p:sldId id="256" r:id="rId2"/>
    <p:sldId id="261" r:id="rId3"/>
    <p:sldId id="314" r:id="rId4"/>
    <p:sldId id="315" r:id="rId5"/>
    <p:sldId id="316" r:id="rId6"/>
    <p:sldId id="317" r:id="rId7"/>
    <p:sldId id="296" r:id="rId8"/>
    <p:sldId id="297" r:id="rId9"/>
    <p:sldId id="298" r:id="rId10"/>
    <p:sldId id="309" r:id="rId11"/>
    <p:sldId id="310" r:id="rId12"/>
    <p:sldId id="30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11" r:id="rId23"/>
    <p:sldId id="312" r:id="rId24"/>
    <p:sldId id="313" r:id="rId25"/>
    <p:sldId id="31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 snapToGrid="0">
      <p:cViewPr varScale="1">
        <p:scale>
          <a:sx n="56" d="100"/>
          <a:sy n="56" d="100"/>
        </p:scale>
        <p:origin x="78" y="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C762E-6B7C-45DE-B69B-1F256A9FD70A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F95E2-D604-494C-B62A-8F298BC8D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10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6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4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>
                <a:alpha val="23000"/>
              </a:srgbClr>
            </a:gs>
            <a:gs pos="18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69DC9-540C-4B4F-A3F0-6B18EA7EF1A9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527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2952750" y="0"/>
            <a:ext cx="619125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flipH="1" flipV="1">
            <a:off x="2952750" y="304799"/>
            <a:ext cx="247650" cy="161925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9" idx="0"/>
          </p:cNvCxnSpPr>
          <p:nvPr userDrawn="1"/>
        </p:nvCxnSpPr>
        <p:spPr>
          <a:xfrm>
            <a:off x="0" y="466724"/>
            <a:ext cx="295275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2952750" y="304799"/>
            <a:ext cx="247650" cy="16192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2"/>
          </p:cNvCxnSpPr>
          <p:nvPr userDrawn="1"/>
        </p:nvCxnSpPr>
        <p:spPr>
          <a:xfrm>
            <a:off x="3200400" y="304799"/>
            <a:ext cx="5943600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65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Q7zix4" TargetMode="External"/><Relationship Id="rId2" Type="http://schemas.openxmlformats.org/officeDocument/2006/relationships/hyperlink" Target="https://ucf.adobeconnect.com/cop3330-object-oriented-programming-fall201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2951"/>
            <a:ext cx="77724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University </a:t>
            </a:r>
            <a:r>
              <a:rPr lang="en-US" sz="4000" b="1" dirty="0"/>
              <a:t>of Central Florida</a:t>
            </a:r>
            <a:br>
              <a:rPr lang="en-US" sz="4000" b="1" dirty="0"/>
            </a:br>
            <a:r>
              <a:rPr lang="en-US" sz="4000" b="1" dirty="0"/>
              <a:t>COP </a:t>
            </a:r>
            <a:r>
              <a:rPr lang="en-US" sz="4000" b="1" dirty="0" smtClean="0"/>
              <a:t>3330 </a:t>
            </a:r>
            <a:br>
              <a:rPr lang="en-US" sz="4000" b="1" dirty="0" smtClean="0"/>
            </a:br>
            <a:r>
              <a:rPr lang="en-US" sz="4000" b="1" dirty="0" smtClean="0"/>
              <a:t>Object Oriented Programming</a:t>
            </a:r>
            <a:br>
              <a:rPr lang="en-US" sz="4000" b="1" dirty="0" smtClean="0"/>
            </a:br>
            <a:endParaRPr lang="en-US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67425"/>
            <a:ext cx="730567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70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Managers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BoxLayout</a:t>
            </a:r>
            <a:endParaRPr lang="en-US" dirty="0" smtClean="0"/>
          </a:p>
          <a:p>
            <a:pPr lvl="1"/>
            <a:r>
              <a:rPr lang="en-US" dirty="0" smtClean="0"/>
              <a:t>Puts </a:t>
            </a:r>
            <a:r>
              <a:rPr lang="en-US" dirty="0"/>
              <a:t>components in a single row or </a:t>
            </a:r>
            <a:r>
              <a:rPr lang="en-US" dirty="0" smtClean="0"/>
              <a:t>column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respects the components' requested maximum sizes </a:t>
            </a:r>
            <a:endParaRPr lang="en-US" dirty="0" smtClean="0"/>
          </a:p>
          <a:p>
            <a:pPr lvl="1"/>
            <a:r>
              <a:rPr lang="en-US" dirty="0" smtClean="0"/>
              <a:t>Lets </a:t>
            </a:r>
            <a:r>
              <a:rPr lang="en-US" dirty="0"/>
              <a:t>you align components</a:t>
            </a:r>
          </a:p>
          <a:p>
            <a:endParaRPr lang="en-US" dirty="0" smtClean="0"/>
          </a:p>
        </p:txBody>
      </p:sp>
      <p:pic>
        <p:nvPicPr>
          <p:cNvPr id="2050" name="Picture 2" descr="A picture of a GUI that uses Box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452" y="3924423"/>
            <a:ext cx="3517117" cy="284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65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Managers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98285" cy="4145811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CardLayout</a:t>
            </a:r>
            <a:endParaRPr lang="en-US" dirty="0" smtClean="0"/>
          </a:p>
          <a:p>
            <a:pPr lvl="1"/>
            <a:r>
              <a:rPr lang="en-US" dirty="0" smtClean="0"/>
              <a:t>Lets </a:t>
            </a:r>
            <a:r>
              <a:rPr lang="en-US" dirty="0"/>
              <a:t>you implement an area that contains different components at different </a:t>
            </a:r>
            <a:r>
              <a:rPr lang="en-US" dirty="0" smtClean="0"/>
              <a:t>times</a:t>
            </a:r>
          </a:p>
          <a:p>
            <a:pPr lvl="1"/>
            <a:r>
              <a:rPr lang="en-US" dirty="0" smtClean="0"/>
              <a:t>Often </a:t>
            </a:r>
            <a:r>
              <a:rPr lang="en-US" dirty="0"/>
              <a:t>controlled by a combo box, with the state of the combo box determining which panel (group of components) </a:t>
            </a:r>
            <a:r>
              <a:rPr lang="en-US" dirty="0" smtClean="0"/>
              <a:t>to</a:t>
            </a:r>
            <a:r>
              <a:rPr lang="en-US" dirty="0"/>
              <a:t> </a:t>
            </a:r>
            <a:r>
              <a:rPr lang="en-US" dirty="0" smtClean="0"/>
              <a:t>display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alternative to using </a:t>
            </a:r>
            <a:r>
              <a:rPr lang="en-US" dirty="0" err="1"/>
              <a:t>CardLayout</a:t>
            </a:r>
            <a:r>
              <a:rPr lang="en-US" dirty="0"/>
              <a:t> is using a tabbed pane, which provides similar functionality but with a pre-defined </a:t>
            </a:r>
            <a:r>
              <a:rPr lang="en-US" dirty="0" smtClean="0"/>
              <a:t>GUI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3074" name="Picture 2" descr="Another picture of the same 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161" y="5411245"/>
            <a:ext cx="3651334" cy="144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 picture of a GUI that uses CardLay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761" y="5411245"/>
            <a:ext cx="3651337" cy="144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38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Managers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FlowLayout</a:t>
            </a:r>
            <a:endParaRPr lang="en-US" dirty="0" smtClean="0"/>
          </a:p>
          <a:p>
            <a:pPr lvl="1"/>
            <a:r>
              <a:rPr lang="en-US" dirty="0" smtClean="0"/>
              <a:t>Default for </a:t>
            </a:r>
            <a:r>
              <a:rPr lang="en-US" dirty="0" err="1" smtClean="0"/>
              <a:t>javax.swing.JPanel</a:t>
            </a:r>
            <a:endParaRPr lang="en-US" dirty="0" smtClean="0"/>
          </a:p>
          <a:p>
            <a:pPr lvl="1"/>
            <a:r>
              <a:rPr lang="en-US" dirty="0"/>
              <a:t> </a:t>
            </a:r>
            <a:r>
              <a:rPr lang="en-US" dirty="0" smtClean="0"/>
              <a:t>Lays </a:t>
            </a:r>
            <a:r>
              <a:rPr lang="en-US" dirty="0"/>
              <a:t>out components in a single </a:t>
            </a:r>
            <a:r>
              <a:rPr lang="en-US" dirty="0" smtClean="0"/>
              <a:t>row</a:t>
            </a:r>
          </a:p>
          <a:p>
            <a:pPr lvl="1"/>
            <a:r>
              <a:rPr lang="en-US" dirty="0" smtClean="0"/>
              <a:t>Starting </a:t>
            </a:r>
            <a:r>
              <a:rPr lang="en-US" dirty="0"/>
              <a:t>a new row if its container is not sufficiently </a:t>
            </a:r>
            <a:r>
              <a:rPr lang="en-US" dirty="0" smtClean="0"/>
              <a:t>wide</a:t>
            </a:r>
          </a:p>
          <a:p>
            <a:pPr lvl="1"/>
            <a:r>
              <a:rPr lang="en-US" dirty="0" smtClean="0"/>
              <a:t>Places components sequentially left to right in the order they were added</a:t>
            </a:r>
          </a:p>
          <a:p>
            <a:pPr lvl="1"/>
            <a:r>
              <a:rPr lang="en-US" dirty="0" smtClean="0"/>
              <a:t>Order can be specified if desired</a:t>
            </a:r>
          </a:p>
          <a:p>
            <a:pPr lvl="1"/>
            <a:endParaRPr lang="en-US" dirty="0" smtClean="0"/>
          </a:p>
        </p:txBody>
      </p:sp>
      <p:pic>
        <p:nvPicPr>
          <p:cNvPr id="4100" name="Picture 4" descr="A picture of a GUI that uses Flow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90" y="5599135"/>
            <a:ext cx="7964665" cy="118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94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GridBagLayout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GridBagLayout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One </a:t>
            </a:r>
            <a:r>
              <a:rPr lang="en-US" dirty="0"/>
              <a:t>of the most </a:t>
            </a:r>
            <a:r>
              <a:rPr lang="en-US" dirty="0" smtClean="0"/>
              <a:t>flexible layout managers</a:t>
            </a:r>
          </a:p>
          <a:p>
            <a:pPr lvl="1"/>
            <a:r>
              <a:rPr lang="en-US" dirty="0" smtClean="0"/>
              <a:t>One of the most complex layout </a:t>
            </a:r>
            <a:r>
              <a:rPr lang="en-US" dirty="0"/>
              <a:t>managers </a:t>
            </a:r>
            <a:endParaRPr lang="en-US" dirty="0" smtClean="0"/>
          </a:p>
          <a:p>
            <a:pPr lvl="1"/>
            <a:r>
              <a:rPr lang="en-US" dirty="0" smtClean="0"/>
              <a:t>Places </a:t>
            </a:r>
            <a:r>
              <a:rPr lang="en-US" dirty="0"/>
              <a:t>components in a grid of rows and </a:t>
            </a:r>
            <a:r>
              <a:rPr lang="en-US" dirty="0" smtClean="0"/>
              <a:t>columns (i.e. cells) </a:t>
            </a:r>
          </a:p>
          <a:p>
            <a:pPr lvl="1"/>
            <a:r>
              <a:rPr lang="en-US" dirty="0" smtClean="0"/>
              <a:t>Allows for specified </a:t>
            </a:r>
            <a:r>
              <a:rPr lang="en-US" dirty="0"/>
              <a:t>components to span multiple rows or </a:t>
            </a:r>
            <a:r>
              <a:rPr lang="en-US" dirty="0" smtClean="0"/>
              <a:t>columns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all rows necessarily have the same </a:t>
            </a:r>
            <a:r>
              <a:rPr lang="en-US" dirty="0" smtClean="0"/>
              <a:t>height </a:t>
            </a:r>
          </a:p>
          <a:p>
            <a:pPr lvl="1"/>
            <a:r>
              <a:rPr lang="en-US" dirty="0" smtClean="0"/>
              <a:t>Similarly</a:t>
            </a:r>
            <a:r>
              <a:rPr lang="en-US" dirty="0"/>
              <a:t>, not all columns necessarily have the same </a:t>
            </a:r>
            <a:r>
              <a:rPr lang="en-US" dirty="0" smtClean="0"/>
              <a:t>width</a:t>
            </a:r>
          </a:p>
          <a:p>
            <a:pPr lvl="1"/>
            <a:r>
              <a:rPr lang="en-US" dirty="0" smtClean="0"/>
              <a:t>Uses </a:t>
            </a:r>
            <a:r>
              <a:rPr lang="en-US" dirty="0"/>
              <a:t>the components' preferred sizes to determine how big the cells should be.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0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GridBagLayout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528311"/>
              </p:ext>
            </p:extLst>
          </p:nvPr>
        </p:nvGraphicFramePr>
        <p:xfrm>
          <a:off x="1524000" y="1847936"/>
          <a:ext cx="6096000" cy="4227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10567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679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679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679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893225"/>
              </p:ext>
            </p:extLst>
          </p:nvPr>
        </p:nvGraphicFramePr>
        <p:xfrm>
          <a:off x="1524000" y="1397000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8827" y="1766170"/>
            <a:ext cx="8392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0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1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478071" y="1766170"/>
            <a:ext cx="6162806" cy="0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40877" y="1540702"/>
            <a:ext cx="166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gridx</a:t>
            </a:r>
            <a:r>
              <a:rPr lang="en-US" dirty="0" smtClean="0">
                <a:solidFill>
                  <a:srgbClr val="C00000"/>
                </a:solidFill>
              </a:rPr>
              <a:t> (column)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365337" y="1766170"/>
            <a:ext cx="0" cy="4296427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7788" y="5787026"/>
            <a:ext cx="176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gridy</a:t>
            </a:r>
            <a:r>
              <a:rPr lang="en-US" dirty="0" smtClean="0">
                <a:solidFill>
                  <a:srgbClr val="C00000"/>
                </a:solidFill>
              </a:rPr>
              <a:t> (row)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99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GridBagLayout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GridBagLayout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grid has three rows and three </a:t>
            </a:r>
            <a:r>
              <a:rPr lang="en-US" dirty="0" smtClean="0"/>
              <a:t>columns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button in the second row spans all the </a:t>
            </a:r>
            <a:r>
              <a:rPr lang="en-US" dirty="0" smtClean="0"/>
              <a:t>columns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button in the third row spans the two right </a:t>
            </a:r>
            <a:r>
              <a:rPr lang="en-US" dirty="0" smtClean="0"/>
              <a:t>columns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379" y="4209473"/>
            <a:ext cx="3821353" cy="255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3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GridBagConstraints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GridBagConstraints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way the program specifies the size and position characteristics of its components </a:t>
            </a:r>
            <a:endParaRPr lang="en-US" dirty="0" smtClean="0"/>
          </a:p>
          <a:p>
            <a:pPr lvl="1"/>
            <a:r>
              <a:rPr lang="en-US" dirty="0" smtClean="0"/>
              <a:t>Specifying</a:t>
            </a:r>
            <a:r>
              <a:rPr lang="en-US" dirty="0"/>
              <a:t> </a:t>
            </a:r>
            <a:r>
              <a:rPr lang="en-US" i="1" dirty="0"/>
              <a:t>constraints</a:t>
            </a:r>
            <a:r>
              <a:rPr lang="en-US" dirty="0"/>
              <a:t> for each </a:t>
            </a:r>
            <a:r>
              <a:rPr lang="en-US" dirty="0" smtClean="0"/>
              <a:t>component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preferred approach to set constraints on a component is to use the </a:t>
            </a:r>
            <a:r>
              <a:rPr lang="en-US" dirty="0" err="1"/>
              <a:t>Container.add</a:t>
            </a:r>
            <a:r>
              <a:rPr lang="en-US" dirty="0"/>
              <a:t> variant, passing it a </a:t>
            </a:r>
            <a:r>
              <a:rPr lang="en-US" dirty="0" err="1"/>
              <a:t>GridBagConstraints</a:t>
            </a:r>
            <a:r>
              <a:rPr lang="en-US" dirty="0"/>
              <a:t> </a:t>
            </a:r>
            <a:r>
              <a:rPr lang="en-US" dirty="0" smtClean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86918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GridBagConstraints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800" dirty="0" err="1" smtClean="0"/>
              <a:t>JPanel</a:t>
            </a:r>
            <a:r>
              <a:rPr lang="en-US" sz="2800" dirty="0" smtClean="0"/>
              <a:t> </a:t>
            </a:r>
            <a:r>
              <a:rPr lang="en-US" sz="2800" dirty="0"/>
              <a:t>pane = new </a:t>
            </a:r>
            <a:r>
              <a:rPr lang="en-US" sz="2800" dirty="0" err="1"/>
              <a:t>JPanel</a:t>
            </a:r>
            <a:r>
              <a:rPr lang="en-US" sz="2800" dirty="0"/>
              <a:t>(new </a:t>
            </a:r>
            <a:r>
              <a:rPr lang="en-US" sz="2800" dirty="0" err="1"/>
              <a:t>GridBagLayout</a:t>
            </a:r>
            <a:r>
              <a:rPr lang="en-US" sz="2800" dirty="0"/>
              <a:t>()); </a:t>
            </a:r>
            <a:endParaRPr lang="en-US" sz="2800" dirty="0" smtClean="0"/>
          </a:p>
          <a:p>
            <a:pPr marL="57150" indent="0">
              <a:buNone/>
            </a:pPr>
            <a:r>
              <a:rPr lang="en-US" sz="2800" dirty="0" smtClean="0"/>
              <a:t>OR</a:t>
            </a:r>
          </a:p>
          <a:p>
            <a:pPr marL="57150" indent="0">
              <a:buNone/>
            </a:pPr>
            <a:r>
              <a:rPr lang="en-US" sz="2800" dirty="0" err="1" smtClean="0"/>
              <a:t>pane.setLayout</a:t>
            </a:r>
            <a:r>
              <a:rPr lang="en-US" sz="2800" dirty="0" smtClean="0"/>
              <a:t>(new </a:t>
            </a:r>
            <a:r>
              <a:rPr lang="en-US" sz="2800" dirty="0" err="1" smtClean="0"/>
              <a:t>GridBagLayout</a:t>
            </a:r>
            <a:r>
              <a:rPr lang="en-US" sz="2800" dirty="0" smtClean="0"/>
              <a:t>());</a:t>
            </a:r>
          </a:p>
          <a:p>
            <a:pPr marL="57150" indent="0">
              <a:buNone/>
            </a:pPr>
            <a:r>
              <a:rPr lang="en-US" sz="2800" dirty="0" smtClean="0"/>
              <a:t>OR</a:t>
            </a:r>
          </a:p>
          <a:p>
            <a:pPr marL="57150" indent="0">
              <a:buNone/>
            </a:pPr>
            <a:r>
              <a:rPr lang="en-US" sz="2800" dirty="0" err="1" smtClean="0"/>
              <a:t>GridBagLayout</a:t>
            </a:r>
            <a:r>
              <a:rPr lang="en-US" sz="2800" dirty="0" smtClean="0"/>
              <a:t> </a:t>
            </a:r>
            <a:r>
              <a:rPr lang="en-US" sz="2800" dirty="0" err="1" smtClean="0"/>
              <a:t>gridBagLayout</a:t>
            </a:r>
            <a:r>
              <a:rPr lang="en-US" sz="2800" dirty="0" smtClean="0"/>
              <a:t> = new </a:t>
            </a:r>
            <a:r>
              <a:rPr lang="en-US" sz="2800" dirty="0" err="1" smtClean="0"/>
              <a:t>GridBagLayout</a:t>
            </a:r>
            <a:r>
              <a:rPr lang="en-US" sz="2800" dirty="0" smtClean="0"/>
              <a:t>();</a:t>
            </a:r>
          </a:p>
          <a:p>
            <a:pPr marL="57150" indent="0">
              <a:buNone/>
            </a:pPr>
            <a:r>
              <a:rPr lang="en-US" sz="2800" dirty="0" err="1" smtClean="0"/>
              <a:t>pane.setLayout</a:t>
            </a:r>
            <a:r>
              <a:rPr lang="en-US" sz="2800" dirty="0" smtClean="0"/>
              <a:t>(</a:t>
            </a:r>
            <a:r>
              <a:rPr lang="en-US" sz="2800" dirty="0" err="1" smtClean="0"/>
              <a:t>gridBagLayout</a:t>
            </a:r>
            <a:r>
              <a:rPr lang="en-US" sz="2800" dirty="0" smtClean="0"/>
              <a:t>);</a:t>
            </a:r>
          </a:p>
          <a:p>
            <a:pPr marL="57150" indent="0">
              <a:buNone/>
            </a:pPr>
            <a:endParaRPr lang="en-US" sz="2800" dirty="0" smtClean="0"/>
          </a:p>
          <a:p>
            <a:pPr marL="57150" indent="0">
              <a:buNone/>
            </a:pPr>
            <a:r>
              <a:rPr lang="en-US" sz="2800" dirty="0" err="1" smtClean="0"/>
              <a:t>GridBagConstraints</a:t>
            </a:r>
            <a:r>
              <a:rPr lang="en-US" sz="2800" dirty="0" smtClean="0"/>
              <a:t> </a:t>
            </a:r>
            <a:r>
              <a:rPr lang="en-US" sz="2800" dirty="0"/>
              <a:t>c = new </a:t>
            </a:r>
            <a:r>
              <a:rPr lang="en-US" sz="2800" dirty="0" err="1" smtClean="0"/>
              <a:t>GridBagConstraints</a:t>
            </a:r>
            <a:r>
              <a:rPr lang="en-US" sz="2800" dirty="0" smtClean="0"/>
              <a:t>();</a:t>
            </a:r>
          </a:p>
          <a:p>
            <a:pPr marL="57150" indent="0">
              <a:buNone/>
            </a:pPr>
            <a:endParaRPr lang="en-US" sz="2800" dirty="0" smtClean="0"/>
          </a:p>
          <a:p>
            <a:pPr marL="57150" indent="0">
              <a:buNone/>
            </a:pPr>
            <a:r>
              <a:rPr lang="en-US" sz="2800" dirty="0" err="1" smtClean="0"/>
              <a:t>pane.add</a:t>
            </a:r>
            <a:r>
              <a:rPr lang="en-US" sz="2800" dirty="0" smtClean="0"/>
              <a:t>(</a:t>
            </a:r>
            <a:r>
              <a:rPr lang="en-US" sz="2800" dirty="0" err="1" smtClean="0"/>
              <a:t>theComponent</a:t>
            </a:r>
            <a:r>
              <a:rPr lang="en-US" sz="2800" dirty="0"/>
              <a:t>, c</a:t>
            </a:r>
            <a:r>
              <a:rPr lang="en-US" sz="2800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1492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GridBagConstraints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pPr marL="57150" indent="0">
              <a:buNone/>
            </a:pPr>
            <a:r>
              <a:rPr lang="en-US" dirty="0" smtClean="0"/>
              <a:t>// </a:t>
            </a:r>
            <a:r>
              <a:rPr lang="en-US" dirty="0"/>
              <a:t>X is the </a:t>
            </a:r>
            <a:r>
              <a:rPr lang="en-US" dirty="0" smtClean="0"/>
              <a:t>column</a:t>
            </a:r>
          </a:p>
          <a:p>
            <a:pPr marL="57150" indent="0">
              <a:buNone/>
            </a:pPr>
            <a:r>
              <a:rPr lang="en-US" dirty="0" smtClean="0"/>
              <a:t>// </a:t>
            </a:r>
            <a:r>
              <a:rPr lang="en-US" dirty="0"/>
              <a:t>Y is the </a:t>
            </a:r>
            <a:r>
              <a:rPr lang="en-US" dirty="0" smtClean="0"/>
              <a:t>row</a:t>
            </a:r>
          </a:p>
          <a:p>
            <a:pPr marL="57150" indent="0">
              <a:buNone/>
            </a:pPr>
            <a:r>
              <a:rPr lang="en-US" dirty="0" smtClean="0"/>
              <a:t>// </a:t>
            </a:r>
            <a:r>
              <a:rPr lang="en-US" dirty="0"/>
              <a:t>W is the width in </a:t>
            </a:r>
            <a:r>
              <a:rPr lang="en-US" dirty="0" smtClean="0"/>
              <a:t>cells</a:t>
            </a:r>
          </a:p>
          <a:p>
            <a:pPr marL="57150" indent="0">
              <a:buNone/>
            </a:pPr>
            <a:r>
              <a:rPr lang="en-US" dirty="0" smtClean="0"/>
              <a:t>// </a:t>
            </a:r>
            <a:r>
              <a:rPr lang="en-US" dirty="0"/>
              <a:t>H is the height in </a:t>
            </a:r>
            <a:r>
              <a:rPr lang="en-US" dirty="0" smtClean="0"/>
              <a:t>cells</a:t>
            </a:r>
          </a:p>
          <a:p>
            <a:pPr marL="57150" indent="0">
              <a:buNone/>
            </a:pPr>
            <a:r>
              <a:rPr lang="en-US" dirty="0" smtClean="0"/>
              <a:t>// </a:t>
            </a:r>
            <a:r>
              <a:rPr lang="en-US" dirty="0" err="1"/>
              <a:t>aContainer</a:t>
            </a:r>
            <a:r>
              <a:rPr lang="en-US" dirty="0"/>
              <a:t> is the container the component is added </a:t>
            </a:r>
            <a:r>
              <a:rPr lang="en-US" dirty="0" smtClean="0"/>
              <a:t>to</a:t>
            </a:r>
          </a:p>
          <a:p>
            <a:pPr marL="57150" indent="0">
              <a:buNone/>
            </a:pPr>
            <a:r>
              <a:rPr lang="en-US" dirty="0" smtClean="0"/>
              <a:t>// </a:t>
            </a:r>
            <a:r>
              <a:rPr lang="en-US" dirty="0" err="1"/>
              <a:t>aComponent</a:t>
            </a:r>
            <a:r>
              <a:rPr lang="en-US" dirty="0"/>
              <a:t> is the component being added to the </a:t>
            </a:r>
            <a:r>
              <a:rPr lang="en-US" dirty="0" smtClean="0"/>
              <a:t>container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/>
              <a:t>private void </a:t>
            </a:r>
            <a:r>
              <a:rPr lang="en-US" dirty="0" err="1"/>
              <a:t>addComponent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y, </a:t>
            </a:r>
            <a:r>
              <a:rPr lang="en-US" dirty="0" err="1"/>
              <a:t>int</a:t>
            </a:r>
            <a:r>
              <a:rPr lang="en-US" dirty="0"/>
              <a:t> w, </a:t>
            </a:r>
            <a:r>
              <a:rPr lang="en-US" dirty="0" err="1"/>
              <a:t>int</a:t>
            </a:r>
            <a:r>
              <a:rPr lang="en-US" dirty="0"/>
              <a:t> h, Container </a:t>
            </a:r>
            <a:r>
              <a:rPr lang="en-US" dirty="0" err="1"/>
              <a:t>aContainer</a:t>
            </a:r>
            <a:r>
              <a:rPr lang="en-US" dirty="0"/>
              <a:t>, Component </a:t>
            </a:r>
            <a:r>
              <a:rPr lang="en-US" dirty="0" err="1"/>
              <a:t>aComponent</a:t>
            </a:r>
            <a:r>
              <a:rPr lang="en-US" dirty="0"/>
              <a:t> )  </a:t>
            </a:r>
          </a:p>
          <a:p>
            <a:pPr marL="57150" indent="0">
              <a:buNone/>
            </a:pPr>
            <a:r>
              <a:rPr lang="en-US" dirty="0"/>
              <a:t>    {  </a:t>
            </a:r>
          </a:p>
          <a:p>
            <a:pPr marL="57150" indent="0">
              <a:buNone/>
            </a:pPr>
            <a:r>
              <a:rPr lang="en-US" dirty="0"/>
              <a:t>        </a:t>
            </a:r>
            <a:r>
              <a:rPr lang="en-US" dirty="0" err="1"/>
              <a:t>constraints.gridx</a:t>
            </a:r>
            <a:r>
              <a:rPr lang="en-US" dirty="0"/>
              <a:t> = x;  </a:t>
            </a:r>
          </a:p>
          <a:p>
            <a:pPr marL="57150" indent="0">
              <a:buNone/>
            </a:pPr>
            <a:r>
              <a:rPr lang="en-US" dirty="0"/>
              <a:t>        </a:t>
            </a:r>
            <a:r>
              <a:rPr lang="en-US" dirty="0" err="1"/>
              <a:t>constraints.gridy</a:t>
            </a:r>
            <a:r>
              <a:rPr lang="en-US" dirty="0"/>
              <a:t> = y;  </a:t>
            </a:r>
          </a:p>
          <a:p>
            <a:pPr marL="57150" indent="0">
              <a:buNone/>
            </a:pPr>
            <a:r>
              <a:rPr lang="en-US" dirty="0"/>
              <a:t>        </a:t>
            </a:r>
            <a:r>
              <a:rPr lang="en-US" dirty="0" err="1"/>
              <a:t>constraints.gridwidth</a:t>
            </a:r>
            <a:r>
              <a:rPr lang="en-US" dirty="0"/>
              <a:t> = w;  </a:t>
            </a:r>
          </a:p>
          <a:p>
            <a:pPr marL="57150" indent="0">
              <a:buNone/>
            </a:pPr>
            <a:r>
              <a:rPr lang="en-US" dirty="0"/>
              <a:t>        </a:t>
            </a:r>
            <a:r>
              <a:rPr lang="en-US" dirty="0" err="1"/>
              <a:t>constraints.gridheight</a:t>
            </a:r>
            <a:r>
              <a:rPr lang="en-US" dirty="0"/>
              <a:t> = h;  </a:t>
            </a:r>
          </a:p>
          <a:p>
            <a:pPr marL="57150" indent="0">
              <a:buNone/>
            </a:pPr>
            <a:r>
              <a:rPr lang="en-US" dirty="0"/>
              <a:t>        </a:t>
            </a:r>
            <a:r>
              <a:rPr lang="en-US" dirty="0" err="1"/>
              <a:t>gridBagLayout.setConstraints</a:t>
            </a:r>
            <a:r>
              <a:rPr lang="en-US" dirty="0"/>
              <a:t>( </a:t>
            </a:r>
            <a:r>
              <a:rPr lang="en-US" dirty="0" err="1"/>
              <a:t>aComponent</a:t>
            </a:r>
            <a:r>
              <a:rPr lang="en-US" dirty="0"/>
              <a:t>, constraints );  </a:t>
            </a:r>
          </a:p>
          <a:p>
            <a:pPr marL="57150" indent="0">
              <a:buNone/>
            </a:pPr>
            <a:r>
              <a:rPr lang="en-US" dirty="0"/>
              <a:t>        </a:t>
            </a:r>
            <a:r>
              <a:rPr lang="en-US" dirty="0" err="1"/>
              <a:t>aContainer.add</a:t>
            </a:r>
            <a:r>
              <a:rPr lang="en-US" dirty="0"/>
              <a:t>( </a:t>
            </a:r>
            <a:r>
              <a:rPr lang="en-US" dirty="0" err="1"/>
              <a:t>aComponent</a:t>
            </a:r>
            <a:r>
              <a:rPr lang="en-US" dirty="0"/>
              <a:t> );  </a:t>
            </a:r>
          </a:p>
          <a:p>
            <a:pPr marL="57150" indent="0">
              <a:buNone/>
            </a:pPr>
            <a:r>
              <a:rPr lang="en-US" dirty="0"/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347945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GridBagConstraints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800" dirty="0"/>
              <a:t>// X is the column</a:t>
            </a:r>
          </a:p>
          <a:p>
            <a:pPr marL="57150" indent="0">
              <a:buNone/>
            </a:pPr>
            <a:r>
              <a:rPr lang="en-US" sz="2800" dirty="0"/>
              <a:t>// Y is the row</a:t>
            </a:r>
          </a:p>
          <a:p>
            <a:pPr marL="57150" indent="0">
              <a:buNone/>
            </a:pPr>
            <a:r>
              <a:rPr lang="en-US" sz="2800" dirty="0"/>
              <a:t>// W is the width in cells</a:t>
            </a:r>
          </a:p>
          <a:p>
            <a:pPr marL="57150" indent="0">
              <a:buNone/>
            </a:pPr>
            <a:r>
              <a:rPr lang="en-US" sz="2800" dirty="0"/>
              <a:t>// H is the height in cells</a:t>
            </a:r>
          </a:p>
          <a:p>
            <a:pPr marL="57150" indent="0">
              <a:buNone/>
            </a:pPr>
            <a:r>
              <a:rPr lang="en-US" sz="2800" dirty="0"/>
              <a:t>// </a:t>
            </a:r>
            <a:r>
              <a:rPr lang="en-US" sz="2800" dirty="0" err="1"/>
              <a:t>aContainer</a:t>
            </a:r>
            <a:r>
              <a:rPr lang="en-US" sz="2800" dirty="0"/>
              <a:t> is the container the component is added to</a:t>
            </a:r>
          </a:p>
          <a:p>
            <a:pPr marL="57150" indent="0">
              <a:buNone/>
            </a:pPr>
            <a:r>
              <a:rPr lang="en-US" sz="2800" dirty="0"/>
              <a:t>// </a:t>
            </a:r>
            <a:r>
              <a:rPr lang="en-US" sz="2800" dirty="0" err="1"/>
              <a:t>aComponent</a:t>
            </a:r>
            <a:r>
              <a:rPr lang="en-US" sz="2800" dirty="0"/>
              <a:t> is the component being added to the container</a:t>
            </a:r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sz="2800" dirty="0" err="1" smtClean="0"/>
              <a:t>this.addComponent</a:t>
            </a:r>
            <a:r>
              <a:rPr lang="en-US" sz="2800" dirty="0" smtClean="0"/>
              <a:t>(0</a:t>
            </a:r>
            <a:r>
              <a:rPr lang="en-US" sz="2800" dirty="0"/>
              <a:t>, 1, 1, 1, </a:t>
            </a:r>
            <a:r>
              <a:rPr lang="en-US" sz="2800" dirty="0" err="1"/>
              <a:t>dataPane</a:t>
            </a:r>
            <a:r>
              <a:rPr lang="en-US" sz="2800" dirty="0"/>
              <a:t>, </a:t>
            </a:r>
            <a:r>
              <a:rPr lang="en-US" sz="2800" dirty="0" err="1"/>
              <a:t>fromDestLbl</a:t>
            </a:r>
            <a:r>
              <a:rPr lang="en-US" sz="2800" dirty="0" smtClean="0"/>
              <a:t>);</a:t>
            </a:r>
          </a:p>
          <a:p>
            <a:pPr marL="5715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1637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Administrative</a:t>
            </a:r>
          </a:p>
          <a:p>
            <a:r>
              <a:rPr lang="en-US" dirty="0" smtClean="0"/>
              <a:t>Layout managers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GridBagConstraints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Instance variables</a:t>
            </a:r>
          </a:p>
          <a:p>
            <a:pPr lvl="1"/>
            <a:r>
              <a:rPr lang="en-US" dirty="0" err="1" smtClean="0"/>
              <a:t>gridx</a:t>
            </a:r>
            <a:r>
              <a:rPr lang="en-US" dirty="0"/>
              <a:t> - Specifies the cell containing the leading edge of the component's display area, where the first cell in a row has </a:t>
            </a:r>
            <a:r>
              <a:rPr lang="en-US" dirty="0" err="1" smtClean="0"/>
              <a:t>gridx</a:t>
            </a:r>
            <a:r>
              <a:rPr lang="en-US" dirty="0" smtClean="0"/>
              <a:t>=0</a:t>
            </a:r>
          </a:p>
          <a:p>
            <a:pPr lvl="1"/>
            <a:r>
              <a:rPr lang="en-US" dirty="0" err="1" smtClean="0"/>
              <a:t>gridy</a:t>
            </a:r>
            <a:r>
              <a:rPr lang="en-US" dirty="0"/>
              <a:t> - Specifies the cell at the top of the component's display area, where the topmost cell has </a:t>
            </a:r>
            <a:r>
              <a:rPr lang="en-US" dirty="0" err="1"/>
              <a:t>gridy</a:t>
            </a:r>
            <a:r>
              <a:rPr lang="en-US" dirty="0"/>
              <a:t>=0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gridwidth</a:t>
            </a:r>
            <a:r>
              <a:rPr lang="en-US" dirty="0"/>
              <a:t> - Specifies the number of cells in a row for the component's display area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gridheight</a:t>
            </a:r>
            <a:r>
              <a:rPr lang="en-US" dirty="0"/>
              <a:t> - Specifies the number of cells in a column for the component's display area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weightx</a:t>
            </a:r>
            <a:r>
              <a:rPr lang="en-US" dirty="0"/>
              <a:t> - Specifies how to distribute extra horizontal space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weighty</a:t>
            </a:r>
            <a:r>
              <a:rPr lang="en-US" dirty="0"/>
              <a:t> - Specifies how to distribute extra vertical space.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42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GridBagConstraints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Instance variables</a:t>
            </a:r>
          </a:p>
          <a:p>
            <a:pPr lvl="1"/>
            <a:r>
              <a:rPr lang="en-US" dirty="0" smtClean="0"/>
              <a:t>anchor</a:t>
            </a:r>
            <a:r>
              <a:rPr lang="en-US" dirty="0"/>
              <a:t> - This field is used when the component is smaller than its display area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fill</a:t>
            </a:r>
            <a:r>
              <a:rPr lang="en-US" dirty="0"/>
              <a:t> - This field is used when the component's display area is larger than the component's requested size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insets</a:t>
            </a:r>
            <a:r>
              <a:rPr lang="en-US" dirty="0"/>
              <a:t> - This field specifies the external padding of the component, the minimum amount of space between the component and the edges of its display area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ipadx</a:t>
            </a:r>
            <a:r>
              <a:rPr lang="en-US" dirty="0"/>
              <a:t> - This field specifies the internal padding of the component, how much space to add to the minimum width of the component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ipady</a:t>
            </a:r>
            <a:r>
              <a:rPr lang="en-US" dirty="0"/>
              <a:t> - This field specifies the internal padding, that is, how much space to add to the minimum height of the component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848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Managers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GridLayout</a:t>
            </a:r>
            <a:endParaRPr lang="en-US" dirty="0"/>
          </a:p>
          <a:p>
            <a:pPr lvl="1"/>
            <a:r>
              <a:rPr lang="en-US" dirty="0"/>
              <a:t>Arranges the components into rows and </a:t>
            </a:r>
            <a:r>
              <a:rPr lang="en-US" dirty="0" smtClean="0"/>
              <a:t>columns</a:t>
            </a:r>
          </a:p>
          <a:p>
            <a:pPr lvl="1"/>
            <a:r>
              <a:rPr lang="en-US" dirty="0" smtClean="0"/>
              <a:t>Components </a:t>
            </a:r>
            <a:r>
              <a:rPr lang="en-US" dirty="0"/>
              <a:t>equal in size and displays them in the requested number of rows and </a:t>
            </a:r>
            <a:r>
              <a:rPr lang="en-US" dirty="0" smtClean="0"/>
              <a:t>columns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122" name="Picture 2" descr="A picture of a GUI that uses Grid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108" y="3706282"/>
            <a:ext cx="4734838" cy="315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5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Managers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GroupLayout</a:t>
            </a:r>
            <a:endParaRPr lang="en-US" dirty="0" smtClean="0"/>
          </a:p>
          <a:p>
            <a:pPr lvl="1"/>
            <a:r>
              <a:rPr lang="en-US" dirty="0" smtClean="0"/>
              <a:t>Developed </a:t>
            </a:r>
            <a:r>
              <a:rPr lang="en-US" dirty="0"/>
              <a:t>for use by GUI builder </a:t>
            </a:r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also be used </a:t>
            </a:r>
            <a:r>
              <a:rPr lang="en-US" dirty="0" smtClean="0"/>
              <a:t>manually</a:t>
            </a:r>
          </a:p>
          <a:p>
            <a:pPr lvl="1"/>
            <a:r>
              <a:rPr lang="en-US" dirty="0" smtClean="0"/>
              <a:t>Works </a:t>
            </a:r>
            <a:r>
              <a:rPr lang="en-US" dirty="0"/>
              <a:t>with the horizontal and vertical layouts </a:t>
            </a:r>
            <a:r>
              <a:rPr lang="en-US" dirty="0" smtClean="0"/>
              <a:t>separately; layout </a:t>
            </a:r>
            <a:r>
              <a:rPr lang="en-US" dirty="0"/>
              <a:t>is defined for each dimension </a:t>
            </a:r>
            <a:r>
              <a:rPr lang="en-US" dirty="0" smtClean="0"/>
              <a:t>independently</a:t>
            </a:r>
          </a:p>
          <a:p>
            <a:pPr lvl="1"/>
            <a:r>
              <a:rPr lang="en-US" dirty="0" smtClean="0"/>
              <a:t>However</a:t>
            </a:r>
            <a:r>
              <a:rPr lang="en-US" dirty="0"/>
              <a:t>, each component needs to be defined twice in the </a:t>
            </a:r>
            <a:r>
              <a:rPr lang="en-US" dirty="0" smtClean="0"/>
              <a:t>layout</a:t>
            </a:r>
            <a:endParaRPr lang="en-US" dirty="0"/>
          </a:p>
        </p:txBody>
      </p:sp>
      <p:pic>
        <p:nvPicPr>
          <p:cNvPr id="6146" name="Picture 2" descr="A picture of a GUI that uses Group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203" y="5248405"/>
            <a:ext cx="5088797" cy="160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65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Managers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09795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SpringLayout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flexible layout manager designed for use by GUI </a:t>
            </a:r>
            <a:r>
              <a:rPr lang="en-US" dirty="0" smtClean="0"/>
              <a:t>builders</a:t>
            </a:r>
          </a:p>
          <a:p>
            <a:pPr lvl="1"/>
            <a:r>
              <a:rPr lang="en-US" dirty="0" smtClean="0"/>
              <a:t>Specify </a:t>
            </a:r>
            <a:r>
              <a:rPr lang="en-US" dirty="0"/>
              <a:t>precise relationships between the edges of components under its </a:t>
            </a:r>
            <a:r>
              <a:rPr lang="en-US" dirty="0" smtClean="0"/>
              <a:t>control</a:t>
            </a:r>
          </a:p>
          <a:p>
            <a:pPr lvl="1"/>
            <a:r>
              <a:rPr lang="en-US" dirty="0" smtClean="0"/>
              <a:t>Lays </a:t>
            </a:r>
            <a:r>
              <a:rPr lang="en-US" dirty="0"/>
              <a:t>out the children of its associated container according to a set of </a:t>
            </a:r>
            <a:r>
              <a:rPr lang="en-US" dirty="0" smtClean="0"/>
              <a:t>constraints</a:t>
            </a:r>
          </a:p>
          <a:p>
            <a:pPr lvl="1"/>
            <a:r>
              <a:rPr lang="en-US" dirty="0"/>
              <a:t> </a:t>
            </a:r>
            <a:r>
              <a:rPr lang="en-US" dirty="0" smtClean="0"/>
              <a:t>Very </a:t>
            </a:r>
            <a:r>
              <a:rPr lang="en-US" dirty="0"/>
              <a:t>low-level </a:t>
            </a:r>
            <a:endParaRPr lang="en-US" dirty="0" smtClean="0"/>
          </a:p>
          <a:p>
            <a:pPr lvl="1"/>
            <a:r>
              <a:rPr lang="en-US" dirty="0" smtClean="0"/>
              <a:t>Really </a:t>
            </a:r>
            <a:r>
              <a:rPr lang="en-US" dirty="0"/>
              <a:t>should only use it with a GUI </a:t>
            </a:r>
            <a:r>
              <a:rPr lang="en-US" dirty="0" smtClean="0"/>
              <a:t>builder</a:t>
            </a:r>
            <a:endParaRPr lang="en-US" dirty="0"/>
          </a:p>
        </p:txBody>
      </p:sp>
      <p:pic>
        <p:nvPicPr>
          <p:cNvPr id="7170" name="Picture 2" descr="A picture of a GUI that uses Spring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99" y="5231400"/>
            <a:ext cx="5880118" cy="88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nother GUI that uses SpringLay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329" y="4809995"/>
            <a:ext cx="2730671" cy="204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65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5885" y="914400"/>
            <a:ext cx="8329808" cy="559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Jframe</a:t>
            </a:r>
            <a:r>
              <a:rPr lang="en-US" dirty="0" smtClean="0"/>
              <a:t> ~ </a:t>
            </a:r>
            <a:r>
              <a:rPr lang="en-US" dirty="0" err="1" smtClean="0"/>
              <a:t>YahtzeeUi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6197" y="1077238"/>
            <a:ext cx="3632548" cy="52734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ScoreCare</a:t>
            </a:r>
            <a:r>
              <a:rPr lang="en-US" dirty="0" smtClean="0"/>
              <a:t> UI ~ </a:t>
            </a:r>
            <a:r>
              <a:rPr lang="en-US" dirty="0" err="1" smtClean="0"/>
              <a:t>JPanel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9244" y="1340285"/>
            <a:ext cx="3131507" cy="21795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UpperSectionUi</a:t>
            </a:r>
            <a:r>
              <a:rPr lang="en-US" dirty="0" smtClean="0"/>
              <a:t> ~ </a:t>
            </a:r>
            <a:r>
              <a:rPr lang="en-US" dirty="0" err="1" smtClean="0"/>
              <a:t>JPanel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9244" y="3845490"/>
            <a:ext cx="3131507" cy="192900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LowerSectionUi</a:t>
            </a:r>
            <a:r>
              <a:rPr lang="en-US" dirty="0" smtClean="0"/>
              <a:t> ~ </a:t>
            </a:r>
            <a:r>
              <a:rPr lang="en-US" dirty="0" err="1" smtClean="0"/>
              <a:t>JPanel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39452" y="5887233"/>
            <a:ext cx="3031299" cy="3632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grandTotal</a:t>
            </a:r>
            <a:r>
              <a:rPr lang="en-US" dirty="0" smtClean="0"/>
              <a:t> ~ </a:t>
            </a:r>
            <a:r>
              <a:rPr lang="en-US" dirty="0" err="1" smtClean="0"/>
              <a:t>JLabel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09162" y="1077238"/>
            <a:ext cx="4171167" cy="52734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rightPanel</a:t>
            </a:r>
            <a:r>
              <a:rPr lang="en-US" dirty="0" smtClean="0"/>
              <a:t> ~ </a:t>
            </a:r>
            <a:r>
              <a:rPr lang="en-US" dirty="0" err="1" smtClean="0"/>
              <a:t>JPanel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59890" y="1340285"/>
            <a:ext cx="3519814" cy="1678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GameUi</a:t>
            </a:r>
            <a:r>
              <a:rPr lang="en-US" dirty="0" smtClean="0"/>
              <a:t> ~ </a:t>
            </a:r>
            <a:r>
              <a:rPr lang="en-US" dirty="0" err="1" smtClean="0"/>
              <a:t>JPanel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59890" y="4390372"/>
            <a:ext cx="3519814" cy="1678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RollUi</a:t>
            </a:r>
            <a:r>
              <a:rPr lang="en-US" dirty="0" smtClean="0"/>
              <a:t> ~ </a:t>
            </a:r>
            <a:r>
              <a:rPr lang="en-US" dirty="0" err="1" smtClean="0"/>
              <a:t>JPanel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59890" y="2680570"/>
            <a:ext cx="3519814" cy="1678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PlayerUi</a:t>
            </a:r>
            <a:r>
              <a:rPr lang="en-US" dirty="0" smtClean="0"/>
              <a:t> ~ </a:t>
            </a:r>
            <a:r>
              <a:rPr lang="en-US" dirty="0" err="1" smtClean="0"/>
              <a:t>JPanel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27134" y="1465545"/>
            <a:ext cx="2267211" cy="350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39452" y="1880992"/>
            <a:ext cx="2267211" cy="350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39451" y="2286000"/>
            <a:ext cx="2267211" cy="350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39452" y="2636729"/>
            <a:ext cx="2267211" cy="350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39452" y="2987458"/>
            <a:ext cx="2267211" cy="350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9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Instructor</a:t>
            </a:r>
          </a:p>
          <a:p>
            <a:pPr lvl="1"/>
            <a:r>
              <a:rPr lang="en-US" dirty="0" smtClean="0"/>
              <a:t>Karin Whiting</a:t>
            </a:r>
          </a:p>
          <a:p>
            <a:pPr lvl="1"/>
            <a:r>
              <a:rPr lang="en-US" dirty="0" smtClean="0"/>
              <a:t>Office location:  HEC 412</a:t>
            </a:r>
          </a:p>
          <a:p>
            <a:pPr lvl="1"/>
            <a:r>
              <a:rPr lang="en-US" dirty="0" smtClean="0"/>
              <a:t>Office hours</a:t>
            </a:r>
          </a:p>
          <a:p>
            <a:pPr lvl="2"/>
            <a:r>
              <a:rPr lang="en-US" dirty="0"/>
              <a:t>Monday, Wednesday, Friday @ 10:00 A.M. – 12:00 P.M.</a:t>
            </a:r>
            <a:endParaRPr lang="en-US" sz="1200" dirty="0"/>
          </a:p>
          <a:p>
            <a:pPr lvl="2"/>
            <a:r>
              <a:rPr lang="en-US" dirty="0" smtClean="0"/>
              <a:t>Monday</a:t>
            </a:r>
            <a:r>
              <a:rPr lang="en-US" dirty="0"/>
              <a:t>, Wednesday @ 2:00 – 4:00 P.M.</a:t>
            </a:r>
            <a:endParaRPr lang="en-US" sz="1200" dirty="0"/>
          </a:p>
          <a:p>
            <a:pPr lvl="1"/>
            <a:r>
              <a:rPr lang="en-US" dirty="0" smtClean="0"/>
              <a:t>Email:  </a:t>
            </a:r>
          </a:p>
          <a:p>
            <a:pPr lvl="2"/>
            <a:r>
              <a:rPr lang="en-US" dirty="0" smtClean="0"/>
              <a:t>Please contact me via Webcourses</a:t>
            </a:r>
          </a:p>
        </p:txBody>
      </p:sp>
    </p:spTree>
    <p:extLst>
      <p:ext uri="{BB962C8B-B14F-4D97-AF65-F5344CB8AC3E}">
        <p14:creationId xmlns:p14="http://schemas.microsoft.com/office/powerpoint/2010/main" val="374902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Teaching Assistants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2726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Teaching </a:t>
            </a:r>
            <a:r>
              <a:rPr lang="en-US" b="1" dirty="0" smtClean="0"/>
              <a:t>Assistant</a:t>
            </a:r>
            <a:endParaRPr lang="en-US" dirty="0" smtClean="0"/>
          </a:p>
          <a:p>
            <a:pPr lvl="1"/>
            <a:r>
              <a:rPr lang="en-US" dirty="0" smtClean="0"/>
              <a:t>William </a:t>
            </a:r>
            <a:r>
              <a:rPr lang="en-US" dirty="0"/>
              <a:t>Funk</a:t>
            </a:r>
          </a:p>
          <a:p>
            <a:pPr lvl="1"/>
            <a:r>
              <a:rPr lang="en-US" b="1" dirty="0"/>
              <a:t>Email</a:t>
            </a:r>
            <a:r>
              <a:rPr lang="en-US" dirty="0"/>
              <a:t>:  </a:t>
            </a:r>
            <a:r>
              <a:rPr lang="en-US" dirty="0" smtClean="0"/>
              <a:t>funk@ucf.edu</a:t>
            </a:r>
            <a:endParaRPr lang="en-US" dirty="0"/>
          </a:p>
          <a:p>
            <a:r>
              <a:rPr lang="en-US" b="1" dirty="0"/>
              <a:t>Teaching </a:t>
            </a:r>
            <a:r>
              <a:rPr lang="en-US" b="1" dirty="0" smtClean="0"/>
              <a:t>Assistant  </a:t>
            </a:r>
          </a:p>
          <a:p>
            <a:pPr lvl="1"/>
            <a:r>
              <a:rPr lang="en-US" dirty="0" err="1" smtClean="0"/>
              <a:t>Awrad</a:t>
            </a:r>
            <a:r>
              <a:rPr lang="en-US" dirty="0" smtClean="0"/>
              <a:t> </a:t>
            </a:r>
            <a:r>
              <a:rPr lang="en-US" dirty="0"/>
              <a:t>Mohammad Ali </a:t>
            </a:r>
          </a:p>
          <a:p>
            <a:pPr lvl="1"/>
            <a:r>
              <a:rPr lang="en-US" b="1" dirty="0"/>
              <a:t>Email</a:t>
            </a:r>
            <a:r>
              <a:rPr lang="en-US" dirty="0"/>
              <a:t>:  </a:t>
            </a:r>
            <a:r>
              <a:rPr lang="en-US" dirty="0" smtClean="0"/>
              <a:t>award.emad@knights.ucf.edu</a:t>
            </a:r>
            <a:endParaRPr lang="en-US" dirty="0"/>
          </a:p>
          <a:p>
            <a:r>
              <a:rPr lang="en-US" b="1" dirty="0"/>
              <a:t>Teaching </a:t>
            </a:r>
            <a:r>
              <a:rPr lang="en-US" b="1" dirty="0" smtClean="0"/>
              <a:t>Assistant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Tuoerhongjiang</a:t>
            </a:r>
            <a:r>
              <a:rPr lang="en-US" dirty="0" smtClean="0"/>
              <a:t> </a:t>
            </a:r>
            <a:r>
              <a:rPr lang="en-US" dirty="0" err="1"/>
              <a:t>Yusufu</a:t>
            </a:r>
            <a:endParaRPr lang="en-US" dirty="0"/>
          </a:p>
          <a:p>
            <a:pPr lvl="1"/>
            <a:r>
              <a:rPr lang="en-US" b="1" dirty="0"/>
              <a:t>Email</a:t>
            </a:r>
            <a:r>
              <a:rPr lang="en-US" dirty="0"/>
              <a:t>:  </a:t>
            </a:r>
            <a:r>
              <a:rPr lang="en-US" dirty="0" smtClean="0"/>
              <a:t>turgan@knights.ucf.edu</a:t>
            </a:r>
            <a:endParaRPr lang="en-US" dirty="0"/>
          </a:p>
          <a:p>
            <a:r>
              <a:rPr lang="en-US" b="1" dirty="0"/>
              <a:t>Teaching </a:t>
            </a:r>
            <a:r>
              <a:rPr lang="en-US" b="1" dirty="0" smtClean="0"/>
              <a:t>Assistant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Jun </a:t>
            </a:r>
            <a:r>
              <a:rPr lang="en-US" dirty="0"/>
              <a:t>Xu</a:t>
            </a:r>
          </a:p>
          <a:p>
            <a:pPr lvl="1"/>
            <a:r>
              <a:rPr lang="en-US" b="1" dirty="0"/>
              <a:t>Email</a:t>
            </a:r>
            <a:r>
              <a:rPr lang="en-US" dirty="0"/>
              <a:t>: junxu@knight.ucf.edu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23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Supplemental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2726"/>
            <a:ext cx="8229600" cy="5257800"/>
          </a:xfrm>
        </p:spPr>
        <p:txBody>
          <a:bodyPr>
            <a:normAutofit/>
          </a:bodyPr>
          <a:lstStyle/>
          <a:p>
            <a:r>
              <a:rPr lang="en-US" b="1" dirty="0" smtClean="0"/>
              <a:t>SI Leader</a:t>
            </a:r>
            <a:endParaRPr lang="en-US" dirty="0" smtClean="0"/>
          </a:p>
          <a:p>
            <a:pPr lvl="1"/>
            <a:r>
              <a:rPr lang="en-US" dirty="0" smtClean="0"/>
              <a:t>John</a:t>
            </a:r>
            <a:endParaRPr lang="en-US" dirty="0"/>
          </a:p>
          <a:p>
            <a:pPr lvl="1"/>
            <a:r>
              <a:rPr lang="en-US" dirty="0" smtClean="0"/>
              <a:t>OPAL hours (online):</a:t>
            </a:r>
          </a:p>
          <a:p>
            <a:pPr lvl="2"/>
            <a:r>
              <a:rPr lang="en-US" dirty="0" smtClean="0"/>
              <a:t>Monday/Wednesday: 5:00 – </a:t>
            </a:r>
            <a:r>
              <a:rPr lang="en-US" dirty="0"/>
              <a:t>5</a:t>
            </a:r>
            <a:r>
              <a:rPr lang="en-US" dirty="0" smtClean="0"/>
              <a:t>:50 PM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ucf.adobeconnect.com/cop3330-object-oriented-programming-fall2015</a:t>
            </a:r>
            <a:endParaRPr lang="en-US" dirty="0" smtClean="0"/>
          </a:p>
          <a:p>
            <a:pPr lvl="2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goo.gl/Q7zix4</a:t>
            </a:r>
            <a:endParaRPr lang="en-US" b="1" dirty="0" smtClean="0"/>
          </a:p>
          <a:p>
            <a:pPr lvl="3"/>
            <a:r>
              <a:rPr lang="en-US" sz="2400" dirty="0"/>
              <a:t>1. To enter a session, they should log in as a </a:t>
            </a:r>
            <a:r>
              <a:rPr lang="en-US" sz="2400" b="1" dirty="0"/>
              <a:t>GUEST</a:t>
            </a:r>
            <a:r>
              <a:rPr lang="en-US" sz="2400" dirty="0"/>
              <a:t>.</a:t>
            </a:r>
          </a:p>
          <a:p>
            <a:pPr lvl="3"/>
            <a:r>
              <a:rPr lang="en-US" sz="2400" dirty="0"/>
              <a:t>2. They will be prompted for a name. </a:t>
            </a:r>
            <a:r>
              <a:rPr lang="en-US" sz="2400" b="1" dirty="0"/>
              <a:t>They should enter their first and last names</a:t>
            </a:r>
            <a:r>
              <a:rPr lang="en-US" sz="2400" dirty="0"/>
              <a:t>.</a:t>
            </a:r>
          </a:p>
          <a:p>
            <a:pPr lvl="3"/>
            <a:r>
              <a:rPr lang="en-US" sz="2400" dirty="0"/>
              <a:t>3. Password (</a:t>
            </a:r>
            <a:r>
              <a:rPr lang="en-US" sz="2400" dirty="0" err="1"/>
              <a:t>cASE-SenSiTive</a:t>
            </a:r>
            <a:r>
              <a:rPr lang="en-US" sz="2400" dirty="0"/>
              <a:t>): </a:t>
            </a:r>
            <a:r>
              <a:rPr lang="en-US" sz="2400" b="1" dirty="0"/>
              <a:t>OPAL</a:t>
            </a:r>
            <a:endParaRPr lang="en-US" sz="2400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38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Supplemental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2726"/>
            <a:ext cx="8229600" cy="5257800"/>
          </a:xfrm>
        </p:spPr>
        <p:txBody>
          <a:bodyPr>
            <a:normAutofit/>
          </a:bodyPr>
          <a:lstStyle/>
          <a:p>
            <a:r>
              <a:rPr lang="en-US" b="1" dirty="0" smtClean="0"/>
              <a:t>SI Leader</a:t>
            </a:r>
            <a:endParaRPr lang="en-US" dirty="0" smtClean="0"/>
          </a:p>
          <a:p>
            <a:pPr lvl="1"/>
            <a:r>
              <a:rPr lang="en-US" dirty="0" smtClean="0"/>
              <a:t>John</a:t>
            </a:r>
            <a:endParaRPr lang="en-US" dirty="0"/>
          </a:p>
          <a:p>
            <a:pPr lvl="2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840990"/>
              </p:ext>
            </p:extLst>
          </p:nvPr>
        </p:nvGraphicFramePr>
        <p:xfrm>
          <a:off x="1043106" y="2817560"/>
          <a:ext cx="7274176" cy="36208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7139"/>
                <a:gridCol w="3188909"/>
                <a:gridCol w="2338128"/>
              </a:tblGrid>
              <a:tr h="5132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Day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Time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Room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66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Monday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10:30 AM- 11:20 AM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CB1 307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631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Monday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2:30 PM- 3:20 PM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CB1 318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6066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Monday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5:00 PM- 5:50 PM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Online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631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Wednesday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5:00 PM- 5:50 PM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Online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631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Friday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3:30 PM- 4:20 PM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CB1 107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20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Layout managers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79780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Managers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BorderLayout</a:t>
            </a:r>
            <a:endParaRPr lang="en-US" dirty="0"/>
          </a:p>
          <a:p>
            <a:r>
              <a:rPr lang="en-US" dirty="0" err="1"/>
              <a:t>BoxLayout</a:t>
            </a:r>
            <a:endParaRPr lang="en-US" dirty="0"/>
          </a:p>
          <a:p>
            <a:r>
              <a:rPr lang="en-US" dirty="0" err="1"/>
              <a:t>CardLayout</a:t>
            </a:r>
            <a:endParaRPr lang="en-US" dirty="0"/>
          </a:p>
          <a:p>
            <a:r>
              <a:rPr lang="en-US" dirty="0" err="1"/>
              <a:t>FlowLayout</a:t>
            </a:r>
            <a:endParaRPr lang="en-US" dirty="0"/>
          </a:p>
          <a:p>
            <a:r>
              <a:rPr lang="en-US" dirty="0" err="1"/>
              <a:t>GridBagLayout</a:t>
            </a:r>
            <a:endParaRPr lang="en-US" dirty="0"/>
          </a:p>
          <a:p>
            <a:r>
              <a:rPr lang="en-US" dirty="0" err="1"/>
              <a:t>GridLayout</a:t>
            </a:r>
            <a:endParaRPr lang="en-US" dirty="0"/>
          </a:p>
          <a:p>
            <a:r>
              <a:rPr lang="en-US" dirty="0" err="1"/>
              <a:t>GroupLayout</a:t>
            </a:r>
            <a:endParaRPr lang="en-US" dirty="0"/>
          </a:p>
          <a:p>
            <a:r>
              <a:rPr lang="en-US" dirty="0" err="1"/>
              <a:t>SpringLayout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96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Managers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BorderLayout</a:t>
            </a:r>
            <a:endParaRPr lang="en-US" dirty="0"/>
          </a:p>
          <a:p>
            <a:pPr lvl="1"/>
            <a:r>
              <a:rPr lang="en-US" dirty="0"/>
              <a:t>Default for </a:t>
            </a:r>
            <a:r>
              <a:rPr lang="en-US" dirty="0" smtClean="0"/>
              <a:t>the content pane of </a:t>
            </a:r>
            <a:r>
              <a:rPr lang="en-US" dirty="0" err="1" smtClean="0"/>
              <a:t>JFrame</a:t>
            </a:r>
            <a:r>
              <a:rPr lang="en-US" dirty="0" smtClean="0"/>
              <a:t>, </a:t>
            </a:r>
            <a:r>
              <a:rPr lang="en-US" dirty="0" err="1" smtClean="0"/>
              <a:t>JDialog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 err="1" smtClean="0"/>
              <a:t>JApplet</a:t>
            </a:r>
            <a:endParaRPr lang="en-US" dirty="0"/>
          </a:p>
          <a:p>
            <a:pPr lvl="1"/>
            <a:r>
              <a:rPr lang="en-US" dirty="0"/>
              <a:t>Arranges the components into five </a:t>
            </a:r>
            <a:r>
              <a:rPr lang="en-US" dirty="0" smtClean="0"/>
              <a:t>areas (before </a:t>
            </a:r>
            <a:r>
              <a:rPr lang="en-US" dirty="0"/>
              <a:t>JDK release 1.4, the preferred names for the various areas were </a:t>
            </a:r>
            <a:r>
              <a:rPr lang="en-US" dirty="0" smtClean="0"/>
              <a:t>based on points of </a:t>
            </a:r>
            <a:r>
              <a:rPr lang="en-US" dirty="0"/>
              <a:t>the </a:t>
            </a:r>
            <a:r>
              <a:rPr lang="en-US" dirty="0" smtClean="0"/>
              <a:t>compass)</a:t>
            </a:r>
          </a:p>
          <a:p>
            <a:pPr lvl="2"/>
            <a:r>
              <a:rPr lang="en-US" dirty="0" smtClean="0"/>
              <a:t> NORTH</a:t>
            </a:r>
            <a:endParaRPr lang="en-US" dirty="0"/>
          </a:p>
          <a:p>
            <a:pPr lvl="2"/>
            <a:r>
              <a:rPr lang="en-US" dirty="0"/>
              <a:t>SOUTH</a:t>
            </a:r>
          </a:p>
          <a:p>
            <a:pPr lvl="2"/>
            <a:r>
              <a:rPr lang="en-US" dirty="0"/>
              <a:t>EAST</a:t>
            </a:r>
          </a:p>
          <a:p>
            <a:pPr lvl="2"/>
            <a:r>
              <a:rPr lang="en-US" dirty="0"/>
              <a:t>WEST</a:t>
            </a:r>
          </a:p>
          <a:p>
            <a:pPr lvl="2"/>
            <a:r>
              <a:rPr lang="en-US" dirty="0" smtClean="0"/>
              <a:t>CENTER</a:t>
            </a:r>
          </a:p>
          <a:p>
            <a:pPr lvl="1"/>
            <a:r>
              <a:rPr lang="en-US" dirty="0" smtClean="0"/>
              <a:t>Also known as </a:t>
            </a:r>
            <a:r>
              <a:rPr lang="en-US" dirty="0"/>
              <a:t> </a:t>
            </a:r>
            <a:r>
              <a:rPr lang="en-US" dirty="0" smtClean="0"/>
              <a:t>(now the preferred standard because they enable </a:t>
            </a:r>
            <a:r>
              <a:rPr lang="en-US" dirty="0"/>
              <a:t>programs to adjust to languages that have different </a:t>
            </a:r>
            <a:r>
              <a:rPr lang="en-US" dirty="0" smtClean="0"/>
              <a:t>orientations)</a:t>
            </a:r>
            <a:endParaRPr lang="en-US" dirty="0"/>
          </a:p>
          <a:p>
            <a:pPr lvl="2"/>
            <a:r>
              <a:rPr lang="en-US" dirty="0" smtClean="0"/>
              <a:t>PAGE_START</a:t>
            </a:r>
            <a:endParaRPr lang="en-US" dirty="0"/>
          </a:p>
          <a:p>
            <a:pPr lvl="2"/>
            <a:r>
              <a:rPr lang="en-US" dirty="0"/>
              <a:t>PAGE_END</a:t>
            </a:r>
          </a:p>
          <a:p>
            <a:pPr lvl="2"/>
            <a:r>
              <a:rPr lang="en-US" dirty="0"/>
              <a:t>LINE_START</a:t>
            </a:r>
          </a:p>
          <a:p>
            <a:pPr lvl="2"/>
            <a:r>
              <a:rPr lang="en-US" dirty="0"/>
              <a:t>LINE_END</a:t>
            </a:r>
          </a:p>
          <a:p>
            <a:pPr lvl="2"/>
            <a:r>
              <a:rPr lang="en-US" dirty="0"/>
              <a:t>CENTER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 descr="A picture of a GUI that uses Border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385" y="4914854"/>
            <a:ext cx="5035463" cy="194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90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3274</TotalTime>
  <Words>685</Words>
  <Application>Microsoft Office PowerPoint</Application>
  <PresentationFormat>On-screen Show (4:3)</PresentationFormat>
  <Paragraphs>220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Times New Roman</vt:lpstr>
      <vt:lpstr>Office Theme</vt:lpstr>
      <vt:lpstr> University of Central Florida COP 3330  Object Oriented Programming </vt:lpstr>
      <vt:lpstr>Agenda</vt:lpstr>
      <vt:lpstr>Instructor</vt:lpstr>
      <vt:lpstr>Teaching Assistants</vt:lpstr>
      <vt:lpstr>Supplemental Instruction</vt:lpstr>
      <vt:lpstr>Supplemental Instruction</vt:lpstr>
      <vt:lpstr>PowerPoint Presentation</vt:lpstr>
      <vt:lpstr>Layout Managers</vt:lpstr>
      <vt:lpstr>Layout Managers</vt:lpstr>
      <vt:lpstr>Layout Managers</vt:lpstr>
      <vt:lpstr>Layout Managers</vt:lpstr>
      <vt:lpstr>Layout Managers</vt:lpstr>
      <vt:lpstr>GridBagLayout</vt:lpstr>
      <vt:lpstr>GridBagLayout</vt:lpstr>
      <vt:lpstr>GridBagLayout</vt:lpstr>
      <vt:lpstr>GridBagConstraints</vt:lpstr>
      <vt:lpstr>GridBagConstraints</vt:lpstr>
      <vt:lpstr>GridBagConstraints</vt:lpstr>
      <vt:lpstr>GridBagConstraints</vt:lpstr>
      <vt:lpstr>GridBagConstraints</vt:lpstr>
      <vt:lpstr>GridBagConstraints</vt:lpstr>
      <vt:lpstr>Layout Managers</vt:lpstr>
      <vt:lpstr>Layout Managers</vt:lpstr>
      <vt:lpstr>Layout Managers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Presentation Foundation (WPF)</dc:title>
  <dc:creator>kwhiting</dc:creator>
  <cp:lastModifiedBy>Juan Alzate</cp:lastModifiedBy>
  <cp:revision>1072</cp:revision>
  <dcterms:created xsi:type="dcterms:W3CDTF">2013-10-29T00:42:48Z</dcterms:created>
  <dcterms:modified xsi:type="dcterms:W3CDTF">2017-07-12T05:18:10Z</dcterms:modified>
</cp:coreProperties>
</file>