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62" r:id="rId3"/>
    <p:sldId id="354" r:id="rId4"/>
    <p:sldId id="369" r:id="rId5"/>
    <p:sldId id="368" r:id="rId6"/>
    <p:sldId id="370" r:id="rId7"/>
    <p:sldId id="367" r:id="rId8"/>
    <p:sldId id="372" r:id="rId9"/>
    <p:sldId id="373" r:id="rId10"/>
    <p:sldId id="371" r:id="rId11"/>
    <p:sldId id="355" r:id="rId12"/>
    <p:sldId id="356" r:id="rId13"/>
    <p:sldId id="357" r:id="rId14"/>
    <p:sldId id="376" r:id="rId15"/>
    <p:sldId id="358" r:id="rId16"/>
    <p:sldId id="359" r:id="rId17"/>
    <p:sldId id="374" r:id="rId18"/>
    <p:sldId id="375" r:id="rId19"/>
    <p:sldId id="377" r:id="rId20"/>
    <p:sldId id="31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snapToGrid="0">
      <p:cViewPr>
        <p:scale>
          <a:sx n="76" d="100"/>
          <a:sy n="76" d="100"/>
        </p:scale>
        <p:origin x="-1110" y="204"/>
      </p:cViewPr>
      <p:guideLst>
        <p:guide orient="horz" pos="2160"/>
        <p:guide pos="2880"/>
      </p:guideLst>
    </p:cSldViewPr>
  </p:slideViewPr>
  <p:outlineViewPr>
    <p:cViewPr>
      <p:scale>
        <a:sx n="33" d="100"/>
        <a:sy n="33" d="100"/>
      </p:scale>
      <p:origin x="0" y="46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AA2D93-992B-4525-B91E-388A2676C45B}" type="datetimeFigureOut">
              <a:rPr lang="en-US" smtClean="0"/>
              <a:t>10/20/2016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2C612-2494-4275-80D7-39F199C390F3}" type="slidenum">
              <a:rPr lang="en-US" smtClean="0"/>
              <a:t>‹#›</a:t>
            </a:fld>
            <a:endParaRPr lang="en-US"/>
          </a:p>
        </p:txBody>
      </p:sp>
    </p:spTree>
    <p:extLst>
      <p:ext uri="{BB962C8B-B14F-4D97-AF65-F5344CB8AC3E}">
        <p14:creationId xmlns:p14="http://schemas.microsoft.com/office/powerpoint/2010/main" val="329882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12C612-2494-4275-80D7-39F199C390F3}" type="slidenum">
              <a:rPr lang="en-US" smtClean="0"/>
              <a:t>11</a:t>
            </a:fld>
            <a:endParaRPr lang="en-US"/>
          </a:p>
        </p:txBody>
      </p:sp>
    </p:spTree>
    <p:extLst>
      <p:ext uri="{BB962C8B-B14F-4D97-AF65-F5344CB8AC3E}">
        <p14:creationId xmlns:p14="http://schemas.microsoft.com/office/powerpoint/2010/main" val="392735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569DC9-540C-4B4F-A3F0-6B18EA7EF1A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20188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569DC9-540C-4B4F-A3F0-6B18EA7EF1A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382126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569DC9-540C-4B4F-A3F0-6B18EA7EF1A9}"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1099B-5327-4001-94FB-89704CCDFA64}" type="slidenum">
              <a:rPr lang="en-US" smtClean="0"/>
              <a:t>‹#›</a:t>
            </a:fld>
            <a:endParaRPr lang="en-US"/>
          </a:p>
        </p:txBody>
      </p:sp>
    </p:spTree>
    <p:extLst>
      <p:ext uri="{BB962C8B-B14F-4D97-AF65-F5344CB8AC3E}">
        <p14:creationId xmlns:p14="http://schemas.microsoft.com/office/powerpoint/2010/main" val="21188428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00">
                <a:alpha val="23000"/>
              </a:srgbClr>
            </a:gs>
            <a:gs pos="18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69DC9-540C-4B4F-A3F0-6B18EA7EF1A9}" type="datetimeFigureOut">
              <a:rPr lang="en-US" smtClean="0"/>
              <a:t>10/20/2016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1099B-5327-4001-94FB-89704CCDFA64}" type="slidenum">
              <a:rPr lang="en-US" smtClean="0"/>
              <a:t>‹#›</a:t>
            </a:fld>
            <a:endParaRPr lang="en-US"/>
          </a:p>
        </p:txBody>
      </p:sp>
      <p:pic>
        <p:nvPicPr>
          <p:cNvPr id="7"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9527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userDrawn="1"/>
        </p:nvSpPr>
        <p:spPr>
          <a:xfrm>
            <a:off x="2952750" y="0"/>
            <a:ext cx="619125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userDrawn="1"/>
        </p:nvSpPr>
        <p:spPr>
          <a:xfrm flipH="1" flipV="1">
            <a:off x="2952750" y="304799"/>
            <a:ext cx="247650" cy="161925"/>
          </a:xfrm>
          <a:prstGeom prst="triangle">
            <a:avLst>
              <a:gd name="adj"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9" idx="0"/>
          </p:cNvCxnSpPr>
          <p:nvPr userDrawn="1"/>
        </p:nvCxnSpPr>
        <p:spPr>
          <a:xfrm>
            <a:off x="0" y="466724"/>
            <a:ext cx="29527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2952750" y="304799"/>
            <a:ext cx="247650" cy="161926"/>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p:cNvCxnSpPr>
          <p:nvPr userDrawn="1"/>
        </p:nvCxnSpPr>
        <p:spPr>
          <a:xfrm>
            <a:off x="3200400" y="304799"/>
            <a:ext cx="5943600" cy="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65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b="1" dirty="0" smtClean="0"/>
              <a:t/>
            </a:r>
            <a:br>
              <a:rPr lang="en-US" sz="4000" b="1" dirty="0" smtClean="0"/>
            </a:br>
            <a:r>
              <a:rPr lang="en-US" sz="4000" b="1" dirty="0" smtClean="0"/>
              <a:t>University </a:t>
            </a:r>
            <a:r>
              <a:rPr lang="en-US" sz="4000" b="1" dirty="0"/>
              <a:t>of Central Florida</a:t>
            </a:r>
            <a:br>
              <a:rPr lang="en-US" sz="4000" b="1" dirty="0"/>
            </a:br>
            <a:r>
              <a:rPr lang="en-US" sz="4000" b="1" dirty="0"/>
              <a:t>COP 3330 </a:t>
            </a:r>
            <a:br>
              <a:rPr lang="en-US" sz="4000" b="1" dirty="0"/>
            </a:br>
            <a:r>
              <a:rPr lang="en-US" sz="4000" b="1" dirty="0"/>
              <a:t>Object Oriented </a:t>
            </a:r>
            <a:r>
              <a:rPr lang="en-US" sz="4000" b="1" dirty="0" smtClean="0"/>
              <a:t>Programming</a:t>
            </a:r>
            <a:endParaRPr lang="en-US" sz="40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067425"/>
            <a:ext cx="73056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707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Exception</a:t>
            </a:r>
          </a:p>
          <a:p>
            <a:pPr lvl="1"/>
            <a:r>
              <a:rPr lang="en-US" dirty="0" smtClean="0"/>
              <a:t>When the error occurs within a method the method creates an object and hands it off to the runtime system, called an </a:t>
            </a:r>
            <a:r>
              <a:rPr lang="en-US" i="1" dirty="0" smtClean="0"/>
              <a:t>exception object</a:t>
            </a:r>
          </a:p>
          <a:p>
            <a:r>
              <a:rPr lang="en-US" dirty="0" smtClean="0"/>
              <a:t>Exception object</a:t>
            </a:r>
          </a:p>
          <a:p>
            <a:pPr lvl="1"/>
            <a:r>
              <a:rPr lang="en-US" dirty="0" smtClean="0"/>
              <a:t>Contains information about the error</a:t>
            </a:r>
          </a:p>
          <a:p>
            <a:pPr lvl="2"/>
            <a:r>
              <a:rPr lang="en-US" dirty="0" smtClean="0"/>
              <a:t>Type</a:t>
            </a:r>
          </a:p>
          <a:p>
            <a:pPr lvl="2"/>
            <a:r>
              <a:rPr lang="en-US" dirty="0" smtClean="0"/>
              <a:t>State of the program</a:t>
            </a:r>
          </a:p>
          <a:p>
            <a:r>
              <a:rPr lang="en-US" dirty="0" smtClean="0"/>
              <a:t>Throwing an exception</a:t>
            </a:r>
          </a:p>
          <a:p>
            <a:pPr lvl="1"/>
            <a:r>
              <a:rPr lang="en-US" dirty="0" smtClean="0"/>
              <a:t>The hand off of the created object to the runtime system is called </a:t>
            </a:r>
            <a:r>
              <a:rPr lang="en-US" i="1" dirty="0" smtClean="0"/>
              <a:t>throwing an exception</a:t>
            </a:r>
          </a:p>
          <a:p>
            <a:pPr lvl="1"/>
            <a:endParaRPr lang="en-US" dirty="0"/>
          </a:p>
          <a:p>
            <a:pPr lvl="1"/>
            <a:endParaRPr lang="en-US" dirty="0" smtClean="0"/>
          </a:p>
        </p:txBody>
      </p:sp>
    </p:spTree>
    <p:extLst>
      <p:ext uri="{BB962C8B-B14F-4D97-AF65-F5344CB8AC3E}">
        <p14:creationId xmlns:p14="http://schemas.microsoft.com/office/powerpoint/2010/main" val="360423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388307" y="1600200"/>
            <a:ext cx="8298493" cy="5257800"/>
          </a:xfrm>
        </p:spPr>
        <p:txBody>
          <a:bodyPr>
            <a:normAutofit/>
          </a:bodyPr>
          <a:lstStyle/>
          <a:p>
            <a:r>
              <a:rPr lang="en-US" dirty="0" smtClean="0"/>
              <a:t>The runtime system attempts to find within an ordered list of methods that were called prior to the thrown exception to handle it, called </a:t>
            </a:r>
            <a:r>
              <a:rPr lang="en-US" i="1" dirty="0" smtClean="0"/>
              <a:t>the call stack</a:t>
            </a:r>
            <a:endParaRPr lang="en-US" i="1" dirty="0"/>
          </a:p>
          <a:p>
            <a:pPr lvl="1"/>
            <a:endParaRPr lang="en-US" dirty="0" smtClean="0"/>
          </a:p>
        </p:txBody>
      </p:sp>
      <p:pic>
        <p:nvPicPr>
          <p:cNvPr id="1026" name="Picture 2" descr="The call stack showing three method calls, where the first method called has the exception hand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227" y="3765763"/>
            <a:ext cx="5904821" cy="2772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822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0" y="1600200"/>
            <a:ext cx="9144000" cy="5257800"/>
          </a:xfrm>
        </p:spPr>
        <p:txBody>
          <a:bodyPr>
            <a:normAutofit/>
          </a:bodyPr>
          <a:lstStyle/>
          <a:p>
            <a:r>
              <a:rPr lang="en-US" dirty="0" smtClean="0"/>
              <a:t>Stack trace example</a:t>
            </a:r>
          </a:p>
          <a:p>
            <a:pPr marL="400050" lvl="1" indent="0">
              <a:buNone/>
            </a:pPr>
            <a:r>
              <a:rPr lang="en-US" sz="2000" i="1" dirty="0"/>
              <a:t>Exception in thread "AWT-EventQueue-0" </a:t>
            </a:r>
            <a:r>
              <a:rPr lang="en-US" sz="2000" i="1" dirty="0" err="1"/>
              <a:t>java.lang.NullPointerException</a:t>
            </a:r>
            <a:endParaRPr lang="en-US" sz="2000" i="1" dirty="0"/>
          </a:p>
          <a:p>
            <a:pPr marL="400050" lvl="1" indent="0">
              <a:buNone/>
            </a:pPr>
            <a:r>
              <a:rPr lang="en-US" sz="2000" i="1" dirty="0"/>
              <a:t>	at </a:t>
            </a:r>
            <a:r>
              <a:rPr lang="en-US" sz="2000" i="1" dirty="0" err="1"/>
              <a:t>userInterface.SearchFlight.populateDataArrays</a:t>
            </a:r>
            <a:r>
              <a:rPr lang="en-US" sz="2000" i="1" dirty="0"/>
              <a:t>(SearchFlight.java:201)</a:t>
            </a:r>
          </a:p>
          <a:p>
            <a:pPr marL="400050" lvl="1" indent="0">
              <a:buNone/>
            </a:pPr>
            <a:r>
              <a:rPr lang="en-US" sz="2000" i="1" dirty="0"/>
              <a:t>	at </a:t>
            </a:r>
            <a:r>
              <a:rPr lang="en-US" sz="2000" i="1" dirty="0" err="1"/>
              <a:t>userInterface.SearchFlight</a:t>
            </a:r>
            <a:r>
              <a:rPr lang="en-US" sz="2000" i="1" dirty="0"/>
              <a:t>.&lt;</a:t>
            </a:r>
            <a:r>
              <a:rPr lang="en-US" sz="2000" i="1" dirty="0" err="1"/>
              <a:t>init</a:t>
            </a:r>
            <a:r>
              <a:rPr lang="en-US" sz="2000" i="1" dirty="0"/>
              <a:t>&gt;(SearchFlight.java:75)</a:t>
            </a:r>
          </a:p>
          <a:p>
            <a:pPr marL="400050" lvl="1" indent="0">
              <a:buNone/>
            </a:pPr>
            <a:r>
              <a:rPr lang="en-US" sz="2000" i="1" dirty="0"/>
              <a:t>	at </a:t>
            </a:r>
            <a:r>
              <a:rPr lang="en-US" sz="2000" i="1" dirty="0" err="1"/>
              <a:t>userInterface.AirlineReservation$BookMenuAction.actionPerformed</a:t>
            </a:r>
            <a:r>
              <a:rPr lang="en-US" sz="2000" i="1" dirty="0"/>
              <a:t>(AirlineReservation.java:168)</a:t>
            </a:r>
          </a:p>
          <a:p>
            <a:pPr marL="400050" lvl="1" indent="0">
              <a:buNone/>
            </a:pPr>
            <a:r>
              <a:rPr lang="en-US" sz="2000" i="1" dirty="0"/>
              <a:t>	at </a:t>
            </a:r>
            <a:r>
              <a:rPr lang="en-US" sz="2000" i="1" dirty="0" err="1"/>
              <a:t>javax.swing.AbstractButton.fireActionPerformed</a:t>
            </a:r>
            <a:r>
              <a:rPr lang="en-US" sz="2000" i="1" dirty="0"/>
              <a:t>(AbstractButton.java:2018)</a:t>
            </a:r>
          </a:p>
          <a:p>
            <a:pPr marL="400050" lvl="1" indent="0">
              <a:buNone/>
            </a:pPr>
            <a:r>
              <a:rPr lang="en-US" sz="2000" i="1" dirty="0"/>
              <a:t>	at </a:t>
            </a:r>
            <a:r>
              <a:rPr lang="en-US" sz="2000" i="1" dirty="0" err="1"/>
              <a:t>javax.swing.AbstractButton$Handler.actionPerformed</a:t>
            </a:r>
            <a:r>
              <a:rPr lang="en-US" sz="2000" i="1" dirty="0"/>
              <a:t>(AbstractButton.java:2341)</a:t>
            </a:r>
            <a:endParaRPr lang="en-US" sz="2000" i="1" dirty="0" smtClean="0"/>
          </a:p>
          <a:p>
            <a:pPr lvl="1"/>
            <a:endParaRPr lang="en-US" dirty="0"/>
          </a:p>
          <a:p>
            <a:pPr lvl="1"/>
            <a:endParaRPr lang="en-US" dirty="0" smtClean="0"/>
          </a:p>
        </p:txBody>
      </p:sp>
    </p:spTree>
    <p:extLst>
      <p:ext uri="{BB962C8B-B14F-4D97-AF65-F5344CB8AC3E}">
        <p14:creationId xmlns:p14="http://schemas.microsoft.com/office/powerpoint/2010/main" val="4139174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try, catch, finally</a:t>
            </a:r>
          </a:p>
          <a:p>
            <a:pPr lvl="1"/>
            <a:r>
              <a:rPr lang="en-US" dirty="0" smtClean="0"/>
              <a:t>try block</a:t>
            </a:r>
          </a:p>
          <a:p>
            <a:pPr lvl="2"/>
            <a:r>
              <a:rPr lang="en-US" dirty="0" smtClean="0"/>
              <a:t>First step in constructing an exception handler</a:t>
            </a:r>
          </a:p>
          <a:p>
            <a:pPr lvl="2"/>
            <a:r>
              <a:rPr lang="en-US" dirty="0" smtClean="0"/>
              <a:t>Encloses the code that might throw and exception</a:t>
            </a:r>
          </a:p>
          <a:p>
            <a:pPr marL="914400" lvl="2" indent="0">
              <a:buNone/>
            </a:pPr>
            <a:r>
              <a:rPr lang="en-US" dirty="0" smtClean="0"/>
              <a:t>try</a:t>
            </a:r>
          </a:p>
          <a:p>
            <a:pPr marL="914400" lvl="2" indent="0">
              <a:buNone/>
            </a:pPr>
            <a:r>
              <a:rPr lang="en-US" dirty="0" smtClean="0"/>
              <a:t>{</a:t>
            </a:r>
          </a:p>
          <a:p>
            <a:pPr marL="1371600" lvl="3" indent="0">
              <a:buNone/>
            </a:pPr>
            <a:r>
              <a:rPr lang="en-US" dirty="0" smtClean="0"/>
              <a:t>// code here</a:t>
            </a:r>
          </a:p>
          <a:p>
            <a:pPr marL="914400" lvl="2" indent="0">
              <a:buNone/>
            </a:pPr>
            <a:r>
              <a:rPr lang="en-US" dirty="0" smtClean="0"/>
              <a:t>}</a:t>
            </a:r>
          </a:p>
          <a:p>
            <a:pPr lvl="1"/>
            <a:r>
              <a:rPr lang="en-US" dirty="0" smtClean="0"/>
              <a:t>catch block</a:t>
            </a:r>
          </a:p>
          <a:p>
            <a:pPr lvl="2"/>
            <a:r>
              <a:rPr lang="en-US" dirty="0" smtClean="0"/>
              <a:t>Must immediately follow the closing curly brace of a try block</a:t>
            </a:r>
          </a:p>
          <a:p>
            <a:pPr lvl="2"/>
            <a:r>
              <a:rPr lang="en-US" dirty="0" smtClean="0"/>
              <a:t>Can have more than one catch block</a:t>
            </a:r>
          </a:p>
          <a:p>
            <a:pPr lvl="2"/>
            <a:r>
              <a:rPr lang="en-US" dirty="0" smtClean="0"/>
              <a:t>Handles the type of exception indicated by its argument </a:t>
            </a:r>
          </a:p>
          <a:p>
            <a:pPr lvl="2"/>
            <a:r>
              <a:rPr lang="en-US" dirty="0" smtClean="0"/>
              <a:t>Code than is executed when the exception handler is invoked</a:t>
            </a:r>
          </a:p>
          <a:p>
            <a:pPr lvl="1"/>
            <a:endParaRPr lang="en-US" dirty="0"/>
          </a:p>
          <a:p>
            <a:pPr lvl="1"/>
            <a:endParaRPr lang="en-US" dirty="0" smtClean="0"/>
          </a:p>
        </p:txBody>
      </p:sp>
    </p:spTree>
    <p:extLst>
      <p:ext uri="{BB962C8B-B14F-4D97-AF65-F5344CB8AC3E}">
        <p14:creationId xmlns:p14="http://schemas.microsoft.com/office/powerpoint/2010/main" val="3226293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normAutofit/>
          </a:bodyPr>
          <a:lstStyle/>
          <a:p>
            <a:r>
              <a:rPr lang="en-US" dirty="0"/>
              <a:t>Note the following:</a:t>
            </a:r>
          </a:p>
          <a:p>
            <a:pPr lvl="1"/>
            <a:r>
              <a:rPr lang="en-US" dirty="0"/>
              <a:t>A catch clause cannot exist without a try statement.</a:t>
            </a:r>
          </a:p>
          <a:p>
            <a:pPr lvl="1"/>
            <a:r>
              <a:rPr lang="en-US" dirty="0"/>
              <a:t>It is not compulsory to have finally clauses when ever a try/catch block is present.</a:t>
            </a:r>
          </a:p>
          <a:p>
            <a:pPr lvl="1"/>
            <a:r>
              <a:rPr lang="en-US" dirty="0"/>
              <a:t>The try block cannot be present without either catch clause or finally clause.</a:t>
            </a:r>
          </a:p>
          <a:p>
            <a:pPr lvl="1"/>
            <a:r>
              <a:rPr lang="en-US" dirty="0"/>
              <a:t>Any code cannot be present in between the try, catch, finally blocks.</a:t>
            </a:r>
          </a:p>
          <a:p>
            <a:endParaRPr lang="en-US" dirty="0"/>
          </a:p>
        </p:txBody>
      </p:sp>
    </p:spTree>
    <p:extLst>
      <p:ext uri="{BB962C8B-B14F-4D97-AF65-F5344CB8AC3E}">
        <p14:creationId xmlns:p14="http://schemas.microsoft.com/office/powerpoint/2010/main" val="2137186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try, catch, finally</a:t>
            </a:r>
          </a:p>
          <a:p>
            <a:pPr lvl="1"/>
            <a:r>
              <a:rPr lang="en-US" dirty="0" smtClean="0"/>
              <a:t>catch block</a:t>
            </a:r>
          </a:p>
          <a:p>
            <a:pPr marL="914400" lvl="2" indent="0">
              <a:buNone/>
            </a:pPr>
            <a:r>
              <a:rPr lang="en-US" dirty="0"/>
              <a:t>try </a:t>
            </a:r>
            <a:endParaRPr lang="en-US" dirty="0" smtClean="0"/>
          </a:p>
          <a:p>
            <a:pPr marL="914400" lvl="2" indent="0">
              <a:buNone/>
            </a:pPr>
            <a:r>
              <a:rPr lang="en-US" dirty="0" smtClean="0"/>
              <a:t>{ </a:t>
            </a:r>
          </a:p>
          <a:p>
            <a:pPr marL="914400" lvl="2" indent="0">
              <a:buNone/>
            </a:pPr>
            <a:r>
              <a:rPr lang="en-US" dirty="0" smtClean="0"/>
              <a:t>}</a:t>
            </a:r>
          </a:p>
          <a:p>
            <a:pPr marL="914400" lvl="2" indent="0">
              <a:buNone/>
            </a:pPr>
            <a:r>
              <a:rPr lang="en-US" dirty="0" smtClean="0"/>
              <a:t> </a:t>
            </a:r>
            <a:r>
              <a:rPr lang="en-US" dirty="0"/>
              <a:t>catch (</a:t>
            </a:r>
            <a:r>
              <a:rPr lang="en-US" dirty="0" err="1"/>
              <a:t>FileNotFoundException</a:t>
            </a:r>
            <a:r>
              <a:rPr lang="en-US" dirty="0"/>
              <a:t> e) </a:t>
            </a:r>
            <a:endParaRPr lang="en-US" dirty="0" smtClean="0"/>
          </a:p>
          <a:p>
            <a:pPr marL="914400" lvl="2" indent="0">
              <a:buNone/>
            </a:pPr>
            <a:r>
              <a:rPr lang="en-US" dirty="0" smtClean="0"/>
              <a:t>{ </a:t>
            </a:r>
          </a:p>
          <a:p>
            <a:pPr marL="914400" lvl="2" indent="0">
              <a:buNone/>
            </a:pPr>
            <a:r>
              <a:rPr lang="en-US" dirty="0" smtClean="0"/>
              <a:t>} </a:t>
            </a:r>
          </a:p>
          <a:p>
            <a:pPr marL="914400" lvl="2" indent="0">
              <a:buNone/>
            </a:pPr>
            <a:r>
              <a:rPr lang="en-US" dirty="0"/>
              <a:t>catch (</a:t>
            </a:r>
            <a:r>
              <a:rPr lang="en-US" dirty="0" err="1"/>
              <a:t>IOException</a:t>
            </a:r>
            <a:r>
              <a:rPr lang="en-US" dirty="0"/>
              <a:t> e) </a:t>
            </a:r>
            <a:endParaRPr lang="en-US" dirty="0" smtClean="0"/>
          </a:p>
          <a:p>
            <a:pPr marL="914400" lvl="2" indent="0">
              <a:buNone/>
            </a:pPr>
            <a:r>
              <a:rPr lang="en-US" dirty="0" smtClean="0"/>
              <a:t>{ </a:t>
            </a:r>
          </a:p>
          <a:p>
            <a:pPr marL="914400" lvl="2" indent="0">
              <a:buNone/>
            </a:pPr>
            <a:r>
              <a:rPr lang="en-US" dirty="0" smtClean="0"/>
              <a:t>}</a:t>
            </a:r>
          </a:p>
          <a:p>
            <a:pPr marL="914400" lvl="2" indent="0">
              <a:buNone/>
            </a:pPr>
            <a:r>
              <a:rPr lang="en-US" dirty="0"/>
              <a:t>catch (</a:t>
            </a:r>
            <a:r>
              <a:rPr lang="en-US" dirty="0" err="1"/>
              <a:t>IOException|SQLException</a:t>
            </a:r>
            <a:r>
              <a:rPr lang="en-US" dirty="0"/>
              <a:t> ex) </a:t>
            </a:r>
            <a:endParaRPr lang="en-US" dirty="0" smtClean="0"/>
          </a:p>
          <a:p>
            <a:pPr marL="914400" lvl="2" indent="0">
              <a:buNone/>
            </a:pPr>
            <a:r>
              <a:rPr lang="en-US" dirty="0" smtClean="0"/>
              <a:t>{ </a:t>
            </a:r>
          </a:p>
          <a:p>
            <a:pPr marL="914400" lvl="2" indent="0">
              <a:buNone/>
            </a:pPr>
            <a:r>
              <a:rPr lang="en-US" dirty="0" smtClean="0"/>
              <a:t>	logger.log(ex</a:t>
            </a:r>
            <a:r>
              <a:rPr lang="en-US" dirty="0"/>
              <a:t>); </a:t>
            </a:r>
            <a:endParaRPr lang="en-US" dirty="0" smtClean="0"/>
          </a:p>
          <a:p>
            <a:pPr marL="914400" lvl="2" indent="0">
              <a:buNone/>
            </a:pPr>
            <a:r>
              <a:rPr lang="en-US" dirty="0"/>
              <a:t>	</a:t>
            </a:r>
            <a:r>
              <a:rPr lang="en-US" dirty="0" smtClean="0"/>
              <a:t>throw </a:t>
            </a:r>
            <a:r>
              <a:rPr lang="en-US" dirty="0"/>
              <a:t>ex; </a:t>
            </a:r>
            <a:endParaRPr lang="en-US" dirty="0" smtClean="0"/>
          </a:p>
          <a:p>
            <a:pPr marL="914400" lvl="2" indent="0">
              <a:buNone/>
            </a:pPr>
            <a:r>
              <a:rPr lang="en-US" dirty="0" smtClean="0"/>
              <a:t>}</a:t>
            </a:r>
            <a:endParaRPr lang="en-US" dirty="0"/>
          </a:p>
          <a:p>
            <a:pPr lvl="1"/>
            <a:endParaRPr lang="en-US" dirty="0" smtClean="0"/>
          </a:p>
        </p:txBody>
      </p:sp>
    </p:spTree>
    <p:extLst>
      <p:ext uri="{BB962C8B-B14F-4D97-AF65-F5344CB8AC3E}">
        <p14:creationId xmlns:p14="http://schemas.microsoft.com/office/powerpoint/2010/main" val="1295373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try, catch, finally</a:t>
            </a:r>
          </a:p>
          <a:p>
            <a:pPr lvl="1"/>
            <a:r>
              <a:rPr lang="en-US" dirty="0" smtClean="0"/>
              <a:t>finally block</a:t>
            </a:r>
          </a:p>
          <a:p>
            <a:pPr lvl="2"/>
            <a:r>
              <a:rPr lang="en-US" dirty="0" smtClean="0"/>
              <a:t>ALWAYS executed when the try block exits unless the JVM exits, a thread is interrupted or killed</a:t>
            </a:r>
          </a:p>
          <a:p>
            <a:pPr lvl="2"/>
            <a:r>
              <a:rPr lang="en-US" dirty="0" smtClean="0"/>
              <a:t>Useful for cleaning up code, for example, closing a file </a:t>
            </a:r>
          </a:p>
          <a:p>
            <a:pPr lvl="2"/>
            <a:r>
              <a:rPr lang="en-US" dirty="0" smtClean="0"/>
              <a:t>Can prevent resource leaks</a:t>
            </a:r>
          </a:p>
          <a:p>
            <a:pPr marL="914400" lvl="2" indent="0">
              <a:buNone/>
            </a:pPr>
            <a:r>
              <a:rPr lang="en-US" dirty="0" smtClean="0"/>
              <a:t>try{}</a:t>
            </a:r>
          </a:p>
          <a:p>
            <a:pPr marL="914400" lvl="2" indent="0">
              <a:buNone/>
            </a:pPr>
            <a:r>
              <a:rPr lang="en-US" dirty="0" smtClean="0"/>
              <a:t>catch{}</a:t>
            </a:r>
          </a:p>
          <a:p>
            <a:pPr marL="914400" lvl="2" indent="0">
              <a:buNone/>
            </a:pPr>
            <a:r>
              <a:rPr lang="en-US" dirty="0" smtClean="0"/>
              <a:t>finally </a:t>
            </a:r>
          </a:p>
          <a:p>
            <a:pPr marL="914400" lvl="2" indent="0">
              <a:buNone/>
            </a:pPr>
            <a:r>
              <a:rPr lang="en-US" dirty="0" smtClean="0"/>
              <a:t>{ </a:t>
            </a:r>
          </a:p>
          <a:p>
            <a:pPr marL="914400" lvl="2" indent="0">
              <a:buNone/>
            </a:pPr>
            <a:r>
              <a:rPr lang="en-US" dirty="0"/>
              <a:t>	</a:t>
            </a:r>
            <a:r>
              <a:rPr lang="en-US" dirty="0" smtClean="0"/>
              <a:t>if </a:t>
            </a:r>
            <a:r>
              <a:rPr lang="en-US" dirty="0"/>
              <a:t>(out != null) </a:t>
            </a:r>
            <a:endParaRPr lang="en-US" dirty="0" smtClean="0"/>
          </a:p>
          <a:p>
            <a:pPr marL="914400" lvl="2" indent="0">
              <a:buNone/>
            </a:pPr>
            <a:r>
              <a:rPr lang="en-US" dirty="0" smtClean="0"/>
              <a:t>	{ </a:t>
            </a:r>
          </a:p>
          <a:p>
            <a:pPr marL="914400" lvl="2" indent="0">
              <a:buNone/>
            </a:pPr>
            <a:r>
              <a:rPr lang="en-US" dirty="0"/>
              <a:t>	</a:t>
            </a:r>
            <a:r>
              <a:rPr lang="en-US" dirty="0" smtClean="0"/>
              <a:t>	</a:t>
            </a:r>
            <a:r>
              <a:rPr lang="en-US" dirty="0" err="1" smtClean="0"/>
              <a:t>System.out.println</a:t>
            </a:r>
            <a:r>
              <a:rPr lang="en-US" dirty="0"/>
              <a:t>("Closing </a:t>
            </a:r>
            <a:r>
              <a:rPr lang="en-US" dirty="0" err="1"/>
              <a:t>PrintWriter</a:t>
            </a:r>
            <a:r>
              <a:rPr lang="en-US" dirty="0"/>
              <a:t>"); </a:t>
            </a:r>
            <a:r>
              <a:rPr lang="en-US" dirty="0" smtClean="0"/>
              <a:t>			</a:t>
            </a:r>
            <a:r>
              <a:rPr lang="en-US" dirty="0" err="1" smtClean="0"/>
              <a:t>out.close</a:t>
            </a:r>
            <a:r>
              <a:rPr lang="en-US" dirty="0"/>
              <a:t>(); </a:t>
            </a:r>
            <a:endParaRPr lang="en-US" dirty="0" smtClean="0"/>
          </a:p>
          <a:p>
            <a:pPr marL="914400" lvl="2" indent="0">
              <a:buNone/>
            </a:pPr>
            <a:r>
              <a:rPr lang="en-US" dirty="0" smtClean="0"/>
              <a:t>	} </a:t>
            </a:r>
          </a:p>
          <a:p>
            <a:pPr marL="914400" lvl="2" indent="0">
              <a:buNone/>
            </a:pPr>
            <a:r>
              <a:rPr lang="en-US" dirty="0" smtClean="0"/>
              <a:t>	else </a:t>
            </a:r>
          </a:p>
          <a:p>
            <a:pPr marL="914400" lvl="2" indent="0">
              <a:buNone/>
            </a:pPr>
            <a:r>
              <a:rPr lang="en-US" dirty="0" smtClean="0"/>
              <a:t>	{ </a:t>
            </a:r>
          </a:p>
          <a:p>
            <a:pPr marL="914400" lvl="2" indent="0">
              <a:buNone/>
            </a:pPr>
            <a:r>
              <a:rPr lang="en-US" dirty="0"/>
              <a:t>	</a:t>
            </a:r>
            <a:r>
              <a:rPr lang="en-US" dirty="0" smtClean="0"/>
              <a:t>	</a:t>
            </a:r>
            <a:r>
              <a:rPr lang="en-US" dirty="0" err="1" smtClean="0"/>
              <a:t>System.out.println</a:t>
            </a:r>
            <a:r>
              <a:rPr lang="en-US" dirty="0"/>
              <a:t>("</a:t>
            </a:r>
            <a:r>
              <a:rPr lang="en-US" dirty="0" err="1"/>
              <a:t>PrintWriter</a:t>
            </a:r>
            <a:r>
              <a:rPr lang="en-US" dirty="0"/>
              <a:t> not open"); </a:t>
            </a:r>
            <a:endParaRPr lang="en-US" dirty="0" smtClean="0"/>
          </a:p>
          <a:p>
            <a:pPr marL="914400" lvl="2" indent="0">
              <a:buNone/>
            </a:pPr>
            <a:r>
              <a:rPr lang="en-US" dirty="0"/>
              <a:t>	</a:t>
            </a:r>
            <a:r>
              <a:rPr lang="en-US" dirty="0" smtClean="0"/>
              <a:t>} </a:t>
            </a:r>
          </a:p>
          <a:p>
            <a:pPr marL="914400" lvl="2" indent="0">
              <a:buNone/>
            </a:pPr>
            <a:r>
              <a:rPr lang="en-US" dirty="0" smtClean="0"/>
              <a:t>} </a:t>
            </a:r>
          </a:p>
          <a:p>
            <a:pPr lvl="1"/>
            <a:endParaRPr lang="en-US" dirty="0" smtClean="0"/>
          </a:p>
        </p:txBody>
      </p:sp>
    </p:spTree>
    <p:extLst>
      <p:ext uri="{BB962C8B-B14F-4D97-AF65-F5344CB8AC3E}">
        <p14:creationId xmlns:p14="http://schemas.microsoft.com/office/powerpoint/2010/main" val="1925960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Throwing an exception</a:t>
            </a:r>
          </a:p>
          <a:p>
            <a:pPr lvl="1"/>
            <a:r>
              <a:rPr lang="en-US" dirty="0"/>
              <a:t>If a method does not handle a checked exception, the method must declare it using the </a:t>
            </a:r>
            <a:r>
              <a:rPr lang="en-US" b="1" dirty="0"/>
              <a:t>throws </a:t>
            </a:r>
            <a:r>
              <a:rPr lang="en-US" dirty="0"/>
              <a:t>keyword. The throws keyword appears at the end of a method's signature.</a:t>
            </a:r>
          </a:p>
          <a:p>
            <a:pPr lvl="1"/>
            <a:r>
              <a:rPr lang="en-US" dirty="0"/>
              <a:t>You can throw an exception, either a newly instantiated one or an exception that you just caught, by using the </a:t>
            </a:r>
            <a:r>
              <a:rPr lang="en-US" b="1" dirty="0"/>
              <a:t>throw</a:t>
            </a:r>
            <a:r>
              <a:rPr lang="en-US" dirty="0"/>
              <a:t> keyword.</a:t>
            </a:r>
          </a:p>
          <a:p>
            <a:pPr lvl="1"/>
            <a:r>
              <a:rPr lang="en-US" dirty="0"/>
              <a:t>Try to understand the difference between throws and throw keywords, </a:t>
            </a:r>
            <a:r>
              <a:rPr lang="en-US" i="1" dirty="0"/>
              <a:t>throws</a:t>
            </a:r>
            <a:r>
              <a:rPr lang="en-US" dirty="0"/>
              <a:t> is used to postpone the handling of a checked exception and </a:t>
            </a:r>
            <a:r>
              <a:rPr lang="en-US" i="1" dirty="0"/>
              <a:t>throw</a:t>
            </a:r>
            <a:r>
              <a:rPr lang="en-US" dirty="0"/>
              <a:t> is used to invoke an exception explicitly.</a:t>
            </a:r>
            <a:endParaRPr lang="en-US" dirty="0" smtClean="0"/>
          </a:p>
          <a:p>
            <a:pPr lvl="1"/>
            <a:endParaRPr lang="en-US" dirty="0" smtClean="0"/>
          </a:p>
        </p:txBody>
      </p:sp>
    </p:spTree>
    <p:extLst>
      <p:ext uri="{BB962C8B-B14F-4D97-AF65-F5344CB8AC3E}">
        <p14:creationId xmlns:p14="http://schemas.microsoft.com/office/powerpoint/2010/main" val="1152048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Throwing an exception</a:t>
            </a:r>
          </a:p>
          <a:p>
            <a:pPr lvl="1"/>
            <a:r>
              <a:rPr lang="en-US" dirty="0"/>
              <a:t>A method can declare that it throws more than one exception, in which case the exceptions are declared in a list separated by commas. For example, the following method declares that it throws a </a:t>
            </a:r>
            <a:r>
              <a:rPr lang="en-US" dirty="0" err="1"/>
              <a:t>RemoteException</a:t>
            </a:r>
            <a:r>
              <a:rPr lang="en-US" dirty="0"/>
              <a:t> and an </a:t>
            </a:r>
            <a:r>
              <a:rPr lang="en-US" dirty="0" err="1"/>
              <a:t>InsufficientFundsException</a:t>
            </a:r>
            <a:r>
              <a:rPr lang="en-US" dirty="0"/>
              <a:t>:</a:t>
            </a:r>
            <a:endParaRPr lang="en-US" dirty="0" smtClean="0"/>
          </a:p>
        </p:txBody>
      </p:sp>
    </p:spTree>
    <p:extLst>
      <p:ext uri="{BB962C8B-B14F-4D97-AF65-F5344CB8AC3E}">
        <p14:creationId xmlns:p14="http://schemas.microsoft.com/office/powerpoint/2010/main" val="2092578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a:t>User-defined </a:t>
            </a:r>
            <a:r>
              <a:rPr lang="en-US" dirty="0" smtClean="0"/>
              <a:t>Exceptions</a:t>
            </a:r>
          </a:p>
          <a:p>
            <a:pPr lvl="1"/>
            <a:r>
              <a:rPr lang="en-US" dirty="0"/>
              <a:t>You can create your own exceptions in Java. Keep the following points in mind when writing your own exception classes:</a:t>
            </a:r>
          </a:p>
          <a:p>
            <a:pPr lvl="1"/>
            <a:r>
              <a:rPr lang="en-US" dirty="0"/>
              <a:t>All exceptions must be a child of </a:t>
            </a:r>
            <a:r>
              <a:rPr lang="en-US" dirty="0" err="1"/>
              <a:t>Throwable</a:t>
            </a:r>
            <a:r>
              <a:rPr lang="en-US" dirty="0"/>
              <a:t>.</a:t>
            </a:r>
          </a:p>
          <a:p>
            <a:pPr lvl="1"/>
            <a:r>
              <a:rPr lang="en-US" dirty="0"/>
              <a:t>If you want to write a checked exception that is automatically enforced by the Handle or Declare Rule, you need to extend the Exception class.</a:t>
            </a:r>
          </a:p>
          <a:p>
            <a:pPr lvl="1"/>
            <a:r>
              <a:rPr lang="en-US" dirty="0"/>
              <a:t>If you want to write a runtime exception, you need to extend the </a:t>
            </a:r>
            <a:r>
              <a:rPr lang="en-US" dirty="0" err="1"/>
              <a:t>RuntimeException</a:t>
            </a:r>
            <a:r>
              <a:rPr lang="en-US" dirty="0"/>
              <a:t> class.</a:t>
            </a:r>
          </a:p>
        </p:txBody>
      </p:sp>
    </p:spTree>
    <p:extLst>
      <p:ext uri="{BB962C8B-B14F-4D97-AF65-F5344CB8AC3E}">
        <p14:creationId xmlns:p14="http://schemas.microsoft.com/office/powerpoint/2010/main" val="2031422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sp>
        <p:nvSpPr>
          <p:cNvPr id="5" name="Title 1"/>
          <p:cNvSpPr txBox="1">
            <a:spLocks/>
          </p:cNvSpPr>
          <p:nvPr/>
        </p:nvSpPr>
        <p:spPr>
          <a:xfrm>
            <a:off x="685800" y="2130425"/>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
            </a:r>
            <a:br>
              <a:rPr lang="en-US" sz="4000" b="1" dirty="0" smtClean="0"/>
            </a:br>
            <a:endParaRPr lang="en-US" sz="4000" b="1" dirty="0" smtClean="0"/>
          </a:p>
          <a:p>
            <a:r>
              <a:rPr lang="en-US" sz="4000" b="1" dirty="0" smtClean="0"/>
              <a:t>Exception Handling</a:t>
            </a:r>
            <a:endParaRPr lang="en-US" sz="4000" b="1" dirty="0"/>
          </a:p>
        </p:txBody>
      </p:sp>
    </p:spTree>
    <p:extLst>
      <p:ext uri="{BB962C8B-B14F-4D97-AF65-F5344CB8AC3E}">
        <p14:creationId xmlns:p14="http://schemas.microsoft.com/office/powerpoint/2010/main" val="4067794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t>Any questions?</a:t>
            </a:r>
          </a:p>
          <a:p>
            <a:pPr lvl="1"/>
            <a:endParaRPr lang="en-US" dirty="0"/>
          </a:p>
        </p:txBody>
      </p:sp>
    </p:spTree>
    <p:extLst>
      <p:ext uri="{BB962C8B-B14F-4D97-AF65-F5344CB8AC3E}">
        <p14:creationId xmlns:p14="http://schemas.microsoft.com/office/powerpoint/2010/main" val="8184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Exception</a:t>
            </a:r>
          </a:p>
          <a:p>
            <a:pPr lvl="1"/>
            <a:r>
              <a:rPr lang="en-US" dirty="0" smtClean="0"/>
              <a:t>Short for “exceptional event”</a:t>
            </a:r>
          </a:p>
          <a:p>
            <a:pPr lvl="1"/>
            <a:r>
              <a:rPr lang="en-US" dirty="0" smtClean="0"/>
              <a:t>A problem that occurs during program execution that disrupts the normal flow of instructions</a:t>
            </a:r>
          </a:p>
          <a:p>
            <a:pPr lvl="1"/>
            <a:r>
              <a:rPr lang="en-US" dirty="0" smtClean="0"/>
              <a:t>the </a:t>
            </a:r>
            <a:r>
              <a:rPr lang="en-US" dirty="0"/>
              <a:t>program/Application terminates abnormally, which is not recommended, therefore these exceptions are to be handled.</a:t>
            </a:r>
          </a:p>
          <a:p>
            <a:r>
              <a:rPr lang="en-US" dirty="0"/>
              <a:t>An exception can occur for many different reasons, below given are some scenarios where exception occurs.</a:t>
            </a:r>
          </a:p>
          <a:p>
            <a:pPr lvl="1"/>
            <a:r>
              <a:rPr lang="en-US" dirty="0"/>
              <a:t>A user has entered invalid data.</a:t>
            </a:r>
          </a:p>
          <a:p>
            <a:pPr lvl="1"/>
            <a:r>
              <a:rPr lang="en-US" dirty="0"/>
              <a:t>A file that needs to be opened cannot be found.</a:t>
            </a:r>
          </a:p>
          <a:p>
            <a:pPr lvl="1"/>
            <a:r>
              <a:rPr lang="en-US" dirty="0"/>
              <a:t>A network connection has been lost in the middle of communications or the JVM has run out of memory.</a:t>
            </a:r>
          </a:p>
          <a:p>
            <a:r>
              <a:rPr lang="en-US" dirty="0"/>
              <a:t>Some of these exceptions are caused by user error, others by programmer error, and others by physical resources that have failed in some manner.</a:t>
            </a:r>
          </a:p>
          <a:p>
            <a:r>
              <a:rPr lang="en-US" dirty="0"/>
              <a:t>Based on these we have three categories of Exceptions you need to understand them to know how exception handling works in </a:t>
            </a:r>
            <a:r>
              <a:rPr lang="en-US" dirty="0" smtClean="0"/>
              <a:t>Java</a:t>
            </a:r>
            <a:endParaRPr lang="en-US" dirty="0"/>
          </a:p>
        </p:txBody>
      </p:sp>
    </p:spTree>
    <p:extLst>
      <p:ext uri="{BB962C8B-B14F-4D97-AF65-F5344CB8AC3E}">
        <p14:creationId xmlns:p14="http://schemas.microsoft.com/office/powerpoint/2010/main" val="695287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b="1" dirty="0" smtClean="0"/>
              <a:t>Checked </a:t>
            </a:r>
            <a:r>
              <a:rPr lang="en-US" b="1" dirty="0"/>
              <a:t>exceptions:</a:t>
            </a:r>
            <a:r>
              <a:rPr lang="en-US" dirty="0"/>
              <a:t> A checked exception is an exception that occurs at the compile time, these are also called as compile time exceptions. These exceptions cannot simply be ignored at the time of compilation, the Programmer should take care of (handle) these exceptions</a:t>
            </a:r>
            <a:r>
              <a:rPr lang="en-US" dirty="0" smtClean="0"/>
              <a:t>.</a:t>
            </a:r>
          </a:p>
          <a:p>
            <a:pPr lvl="1"/>
            <a:r>
              <a:rPr lang="en-US" b="1" dirty="0"/>
              <a:t>Note:</a:t>
            </a:r>
            <a:r>
              <a:rPr lang="en-US" dirty="0"/>
              <a:t> Since the methods </a:t>
            </a:r>
            <a:r>
              <a:rPr lang="en-US" b="1" dirty="0"/>
              <a:t>read()</a:t>
            </a:r>
            <a:r>
              <a:rPr lang="en-US" dirty="0"/>
              <a:t> and </a:t>
            </a:r>
            <a:r>
              <a:rPr lang="en-US" b="1" dirty="0"/>
              <a:t>close()</a:t>
            </a:r>
            <a:r>
              <a:rPr lang="en-US" dirty="0"/>
              <a:t> of </a:t>
            </a:r>
            <a:r>
              <a:rPr lang="en-US" dirty="0" err="1"/>
              <a:t>FileReader</a:t>
            </a:r>
            <a:r>
              <a:rPr lang="en-US" dirty="0"/>
              <a:t> class throws </a:t>
            </a:r>
            <a:r>
              <a:rPr lang="en-US" dirty="0" err="1"/>
              <a:t>IOException</a:t>
            </a:r>
            <a:r>
              <a:rPr lang="en-US" dirty="0"/>
              <a:t>, you can observe that compiler notifies to handle </a:t>
            </a:r>
            <a:r>
              <a:rPr lang="en-US" dirty="0" err="1"/>
              <a:t>IOException</a:t>
            </a:r>
            <a:r>
              <a:rPr lang="en-US" dirty="0"/>
              <a:t>, along with </a:t>
            </a:r>
            <a:r>
              <a:rPr lang="en-US" dirty="0" err="1"/>
              <a:t>FileNotFoundException</a:t>
            </a:r>
            <a:r>
              <a:rPr lang="en-US" dirty="0"/>
              <a:t>.</a:t>
            </a:r>
          </a:p>
          <a:p>
            <a:pPr lvl="1"/>
            <a:endParaRPr lang="en-US" dirty="0" smtClean="0"/>
          </a:p>
        </p:txBody>
      </p:sp>
    </p:spTree>
    <p:extLst>
      <p:ext uri="{BB962C8B-B14F-4D97-AF65-F5344CB8AC3E}">
        <p14:creationId xmlns:p14="http://schemas.microsoft.com/office/powerpoint/2010/main" val="2068492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b="1" dirty="0"/>
              <a:t>Unchecked exceptions:</a:t>
            </a:r>
            <a:r>
              <a:rPr lang="en-US" dirty="0"/>
              <a:t> An Unchecked exception is an exception that occurs at the time of execution, these are also called as Runtime Exceptions, these include programming bugs, such as logic errors or improper use of an API. runtime exceptions are ignored at the time of compilation.</a:t>
            </a:r>
            <a:endParaRPr lang="en-US" dirty="0" smtClean="0"/>
          </a:p>
        </p:txBody>
      </p:sp>
    </p:spTree>
    <p:extLst>
      <p:ext uri="{BB962C8B-B14F-4D97-AF65-F5344CB8AC3E}">
        <p14:creationId xmlns:p14="http://schemas.microsoft.com/office/powerpoint/2010/main" val="1864799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b="1" dirty="0"/>
              <a:t>Errors:</a:t>
            </a:r>
            <a:r>
              <a:rPr lang="en-US" dirty="0"/>
              <a:t> These are not exceptions at all, but problems that arise beyond the control of the user or the programmer. Errors are typically ignored in your code because you can rarely do anything about an error. For example, if a stack overflow occurs, an error will arise. They are also ignored at the time of compilation.</a:t>
            </a:r>
            <a:endParaRPr lang="en-US" dirty="0" smtClean="0"/>
          </a:p>
        </p:txBody>
      </p:sp>
    </p:spTree>
    <p:extLst>
      <p:ext uri="{BB962C8B-B14F-4D97-AF65-F5344CB8AC3E}">
        <p14:creationId xmlns:p14="http://schemas.microsoft.com/office/powerpoint/2010/main" val="1286156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a:t>Exception </a:t>
            </a:r>
            <a:r>
              <a:rPr lang="en-US" dirty="0" smtClean="0"/>
              <a:t>Hierarchy</a:t>
            </a:r>
          </a:p>
          <a:p>
            <a:pPr lvl="1"/>
            <a:r>
              <a:rPr lang="en-US" dirty="0"/>
              <a:t>All exception classes are subtypes of the </a:t>
            </a:r>
            <a:r>
              <a:rPr lang="en-US" dirty="0" err="1"/>
              <a:t>java.lang.Exception</a:t>
            </a:r>
            <a:r>
              <a:rPr lang="en-US" dirty="0"/>
              <a:t> class. </a:t>
            </a:r>
            <a:endParaRPr lang="en-US" dirty="0" smtClean="0"/>
          </a:p>
          <a:p>
            <a:pPr lvl="1"/>
            <a:r>
              <a:rPr lang="en-US" dirty="0" smtClean="0"/>
              <a:t>The </a:t>
            </a:r>
            <a:r>
              <a:rPr lang="en-US" dirty="0"/>
              <a:t>exception class is a subclass of the </a:t>
            </a:r>
            <a:r>
              <a:rPr lang="en-US" dirty="0" err="1"/>
              <a:t>Throwable</a:t>
            </a:r>
            <a:r>
              <a:rPr lang="en-US" dirty="0"/>
              <a:t> class. </a:t>
            </a:r>
            <a:endParaRPr lang="en-US" dirty="0" smtClean="0"/>
          </a:p>
          <a:p>
            <a:pPr lvl="1"/>
            <a:r>
              <a:rPr lang="en-US" dirty="0" smtClean="0"/>
              <a:t>Other </a:t>
            </a:r>
            <a:r>
              <a:rPr lang="en-US" dirty="0"/>
              <a:t>than the exception class there is another subclass called Error which is derived from the </a:t>
            </a:r>
            <a:r>
              <a:rPr lang="en-US" dirty="0" err="1"/>
              <a:t>Throwable</a:t>
            </a:r>
            <a:r>
              <a:rPr lang="en-US" dirty="0"/>
              <a:t> class.</a:t>
            </a:r>
          </a:p>
          <a:p>
            <a:r>
              <a:rPr lang="en-US" dirty="0"/>
              <a:t>Errors </a:t>
            </a:r>
            <a:endParaRPr lang="en-US" dirty="0" smtClean="0"/>
          </a:p>
          <a:p>
            <a:pPr lvl="1"/>
            <a:r>
              <a:rPr lang="en-US" dirty="0" smtClean="0"/>
              <a:t>not </a:t>
            </a:r>
            <a:r>
              <a:rPr lang="en-US" dirty="0"/>
              <a:t>normally trapped </a:t>
            </a:r>
            <a:r>
              <a:rPr lang="en-US" dirty="0" smtClean="0"/>
              <a:t>from </a:t>
            </a:r>
            <a:r>
              <a:rPr lang="en-US" dirty="0"/>
              <a:t>the Java programs. </a:t>
            </a:r>
            <a:endParaRPr lang="en-US" dirty="0" smtClean="0"/>
          </a:p>
          <a:p>
            <a:pPr lvl="1"/>
            <a:r>
              <a:rPr lang="en-US" dirty="0" smtClean="0"/>
              <a:t>These </a:t>
            </a:r>
            <a:r>
              <a:rPr lang="en-US" dirty="0"/>
              <a:t>conditions normally happen in case of severe failures, which are not handled by the java programs. </a:t>
            </a:r>
            <a:endParaRPr lang="en-US" dirty="0" smtClean="0"/>
          </a:p>
          <a:p>
            <a:pPr lvl="1"/>
            <a:r>
              <a:rPr lang="en-US" dirty="0" smtClean="0"/>
              <a:t>Errors </a:t>
            </a:r>
            <a:r>
              <a:rPr lang="en-US" dirty="0"/>
              <a:t>are generated to indicate errors generated by the runtime environment. </a:t>
            </a:r>
            <a:endParaRPr lang="en-US" dirty="0" smtClean="0"/>
          </a:p>
          <a:p>
            <a:pPr lvl="2"/>
            <a:r>
              <a:rPr lang="en-US" dirty="0" smtClean="0"/>
              <a:t>Example </a:t>
            </a:r>
            <a:r>
              <a:rPr lang="en-US" dirty="0"/>
              <a:t>: JVM is out of Memory. </a:t>
            </a:r>
            <a:r>
              <a:rPr lang="en-US" dirty="0" smtClean="0"/>
              <a:t>	</a:t>
            </a:r>
          </a:p>
          <a:p>
            <a:pPr lvl="1"/>
            <a:r>
              <a:rPr lang="en-US" dirty="0" smtClean="0"/>
              <a:t>Normally </a:t>
            </a:r>
            <a:r>
              <a:rPr lang="en-US" dirty="0"/>
              <a:t>programs cannot recover from </a:t>
            </a:r>
            <a:r>
              <a:rPr lang="en-US" dirty="0" smtClean="0"/>
              <a:t>errors</a:t>
            </a:r>
            <a:endParaRPr lang="en-US" dirty="0"/>
          </a:p>
        </p:txBody>
      </p:sp>
    </p:spTree>
    <p:extLst>
      <p:ext uri="{BB962C8B-B14F-4D97-AF65-F5344CB8AC3E}">
        <p14:creationId xmlns:p14="http://schemas.microsoft.com/office/powerpoint/2010/main" val="228475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a:t>Exception </a:t>
            </a:r>
            <a:r>
              <a:rPr lang="en-US" dirty="0" smtClean="0"/>
              <a:t>Hierarchy</a:t>
            </a:r>
          </a:p>
          <a:p>
            <a:pPr lvl="1"/>
            <a:r>
              <a:rPr lang="en-US" dirty="0" smtClean="0"/>
              <a:t>The </a:t>
            </a:r>
            <a:r>
              <a:rPr lang="en-US" dirty="0"/>
              <a:t>Exception class has two main subclasses: </a:t>
            </a:r>
            <a:r>
              <a:rPr lang="en-US" dirty="0" err="1"/>
              <a:t>IOException</a:t>
            </a:r>
            <a:r>
              <a:rPr lang="en-US" dirty="0"/>
              <a:t> class and </a:t>
            </a:r>
            <a:r>
              <a:rPr lang="en-US" dirty="0" err="1"/>
              <a:t>RuntimeException</a:t>
            </a:r>
            <a:r>
              <a:rPr lang="en-US" dirty="0"/>
              <a:t> Class.</a:t>
            </a:r>
          </a:p>
          <a:p>
            <a:pPr lvl="1"/>
            <a:endParaRPr lang="en-US" dirty="0"/>
          </a:p>
          <a:p>
            <a:pPr lvl="1"/>
            <a:endParaRPr lang="en-US" dirty="0" smtClean="0"/>
          </a:p>
        </p:txBody>
      </p:sp>
      <p:pic>
        <p:nvPicPr>
          <p:cNvPr id="1026" name="Picture 2" descr="Java Excep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500" y="3119191"/>
            <a:ext cx="6719212" cy="355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617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a:xfrm>
            <a:off x="457200" y="1224420"/>
            <a:ext cx="8229600" cy="5633580"/>
          </a:xfrm>
        </p:spPr>
        <p:txBody>
          <a:bodyPr>
            <a:normAutofit fontScale="85000" lnSpcReduction="20000"/>
          </a:bodyPr>
          <a:lstStyle/>
          <a:p>
            <a:r>
              <a:rPr lang="en-US" dirty="0"/>
              <a:t>Exceptions </a:t>
            </a:r>
            <a:r>
              <a:rPr lang="en-US" dirty="0" smtClean="0"/>
              <a:t>Methods</a:t>
            </a:r>
            <a:endParaRPr lang="en-US" dirty="0"/>
          </a:p>
          <a:p>
            <a:pPr lvl="1"/>
            <a:r>
              <a:rPr lang="en-US" dirty="0"/>
              <a:t>Following is the list of important </a:t>
            </a:r>
            <a:r>
              <a:rPr lang="en-US" dirty="0" err="1"/>
              <a:t>medthods</a:t>
            </a:r>
            <a:r>
              <a:rPr lang="en-US" dirty="0"/>
              <a:t> available in the </a:t>
            </a:r>
            <a:r>
              <a:rPr lang="en-US" dirty="0" err="1"/>
              <a:t>Throwable</a:t>
            </a:r>
            <a:r>
              <a:rPr lang="en-US" dirty="0"/>
              <a:t> </a:t>
            </a:r>
            <a:r>
              <a:rPr lang="en-US" dirty="0" smtClean="0"/>
              <a:t>class</a:t>
            </a:r>
          </a:p>
          <a:p>
            <a:pPr lvl="2"/>
            <a:r>
              <a:rPr lang="en-US" b="1" dirty="0" smtClean="0"/>
              <a:t>public </a:t>
            </a:r>
            <a:r>
              <a:rPr lang="en-US" b="1" dirty="0"/>
              <a:t>String </a:t>
            </a:r>
            <a:r>
              <a:rPr lang="en-US" b="1" dirty="0" err="1"/>
              <a:t>getMessage</a:t>
            </a:r>
            <a:r>
              <a:rPr lang="en-US" b="1" dirty="0"/>
              <a:t>()</a:t>
            </a:r>
            <a:r>
              <a:rPr lang="en-US" dirty="0"/>
              <a:t>Returns a detailed message about the exception that has occurred. This message is initialized in the </a:t>
            </a:r>
            <a:r>
              <a:rPr lang="en-US" dirty="0" err="1"/>
              <a:t>Throwable</a:t>
            </a:r>
            <a:r>
              <a:rPr lang="en-US" dirty="0"/>
              <a:t> constructor.</a:t>
            </a:r>
          </a:p>
          <a:p>
            <a:pPr lvl="2"/>
            <a:r>
              <a:rPr lang="en-US" b="1" dirty="0" smtClean="0"/>
              <a:t>public </a:t>
            </a:r>
            <a:r>
              <a:rPr lang="en-US" b="1" dirty="0" err="1"/>
              <a:t>Throwable</a:t>
            </a:r>
            <a:r>
              <a:rPr lang="en-US" b="1" dirty="0"/>
              <a:t> </a:t>
            </a:r>
            <a:r>
              <a:rPr lang="en-US" b="1" dirty="0" err="1"/>
              <a:t>getCause</a:t>
            </a:r>
            <a:r>
              <a:rPr lang="en-US" b="1" dirty="0"/>
              <a:t>()</a:t>
            </a:r>
            <a:r>
              <a:rPr lang="en-US" dirty="0"/>
              <a:t>Returns the cause of the exception as represented by a </a:t>
            </a:r>
            <a:r>
              <a:rPr lang="en-US" dirty="0" err="1"/>
              <a:t>Throwable</a:t>
            </a:r>
            <a:r>
              <a:rPr lang="en-US" dirty="0"/>
              <a:t> object</a:t>
            </a:r>
            <a:r>
              <a:rPr lang="en-US" dirty="0" smtClean="0"/>
              <a:t>.</a:t>
            </a:r>
            <a:endParaRPr lang="en-US" b="1" dirty="0" smtClean="0"/>
          </a:p>
          <a:p>
            <a:pPr lvl="2"/>
            <a:r>
              <a:rPr lang="en-US" b="1" dirty="0" smtClean="0"/>
              <a:t>public </a:t>
            </a:r>
            <a:r>
              <a:rPr lang="en-US" b="1" dirty="0"/>
              <a:t>String </a:t>
            </a:r>
            <a:r>
              <a:rPr lang="en-US" b="1" dirty="0" err="1"/>
              <a:t>toString</a:t>
            </a:r>
            <a:r>
              <a:rPr lang="en-US" b="1" dirty="0"/>
              <a:t>()</a:t>
            </a:r>
            <a:r>
              <a:rPr lang="en-US" dirty="0"/>
              <a:t>Returns the name of the class concatenated with the result of </a:t>
            </a:r>
            <a:r>
              <a:rPr lang="en-US" dirty="0" err="1"/>
              <a:t>getMessage</a:t>
            </a:r>
            <a:r>
              <a:rPr lang="en-US" dirty="0" smtClean="0"/>
              <a:t>()</a:t>
            </a:r>
            <a:endParaRPr lang="en-US" b="1" dirty="0" smtClean="0"/>
          </a:p>
          <a:p>
            <a:pPr lvl="2"/>
            <a:r>
              <a:rPr lang="en-US" b="1" dirty="0" smtClean="0"/>
              <a:t>public </a:t>
            </a:r>
            <a:r>
              <a:rPr lang="en-US" b="1" dirty="0"/>
              <a:t>void </a:t>
            </a:r>
            <a:r>
              <a:rPr lang="en-US" b="1" dirty="0" err="1"/>
              <a:t>printStackTrace</a:t>
            </a:r>
            <a:r>
              <a:rPr lang="en-US" b="1" dirty="0"/>
              <a:t>()</a:t>
            </a:r>
            <a:r>
              <a:rPr lang="en-US" dirty="0"/>
              <a:t>Prints the result of </a:t>
            </a:r>
            <a:r>
              <a:rPr lang="en-US" dirty="0" err="1"/>
              <a:t>toString</a:t>
            </a:r>
            <a:r>
              <a:rPr lang="en-US" dirty="0"/>
              <a:t>() along with the stack trace to </a:t>
            </a:r>
            <a:r>
              <a:rPr lang="en-US" dirty="0" err="1"/>
              <a:t>System.err</a:t>
            </a:r>
            <a:r>
              <a:rPr lang="en-US" dirty="0"/>
              <a:t>, the error output stream</a:t>
            </a:r>
            <a:r>
              <a:rPr lang="en-US" dirty="0" smtClean="0"/>
              <a:t>.</a:t>
            </a:r>
          </a:p>
          <a:p>
            <a:pPr lvl="2"/>
            <a:r>
              <a:rPr lang="en-US" b="1" dirty="0"/>
              <a:t>public </a:t>
            </a:r>
            <a:r>
              <a:rPr lang="en-US" b="1" dirty="0" err="1"/>
              <a:t>StackTraceElement</a:t>
            </a:r>
            <a:r>
              <a:rPr lang="en-US" b="1" dirty="0"/>
              <a:t> [] </a:t>
            </a:r>
            <a:r>
              <a:rPr lang="en-US" b="1" dirty="0" err="1"/>
              <a:t>getStackTrace</a:t>
            </a:r>
            <a:r>
              <a:rPr lang="en-US" b="1" dirty="0"/>
              <a:t>()</a:t>
            </a:r>
            <a:r>
              <a:rPr lang="en-US" dirty="0"/>
              <a:t>Returns an array containing each element on the stack trace. The element at index 0 represents the top of the call stack, and the last element in the array represents the method at the bottom of the call stack.</a:t>
            </a:r>
          </a:p>
          <a:p>
            <a:pPr lvl="2"/>
            <a:r>
              <a:rPr lang="en-US" b="1" dirty="0"/>
              <a:t>public </a:t>
            </a:r>
            <a:r>
              <a:rPr lang="en-US" b="1" dirty="0" err="1"/>
              <a:t>Throwable</a:t>
            </a:r>
            <a:r>
              <a:rPr lang="en-US" b="1" dirty="0"/>
              <a:t> </a:t>
            </a:r>
            <a:r>
              <a:rPr lang="en-US" b="1" dirty="0" err="1"/>
              <a:t>fillInStackTrace</a:t>
            </a:r>
            <a:r>
              <a:rPr lang="en-US" b="1" dirty="0"/>
              <a:t>()</a:t>
            </a:r>
            <a:r>
              <a:rPr lang="en-US" dirty="0"/>
              <a:t>Fills the stack trace of this </a:t>
            </a:r>
            <a:r>
              <a:rPr lang="en-US" dirty="0" err="1"/>
              <a:t>Throwable</a:t>
            </a:r>
            <a:r>
              <a:rPr lang="en-US" dirty="0"/>
              <a:t> object with the current stack trace, adding to any previous information in the stack trace.</a:t>
            </a:r>
          </a:p>
          <a:p>
            <a:pPr lvl="2"/>
            <a:endParaRPr lang="en-US" dirty="0"/>
          </a:p>
          <a:p>
            <a:pPr lvl="2"/>
            <a:endParaRPr lang="en-US" dirty="0" smtClean="0"/>
          </a:p>
          <a:p>
            <a:pPr lvl="1"/>
            <a:endParaRPr lang="en-US" dirty="0"/>
          </a:p>
          <a:p>
            <a:endParaRPr lang="en-US" dirty="0"/>
          </a:p>
        </p:txBody>
      </p:sp>
    </p:spTree>
    <p:extLst>
      <p:ext uri="{BB962C8B-B14F-4D97-AF65-F5344CB8AC3E}">
        <p14:creationId xmlns:p14="http://schemas.microsoft.com/office/powerpoint/2010/main" val="2988098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TotalTime>
  <Words>908</Words>
  <Application>Microsoft Office PowerPoint</Application>
  <PresentationFormat>On-screen Show (4:3)</PresentationFormat>
  <Paragraphs>139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University of Central Florida COP 3330  Object Oriented Programming</vt:lpstr>
      <vt:lpstr>PowerPoint Presentation</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Presentation Foundation (WPF)</dc:title>
  <dc:creator>kwhiting</dc:creator>
  <cp:lastModifiedBy>kwhiting</cp:lastModifiedBy>
  <cp:revision>429</cp:revision>
  <dcterms:created xsi:type="dcterms:W3CDTF">2013-10-29T00:42:48Z</dcterms:created>
  <dcterms:modified xsi:type="dcterms:W3CDTF">2016-10-20T22:35:17Z</dcterms:modified>
</cp:coreProperties>
</file>