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90" r:id="rId4"/>
    <p:sldId id="310" r:id="rId5"/>
    <p:sldId id="312" r:id="rId6"/>
    <p:sldId id="311" r:id="rId7"/>
    <p:sldId id="323" r:id="rId8"/>
    <p:sldId id="313" r:id="rId9"/>
    <p:sldId id="322" r:id="rId10"/>
    <p:sldId id="314" r:id="rId11"/>
    <p:sldId id="324" r:id="rId12"/>
    <p:sldId id="317" r:id="rId13"/>
    <p:sldId id="315" r:id="rId14"/>
    <p:sldId id="318" r:id="rId15"/>
    <p:sldId id="326" r:id="rId16"/>
    <p:sldId id="319" r:id="rId17"/>
    <p:sldId id="327" r:id="rId18"/>
    <p:sldId id="320" r:id="rId19"/>
    <p:sldId id="328" r:id="rId20"/>
    <p:sldId id="332" r:id="rId21"/>
    <p:sldId id="329" r:id="rId22"/>
    <p:sldId id="330" r:id="rId23"/>
    <p:sldId id="331" r:id="rId24"/>
    <p:sldId id="321" r:id="rId25"/>
    <p:sldId id="333" r:id="rId26"/>
    <p:sldId id="334" r:id="rId27"/>
    <p:sldId id="335" r:id="rId28"/>
    <p:sldId id="336" r:id="rId29"/>
    <p:sldId id="33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 snapToGrid="0">
      <p:cViewPr>
        <p:scale>
          <a:sx n="76" d="100"/>
          <a:sy n="76" d="100"/>
        </p:scale>
        <p:origin x="-111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University </a:t>
            </a:r>
            <a:r>
              <a:rPr lang="en-US" sz="4000" b="1" dirty="0"/>
              <a:t>of Central Florida</a:t>
            </a:r>
            <a:br>
              <a:rPr lang="en-US" sz="4000" b="1" dirty="0"/>
            </a:br>
            <a:r>
              <a:rPr lang="en-US" sz="4000" b="1" dirty="0"/>
              <a:t>COP </a:t>
            </a:r>
            <a:r>
              <a:rPr lang="en-US" sz="4000" b="1" dirty="0" smtClean="0"/>
              <a:t>3330 </a:t>
            </a:r>
            <a:br>
              <a:rPr lang="en-US" sz="4000" b="1" dirty="0" smtClean="0"/>
            </a:br>
            <a:r>
              <a:rPr lang="en-US" sz="4000" b="1" dirty="0" smtClean="0"/>
              <a:t>Object Oriented Programming</a:t>
            </a:r>
            <a:br>
              <a:rPr lang="en-US" sz="4000" b="1" dirty="0" smtClean="0"/>
            </a:b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2753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Compound Assignments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Combine </a:t>
            </a:r>
            <a:r>
              <a:rPr lang="en-US" dirty="0"/>
              <a:t>the arithmetic operators with </a:t>
            </a:r>
            <a:r>
              <a:rPr lang="en-US" dirty="0" smtClean="0"/>
              <a:t>assignment </a:t>
            </a:r>
            <a:r>
              <a:rPr lang="en-US" dirty="0"/>
              <a:t>operator </a:t>
            </a:r>
            <a:endParaRPr lang="en-US" dirty="0" smtClean="0"/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x</a:t>
            </a:r>
            <a:r>
              <a:rPr lang="en-US" dirty="0"/>
              <a:t>+=1; and x=x+1; both increment the value of x by </a:t>
            </a:r>
            <a:r>
              <a:rPr lang="en-US" dirty="0" smtClean="0"/>
              <a:t>1</a:t>
            </a:r>
          </a:p>
          <a:p>
            <a:pPr lvl="1"/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121" y="2274515"/>
            <a:ext cx="4386884" cy="277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3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35655" cy="2408129"/>
          </a:xfrm>
        </p:spPr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dirty="0"/>
              <a:t> + operator </a:t>
            </a:r>
            <a:r>
              <a:rPr lang="en-US" dirty="0" smtClean="0"/>
              <a:t>also </a:t>
            </a:r>
            <a:r>
              <a:rPr lang="en-US" dirty="0"/>
              <a:t>be used for concatenating (joining) two strings </a:t>
            </a:r>
            <a:r>
              <a:rPr lang="en-US" dirty="0" smtClean="0"/>
              <a:t>together or other data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89" y="3412036"/>
            <a:ext cx="8071620" cy="192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65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552"/>
            <a:ext cx="8229600" cy="4898612"/>
          </a:xfrm>
        </p:spPr>
        <p:txBody>
          <a:bodyPr>
            <a:normAutofit/>
          </a:bodyPr>
          <a:lstStyle/>
          <a:p>
            <a:r>
              <a:rPr lang="en-US" dirty="0" smtClean="0"/>
              <a:t>Unary Operators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41037"/>
              </p:ext>
            </p:extLst>
          </p:nvPr>
        </p:nvGraphicFramePr>
        <p:xfrm>
          <a:off x="457200" y="2293826"/>
          <a:ext cx="8229600" cy="3877901"/>
        </p:xfrm>
        <a:graphic>
          <a:graphicData uri="http://schemas.openxmlformats.org/drawingml/2006/table">
            <a:tbl>
              <a:tblPr/>
              <a:tblGrid>
                <a:gridCol w="1183710"/>
                <a:gridCol w="7045890"/>
              </a:tblGrid>
              <a:tr h="369324"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309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Unary plus operator; indicates positive value (numbers are positive without this, however)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317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Unary minus operator; negates an expression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317">
                <a:tc>
                  <a:txBody>
                    <a:bodyPr/>
                    <a:lstStyle/>
                    <a:p>
                      <a:r>
                        <a:rPr lang="en-US"/>
                        <a:t>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Increment operator; increments a value by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317">
                <a:tc>
                  <a:txBody>
                    <a:bodyPr/>
                    <a:lstStyle/>
                    <a:p>
                      <a:r>
                        <a:rPr lang="en-US"/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Decrement operator; decrements a value by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317">
                <a:tc>
                  <a:txBody>
                    <a:bodyPr/>
                    <a:lstStyle/>
                    <a:p>
                      <a:r>
                        <a:rPr lang="en-US"/>
                        <a:t>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complement operator; inverts the value of a </a:t>
                      </a:r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7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552"/>
            <a:ext cx="4102274" cy="4898612"/>
          </a:xfrm>
        </p:spPr>
        <p:txBody>
          <a:bodyPr>
            <a:normAutofit/>
          </a:bodyPr>
          <a:lstStyle/>
          <a:p>
            <a:r>
              <a:rPr lang="en-US" dirty="0" smtClean="0"/>
              <a:t>Unary Operators</a:t>
            </a:r>
          </a:p>
          <a:p>
            <a:pPr lvl="1"/>
            <a:r>
              <a:rPr lang="en-US" dirty="0" smtClean="0"/>
              <a:t>require </a:t>
            </a:r>
            <a:r>
              <a:rPr lang="en-US" dirty="0"/>
              <a:t>only one </a:t>
            </a:r>
            <a:r>
              <a:rPr lang="en-US" dirty="0" smtClean="0"/>
              <a:t>operand</a:t>
            </a:r>
          </a:p>
          <a:p>
            <a:pPr lvl="1"/>
            <a:r>
              <a:rPr lang="en-US" dirty="0" smtClean="0"/>
              <a:t>perform </a:t>
            </a:r>
            <a:r>
              <a:rPr lang="en-US" dirty="0"/>
              <a:t>various operations </a:t>
            </a:r>
            <a:endParaRPr lang="en-US" dirty="0" smtClean="0"/>
          </a:p>
          <a:p>
            <a:pPr lvl="2"/>
            <a:r>
              <a:rPr lang="en-US" dirty="0" smtClean="0"/>
              <a:t>incrementing/decrementing </a:t>
            </a:r>
            <a:r>
              <a:rPr lang="en-US" dirty="0"/>
              <a:t>a value by </a:t>
            </a:r>
            <a:r>
              <a:rPr lang="en-US" dirty="0" smtClean="0"/>
              <a:t>one</a:t>
            </a:r>
          </a:p>
          <a:p>
            <a:pPr lvl="2"/>
            <a:r>
              <a:rPr lang="en-US" dirty="0" smtClean="0"/>
              <a:t>negating </a:t>
            </a:r>
            <a:r>
              <a:rPr lang="en-US" dirty="0"/>
              <a:t>an </a:t>
            </a:r>
            <a:r>
              <a:rPr lang="en-US" dirty="0" smtClean="0"/>
              <a:t>expression</a:t>
            </a:r>
          </a:p>
          <a:p>
            <a:pPr lvl="2"/>
            <a:r>
              <a:rPr lang="en-US" dirty="0" smtClean="0"/>
              <a:t>inverting </a:t>
            </a:r>
            <a:r>
              <a:rPr lang="en-US" dirty="0"/>
              <a:t>the value of a </a:t>
            </a:r>
            <a:r>
              <a:rPr lang="en-US" dirty="0" err="1" smtClean="0"/>
              <a:t>boolean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82" y="1970826"/>
            <a:ext cx="4600695" cy="3678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1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552"/>
            <a:ext cx="8229600" cy="56304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Prefix and Postfix</a:t>
            </a:r>
          </a:p>
          <a:p>
            <a:pPr lvl="1"/>
            <a:r>
              <a:rPr lang="en-US" dirty="0" smtClean="0"/>
              <a:t>Prefix = increment/decrement </a:t>
            </a:r>
            <a:r>
              <a:rPr lang="en-US" dirty="0"/>
              <a:t>operators </a:t>
            </a:r>
            <a:r>
              <a:rPr lang="en-US" dirty="0" smtClean="0"/>
              <a:t>applied </a:t>
            </a:r>
            <a:r>
              <a:rPr lang="en-US" dirty="0"/>
              <a:t>before </a:t>
            </a:r>
            <a:r>
              <a:rPr lang="en-US" dirty="0" smtClean="0"/>
              <a:t>the operand</a:t>
            </a:r>
          </a:p>
          <a:p>
            <a:pPr lvl="1"/>
            <a:r>
              <a:rPr lang="en-US" dirty="0" smtClean="0"/>
              <a:t>Postfix = increment/decrement </a:t>
            </a:r>
            <a:r>
              <a:rPr lang="en-US" dirty="0"/>
              <a:t>operators </a:t>
            </a:r>
            <a:r>
              <a:rPr lang="en-US" dirty="0" smtClean="0"/>
              <a:t>applied after the </a:t>
            </a:r>
            <a:r>
              <a:rPr lang="en-US" dirty="0"/>
              <a:t>operand. </a:t>
            </a:r>
            <a:endParaRPr lang="en-US" dirty="0" smtClean="0"/>
          </a:p>
          <a:p>
            <a:pPr lvl="1"/>
            <a:r>
              <a:rPr lang="en-US" dirty="0" smtClean="0"/>
              <a:t>Code</a:t>
            </a:r>
            <a:r>
              <a:rPr lang="en-US" dirty="0"/>
              <a:t> result++; and ++result; will both end in result being incremented by </a:t>
            </a:r>
            <a:r>
              <a:rPr lang="en-US" dirty="0" smtClean="0"/>
              <a:t>one</a:t>
            </a:r>
          </a:p>
          <a:p>
            <a:pPr lvl="1"/>
            <a:r>
              <a:rPr lang="en-US" dirty="0" smtClean="0"/>
              <a:t>Difference </a:t>
            </a:r>
          </a:p>
          <a:p>
            <a:pPr lvl="2"/>
            <a:r>
              <a:rPr lang="en-US" dirty="0" smtClean="0"/>
              <a:t>prefix ++result </a:t>
            </a:r>
            <a:r>
              <a:rPr lang="en-US" dirty="0"/>
              <a:t>evaluates to the incremented </a:t>
            </a:r>
            <a:r>
              <a:rPr lang="en-US" dirty="0" smtClean="0"/>
              <a:t>value</a:t>
            </a:r>
          </a:p>
          <a:p>
            <a:pPr lvl="2"/>
            <a:r>
              <a:rPr lang="en-US" dirty="0" smtClean="0"/>
              <a:t>postfix result++ </a:t>
            </a:r>
            <a:r>
              <a:rPr lang="en-US" dirty="0"/>
              <a:t>evaluates to the original </a:t>
            </a:r>
            <a:r>
              <a:rPr lang="en-US" dirty="0" smtClean="0"/>
              <a:t>value</a:t>
            </a:r>
          </a:p>
          <a:p>
            <a:pPr lvl="2"/>
            <a:r>
              <a:rPr lang="en-US" dirty="0" smtClean="0"/>
              <a:t>performing </a:t>
            </a:r>
            <a:r>
              <a:rPr lang="en-US" dirty="0"/>
              <a:t>a simple </a:t>
            </a:r>
            <a:r>
              <a:rPr lang="en-US" dirty="0" smtClean="0"/>
              <a:t>increment/decrement doesn't matter </a:t>
            </a:r>
            <a:r>
              <a:rPr lang="en-US" dirty="0"/>
              <a:t>which version </a:t>
            </a:r>
            <a:r>
              <a:rPr lang="en-US" dirty="0" smtClean="0"/>
              <a:t>is used</a:t>
            </a:r>
          </a:p>
          <a:p>
            <a:pPr lvl="2"/>
            <a:r>
              <a:rPr lang="en-US" dirty="0" smtClean="0"/>
              <a:t>if this </a:t>
            </a:r>
            <a:r>
              <a:rPr lang="en-US" dirty="0"/>
              <a:t>operator </a:t>
            </a:r>
            <a:r>
              <a:rPr lang="en-US" dirty="0" smtClean="0"/>
              <a:t>is </a:t>
            </a:r>
            <a:r>
              <a:rPr lang="en-US" dirty="0"/>
              <a:t>part of a larger expression, the </a:t>
            </a:r>
            <a:r>
              <a:rPr lang="en-US" dirty="0" smtClean="0"/>
              <a:t>selected implementation may </a:t>
            </a:r>
            <a:r>
              <a:rPr lang="en-US" dirty="0"/>
              <a:t>make a significant difference.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4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80" y="1240078"/>
            <a:ext cx="4828777" cy="56304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Prefix and </a:t>
            </a:r>
            <a:r>
              <a:rPr lang="en-US" dirty="0" smtClean="0"/>
              <a:t>Postfix</a:t>
            </a:r>
          </a:p>
          <a:p>
            <a:pPr lvl="1"/>
            <a:r>
              <a:rPr lang="en-US" dirty="0" smtClean="0"/>
              <a:t>For the most part programmers will not notice a difference in behavior of prefix and postfix</a:t>
            </a:r>
          </a:p>
          <a:p>
            <a:pPr lvl="1"/>
            <a:r>
              <a:rPr lang="en-US" dirty="0" smtClean="0"/>
              <a:t>In the example to the right it would be noticeable where the prefix and postfix </a:t>
            </a:r>
            <a:r>
              <a:rPr lang="en-US" dirty="0" smtClean="0"/>
              <a:t>are passed as arguments to the </a:t>
            </a:r>
            <a:r>
              <a:rPr lang="en-US" dirty="0" err="1" smtClean="0"/>
              <a:t>println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smtClean="0"/>
              <a:t>The printing is one independent action</a:t>
            </a:r>
          </a:p>
          <a:p>
            <a:pPr lvl="1"/>
            <a:r>
              <a:rPr lang="en-US" dirty="0" smtClean="0"/>
              <a:t>The incrementing is a second independent action</a:t>
            </a:r>
            <a:endParaRPr lang="en-US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977" y="1540435"/>
            <a:ext cx="3728907" cy="490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8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552"/>
            <a:ext cx="8229600" cy="5630448"/>
          </a:xfrm>
        </p:spPr>
        <p:txBody>
          <a:bodyPr>
            <a:normAutofit/>
          </a:bodyPr>
          <a:lstStyle/>
          <a:p>
            <a:r>
              <a:rPr lang="en-US" dirty="0" smtClean="0"/>
              <a:t>Equality and Relational </a:t>
            </a:r>
          </a:p>
          <a:p>
            <a:pPr lvl="1"/>
            <a:r>
              <a:rPr lang="en-US" dirty="0"/>
              <a:t>equality and relational operators determine if one operand is greater than, less than, equal to, or not equal to another </a:t>
            </a:r>
            <a:r>
              <a:rPr lang="en-US" dirty="0" smtClean="0"/>
              <a:t>operand</a:t>
            </a:r>
          </a:p>
          <a:p>
            <a:pPr marL="457200" lvl="1" indent="0">
              <a:buNone/>
            </a:pPr>
            <a:r>
              <a:rPr lang="en-US" dirty="0"/>
              <a:t>== equal to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!= </a:t>
            </a:r>
            <a:r>
              <a:rPr lang="en-US" dirty="0"/>
              <a:t>not equal to </a:t>
            </a:r>
            <a:endParaRPr lang="en-US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33" y="4367213"/>
            <a:ext cx="7232242" cy="230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9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552"/>
            <a:ext cx="8229600" cy="25928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Equality and Relational </a:t>
            </a:r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dirty="0"/>
              <a:t>greater than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&gt;= </a:t>
            </a:r>
            <a:r>
              <a:rPr lang="en-US" dirty="0"/>
              <a:t>greater than or equal to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 </a:t>
            </a:r>
            <a:r>
              <a:rPr lang="en-US" dirty="0"/>
              <a:t>less than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&lt;= </a:t>
            </a:r>
            <a:r>
              <a:rPr lang="en-US" dirty="0"/>
              <a:t>less than or equal to</a:t>
            </a:r>
            <a:endParaRPr lang="en-US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20" y="3714750"/>
            <a:ext cx="58483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29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552"/>
            <a:ext cx="8229600" cy="5630448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</a:t>
            </a:r>
          </a:p>
          <a:p>
            <a:pPr lvl="1"/>
            <a:r>
              <a:rPr lang="en-US" dirty="0" smtClean="0"/>
              <a:t>&amp;&amp;</a:t>
            </a:r>
            <a:r>
              <a:rPr lang="en-US" dirty="0"/>
              <a:t> and || operators perform </a:t>
            </a:r>
            <a:r>
              <a:rPr lang="en-US" i="1" dirty="0"/>
              <a:t>Conditional-AND</a:t>
            </a:r>
            <a:r>
              <a:rPr lang="en-US" dirty="0"/>
              <a:t> and </a:t>
            </a:r>
            <a:r>
              <a:rPr lang="en-US" i="1" dirty="0"/>
              <a:t>Conditional-OR</a:t>
            </a:r>
            <a:r>
              <a:rPr lang="en-US" dirty="0"/>
              <a:t> operations on two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expressions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operators exhibit "short-circuiting" behavior, which means that the second operand is evaluated only if </a:t>
            </a:r>
            <a:r>
              <a:rPr lang="en-US" dirty="0" smtClean="0"/>
              <a:t>needed</a:t>
            </a:r>
          </a:p>
          <a:p>
            <a:pPr lvl="1"/>
            <a:r>
              <a:rPr lang="en-US" dirty="0"/>
              <a:t>Ternary operator ?: </a:t>
            </a:r>
          </a:p>
          <a:p>
            <a:pPr lvl="2"/>
            <a:r>
              <a:rPr lang="en-US" dirty="0"/>
              <a:t>shorthand for an if-then-else statement </a:t>
            </a:r>
          </a:p>
          <a:p>
            <a:pPr lvl="2"/>
            <a:r>
              <a:rPr lang="en-US" i="1" dirty="0"/>
              <a:t>ternary operator</a:t>
            </a:r>
            <a:r>
              <a:rPr lang="en-US" dirty="0"/>
              <a:t> because it uses three operands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552"/>
            <a:ext cx="8229600" cy="5630448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</a:t>
            </a:r>
            <a:endParaRPr lang="en-US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81" y="2610108"/>
            <a:ext cx="8344256" cy="291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1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552"/>
            <a:ext cx="8229600" cy="5630448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</a:t>
            </a:r>
            <a:endParaRPr lang="en-US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3047" y="1784897"/>
            <a:ext cx="8580327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Ternary operator ?: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Read as</a:t>
            </a: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the result of the </a:t>
            </a:r>
            <a:r>
              <a:rPr lang="en-US" sz="2000" dirty="0"/>
              <a:t>condition </a:t>
            </a:r>
            <a:r>
              <a:rPr lang="en-US" sz="2000" dirty="0" smtClean="0"/>
              <a:t> (</a:t>
            </a:r>
            <a:r>
              <a:rPr lang="en-US" sz="2000" dirty="0"/>
              <a:t>result1 == </a:t>
            </a:r>
            <a:r>
              <a:rPr lang="en-US" sz="2000" dirty="0" err="1"/>
              <a:t>JOptionPane.YES_OPTION</a:t>
            </a:r>
            <a:r>
              <a:rPr lang="en-US" sz="2000" dirty="0" smtClean="0"/>
              <a:t>) is </a:t>
            </a:r>
            <a:r>
              <a:rPr lang="en-US" sz="2000" b="1" dirty="0" smtClean="0"/>
              <a:t>true</a:t>
            </a:r>
            <a:r>
              <a:rPr lang="en-US" sz="2000" dirty="0" smtClean="0"/>
              <a:t> then the result the behavior coded in between the ? and the : is executed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the result of the condition (result1 == </a:t>
            </a:r>
            <a:r>
              <a:rPr lang="en-US" sz="2000" dirty="0" err="1"/>
              <a:t>JOptionPane.YES_OPTION</a:t>
            </a:r>
            <a:r>
              <a:rPr lang="en-US" sz="2000" dirty="0"/>
              <a:t>) is </a:t>
            </a:r>
            <a:r>
              <a:rPr lang="en-US" sz="2000" b="1" dirty="0" smtClean="0"/>
              <a:t>false</a:t>
            </a:r>
            <a:r>
              <a:rPr lang="en-US" sz="2000" dirty="0" smtClean="0"/>
              <a:t> then </a:t>
            </a:r>
            <a:r>
              <a:rPr lang="en-US" sz="2000" dirty="0"/>
              <a:t>the result the behavior coded in between the </a:t>
            </a:r>
            <a:r>
              <a:rPr lang="en-US" sz="2000" dirty="0" smtClean="0"/>
              <a:t>: </a:t>
            </a:r>
            <a:r>
              <a:rPr lang="en-US" sz="2000" dirty="0"/>
              <a:t>and the </a:t>
            </a:r>
            <a:r>
              <a:rPr lang="en-US" sz="2000" dirty="0" smtClean="0"/>
              <a:t>; </a:t>
            </a:r>
            <a:r>
              <a:rPr lang="en-US" sz="2000" dirty="0"/>
              <a:t>is executed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21" y="4625366"/>
            <a:ext cx="9144261" cy="205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69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333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&amp;&amp; (AND)</a:t>
            </a:r>
          </a:p>
          <a:p>
            <a:pPr lvl="1"/>
            <a:r>
              <a:rPr lang="en-US" dirty="0" smtClean="0"/>
              <a:t>Expression on  the left of the &amp;&amp; is true (nonzero)</a:t>
            </a:r>
          </a:p>
          <a:p>
            <a:pPr marL="457200" lvl="1" indent="0">
              <a:buNone/>
            </a:pP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Expression on the right of the &amp;&amp; is true (nonzero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Truth table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45148"/>
              </p:ext>
            </p:extLst>
          </p:nvPr>
        </p:nvGraphicFramePr>
        <p:xfrm>
          <a:off x="810015" y="4102619"/>
          <a:ext cx="7607475" cy="197653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895607"/>
                <a:gridCol w="1828800"/>
                <a:gridCol w="3883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 1 &amp;&amp; Expression 2</a:t>
                      </a:r>
                      <a:endParaRPr lang="en-US" dirty="0"/>
                    </a:p>
                  </a:txBody>
                  <a:tcPr/>
                </a:tc>
              </a:tr>
              <a:tr h="49317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8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62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|| (OR)</a:t>
            </a:r>
          </a:p>
          <a:p>
            <a:pPr lvl="1"/>
            <a:r>
              <a:rPr lang="en-US" dirty="0" smtClean="0"/>
              <a:t>Expression on the left of the || is true (nonzero)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OR</a:t>
            </a:r>
          </a:p>
          <a:p>
            <a:pPr lvl="1"/>
            <a:r>
              <a:rPr lang="en-US" dirty="0" smtClean="0"/>
              <a:t>Expression on the right of the || is true (nonzero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Truth table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97844"/>
              </p:ext>
            </p:extLst>
          </p:nvPr>
        </p:nvGraphicFramePr>
        <p:xfrm>
          <a:off x="847593" y="4390717"/>
          <a:ext cx="7607475" cy="197653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895607"/>
                <a:gridCol w="1828800"/>
                <a:gridCol w="3883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 1 &amp;&amp; Expression 2</a:t>
                      </a:r>
                      <a:endParaRPr lang="en-US" dirty="0"/>
                    </a:p>
                  </a:txBody>
                  <a:tcPr/>
                </a:tc>
              </a:tr>
              <a:tr h="49317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5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83285"/>
          </a:xfrm>
        </p:spPr>
        <p:txBody>
          <a:bodyPr>
            <a:normAutofit/>
          </a:bodyPr>
          <a:lstStyle/>
          <a:p>
            <a:r>
              <a:rPr lang="en-US" dirty="0" smtClean="0"/>
              <a:t>! (NOT)</a:t>
            </a:r>
          </a:p>
          <a:p>
            <a:pPr lvl="1"/>
            <a:r>
              <a:rPr lang="en-US" dirty="0" smtClean="0"/>
              <a:t>Logical </a:t>
            </a:r>
            <a:r>
              <a:rPr lang="en-US" dirty="0"/>
              <a:t>negation, logical complement</a:t>
            </a:r>
          </a:p>
          <a:p>
            <a:pPr lvl="1"/>
            <a:r>
              <a:rPr lang="en-US" dirty="0" smtClean="0"/>
              <a:t>Reverses the evaluation of the </a:t>
            </a:r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Truth table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244453"/>
              </p:ext>
            </p:extLst>
          </p:nvPr>
        </p:nvGraphicFramePr>
        <p:xfrm>
          <a:off x="1348633" y="4252931"/>
          <a:ext cx="3479111" cy="123485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770759"/>
                <a:gridCol w="17083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!Expression</a:t>
                      </a:r>
                      <a:endParaRPr lang="en-US" dirty="0"/>
                    </a:p>
                  </a:txBody>
                  <a:tcPr/>
                </a:tc>
              </a:tr>
              <a:tr h="49317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69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552"/>
            <a:ext cx="8229600" cy="5630448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instanceof</a:t>
            </a:r>
            <a:endParaRPr lang="en-US" dirty="0" smtClean="0"/>
          </a:p>
          <a:p>
            <a:pPr lvl="1"/>
            <a:r>
              <a:rPr lang="en-US" dirty="0" err="1" smtClean="0"/>
              <a:t>instanceof</a:t>
            </a:r>
            <a:r>
              <a:rPr lang="en-US" dirty="0"/>
              <a:t> operator compares an object to a specified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use to </a:t>
            </a:r>
            <a:r>
              <a:rPr lang="en-US" dirty="0"/>
              <a:t>test if an object is </a:t>
            </a:r>
            <a:endParaRPr lang="en-US" dirty="0" smtClean="0"/>
          </a:p>
          <a:p>
            <a:pPr lvl="2"/>
            <a:r>
              <a:rPr lang="en-US" dirty="0" smtClean="0"/>
              <a:t>an </a:t>
            </a:r>
            <a:r>
              <a:rPr lang="en-US" dirty="0"/>
              <a:t>instance of a </a:t>
            </a:r>
            <a:r>
              <a:rPr lang="en-US" dirty="0" smtClean="0"/>
              <a:t>class</a:t>
            </a:r>
          </a:p>
          <a:p>
            <a:pPr lvl="2"/>
            <a:r>
              <a:rPr lang="en-US" dirty="0" smtClean="0"/>
              <a:t>an </a:t>
            </a:r>
            <a:r>
              <a:rPr lang="en-US" dirty="0"/>
              <a:t>instance of a </a:t>
            </a:r>
            <a:r>
              <a:rPr lang="en-US" dirty="0" smtClean="0"/>
              <a:t>subclass</a:t>
            </a:r>
          </a:p>
          <a:p>
            <a:pPr lvl="2"/>
            <a:r>
              <a:rPr lang="en-US" dirty="0" smtClean="0"/>
              <a:t>an </a:t>
            </a:r>
            <a:r>
              <a:rPr lang="en-US" dirty="0"/>
              <a:t>instance of a class that implements a particular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99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552"/>
            <a:ext cx="8229600" cy="5630448"/>
          </a:xfrm>
        </p:spPr>
        <p:txBody>
          <a:bodyPr>
            <a:normAutofit/>
          </a:bodyPr>
          <a:lstStyle/>
          <a:p>
            <a:r>
              <a:rPr lang="en-US" dirty="0" smtClean="0"/>
              <a:t>Using an inner class</a:t>
            </a:r>
          </a:p>
          <a:p>
            <a:pPr lvl="1"/>
            <a:r>
              <a:rPr lang="en-US" dirty="0" smtClean="0"/>
              <a:t>In the outer class create instances of the inner classes </a:t>
            </a:r>
          </a:p>
          <a:p>
            <a:pPr lvl="1"/>
            <a:r>
              <a:rPr lang="en-US" dirty="0" smtClean="0"/>
              <a:t>This declaration is in the main() method of class Operators</a:t>
            </a:r>
          </a:p>
          <a:p>
            <a:pPr lvl="1"/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35" y="4104298"/>
            <a:ext cx="7148591" cy="1595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2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552"/>
            <a:ext cx="8229600" cy="5630448"/>
          </a:xfrm>
        </p:spPr>
        <p:txBody>
          <a:bodyPr>
            <a:normAutofit/>
          </a:bodyPr>
          <a:lstStyle/>
          <a:p>
            <a:r>
              <a:rPr lang="en-US" dirty="0" smtClean="0"/>
              <a:t>Defining an inner class</a:t>
            </a:r>
          </a:p>
          <a:p>
            <a:pPr lvl="1"/>
            <a:r>
              <a:rPr lang="en-US" dirty="0" smtClean="0"/>
              <a:t>In object oriented programming classes can contain inner classes, classes that are defined within a class</a:t>
            </a:r>
          </a:p>
          <a:p>
            <a:pPr lvl="1"/>
            <a:r>
              <a:rPr lang="en-US" dirty="0" smtClean="0"/>
              <a:t> Are private to the class they are defined in</a:t>
            </a:r>
          </a:p>
          <a:p>
            <a:pPr lvl="1"/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69" y="3871032"/>
            <a:ext cx="7639181" cy="298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3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552"/>
            <a:ext cx="8229600" cy="5630448"/>
          </a:xfrm>
        </p:spPr>
        <p:txBody>
          <a:bodyPr>
            <a:normAutofit/>
          </a:bodyPr>
          <a:lstStyle/>
          <a:p>
            <a:r>
              <a:rPr lang="en-US" dirty="0" smtClean="0"/>
              <a:t>Checking </a:t>
            </a:r>
            <a:r>
              <a:rPr lang="en-US" dirty="0" err="1" smtClean="0"/>
              <a:t>instanceof</a:t>
            </a:r>
            <a:endParaRPr lang="en-US" dirty="0" smtClean="0"/>
          </a:p>
          <a:p>
            <a:pPr lvl="1"/>
            <a:r>
              <a:rPr lang="en-US" dirty="0" smtClean="0"/>
              <a:t>Using the </a:t>
            </a:r>
            <a:r>
              <a:rPr lang="en-US" dirty="0" err="1" smtClean="0"/>
              <a:t>instanceof</a:t>
            </a:r>
            <a:r>
              <a:rPr lang="en-US" dirty="0" smtClean="0"/>
              <a:t> operator each object is checked</a:t>
            </a:r>
          </a:p>
          <a:p>
            <a:pPr lvl="1"/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74" y="2890642"/>
            <a:ext cx="68008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552"/>
            <a:ext cx="8229600" cy="5630448"/>
          </a:xfrm>
        </p:spPr>
        <p:txBody>
          <a:bodyPr>
            <a:normAutofit/>
          </a:bodyPr>
          <a:lstStyle/>
          <a:p>
            <a:r>
              <a:rPr lang="en-US" dirty="0" smtClean="0"/>
              <a:t>Checking </a:t>
            </a:r>
            <a:r>
              <a:rPr lang="en-US" dirty="0" err="1" smtClean="0"/>
              <a:t>instanceof</a:t>
            </a:r>
            <a:endParaRPr lang="en-US" dirty="0" smtClean="0"/>
          </a:p>
          <a:p>
            <a:pPr lvl="1"/>
            <a:r>
              <a:rPr lang="en-US" dirty="0" smtClean="0"/>
              <a:t>obj1 is an </a:t>
            </a:r>
            <a:r>
              <a:rPr lang="en-US" dirty="0" err="1" smtClean="0"/>
              <a:t>instanceof</a:t>
            </a:r>
            <a:r>
              <a:rPr lang="en-US" dirty="0" smtClean="0"/>
              <a:t> inner class Parent because the statement called the Parent() constructor</a:t>
            </a:r>
          </a:p>
          <a:p>
            <a:pPr marL="457200" lvl="1" indent="0">
              <a:buNone/>
            </a:pPr>
            <a:r>
              <a:rPr lang="en-US" dirty="0"/>
              <a:t> Parent </a:t>
            </a:r>
            <a:r>
              <a:rPr lang="en-US" dirty="0" smtClean="0"/>
              <a:t>obj1 </a:t>
            </a:r>
            <a:r>
              <a:rPr lang="en-US" dirty="0"/>
              <a:t>= new Parent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obj1 </a:t>
            </a:r>
            <a:r>
              <a:rPr lang="en-US" dirty="0"/>
              <a:t>is </a:t>
            </a:r>
            <a:r>
              <a:rPr lang="en-US" dirty="0" smtClean="0"/>
              <a:t>NOT an </a:t>
            </a:r>
            <a:r>
              <a:rPr lang="en-US" dirty="0" err="1"/>
              <a:t>instanceof</a:t>
            </a:r>
            <a:r>
              <a:rPr lang="en-US" dirty="0"/>
              <a:t> inner class </a:t>
            </a:r>
            <a:r>
              <a:rPr lang="en-US" dirty="0" smtClean="0"/>
              <a:t>Child because </a:t>
            </a:r>
            <a:r>
              <a:rPr lang="en-US" dirty="0"/>
              <a:t>the statement </a:t>
            </a:r>
            <a:r>
              <a:rPr lang="en-US" dirty="0" smtClean="0"/>
              <a:t>did not call the Child() </a:t>
            </a:r>
            <a:r>
              <a:rPr lang="en-US" dirty="0"/>
              <a:t>constructor</a:t>
            </a:r>
          </a:p>
          <a:p>
            <a:pPr lvl="1"/>
            <a:r>
              <a:rPr lang="en-US" dirty="0" smtClean="0"/>
              <a:t>obj1 is NOT </a:t>
            </a:r>
            <a:r>
              <a:rPr lang="en-US" dirty="0"/>
              <a:t>an </a:t>
            </a:r>
            <a:r>
              <a:rPr lang="en-US" dirty="0" err="1"/>
              <a:t>instanceof</a:t>
            </a:r>
            <a:r>
              <a:rPr lang="en-US" dirty="0"/>
              <a:t> inner </a:t>
            </a:r>
            <a:r>
              <a:rPr lang="en-US" dirty="0" smtClean="0"/>
              <a:t>interface </a:t>
            </a:r>
            <a:r>
              <a:rPr lang="en-US" dirty="0" err="1" smtClean="0"/>
              <a:t>MyInterface</a:t>
            </a:r>
            <a:r>
              <a:rPr lang="en-US" dirty="0" smtClean="0"/>
              <a:t> because </a:t>
            </a:r>
            <a:r>
              <a:rPr lang="en-US" dirty="0"/>
              <a:t>the </a:t>
            </a:r>
            <a:r>
              <a:rPr lang="en-US" dirty="0" smtClean="0"/>
              <a:t>class Parent did not implement the interface </a:t>
            </a:r>
            <a:r>
              <a:rPr lang="en-US" dirty="0" err="1" smtClean="0"/>
              <a:t>MyInterface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552"/>
            <a:ext cx="8229600" cy="5630448"/>
          </a:xfrm>
        </p:spPr>
        <p:txBody>
          <a:bodyPr>
            <a:normAutofit/>
          </a:bodyPr>
          <a:lstStyle/>
          <a:p>
            <a:r>
              <a:rPr lang="en-US" dirty="0" smtClean="0"/>
              <a:t>Checking </a:t>
            </a:r>
            <a:r>
              <a:rPr lang="en-US" dirty="0" err="1" smtClean="0"/>
              <a:t>instanceof</a:t>
            </a:r>
            <a:endParaRPr lang="en-US" dirty="0" smtClean="0"/>
          </a:p>
          <a:p>
            <a:pPr lvl="1"/>
            <a:r>
              <a:rPr lang="en-US" dirty="0" smtClean="0"/>
              <a:t>obj2 is an </a:t>
            </a:r>
            <a:r>
              <a:rPr lang="en-US" dirty="0" err="1" smtClean="0"/>
              <a:t>instanceof</a:t>
            </a:r>
            <a:r>
              <a:rPr lang="en-US" dirty="0" smtClean="0"/>
              <a:t> inner class Parent because class Child extended class Parent</a:t>
            </a:r>
          </a:p>
          <a:p>
            <a:pPr marL="457200" lvl="1" indent="0">
              <a:buNone/>
            </a:pPr>
            <a:r>
              <a:rPr lang="en-US" dirty="0"/>
              <a:t> Parent </a:t>
            </a:r>
            <a:r>
              <a:rPr lang="en-US" dirty="0" smtClean="0"/>
              <a:t>obj1 </a:t>
            </a:r>
            <a:r>
              <a:rPr lang="en-US" dirty="0"/>
              <a:t>= new Parent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obj2 </a:t>
            </a:r>
            <a:r>
              <a:rPr lang="en-US" dirty="0"/>
              <a:t>is </a:t>
            </a:r>
            <a:r>
              <a:rPr lang="en-US" dirty="0" smtClean="0"/>
              <a:t>an </a:t>
            </a:r>
            <a:r>
              <a:rPr lang="en-US" dirty="0" err="1"/>
              <a:t>instanceof</a:t>
            </a:r>
            <a:r>
              <a:rPr lang="en-US" dirty="0"/>
              <a:t> inner class </a:t>
            </a:r>
            <a:r>
              <a:rPr lang="en-US" dirty="0" smtClean="0"/>
              <a:t>Child because </a:t>
            </a:r>
            <a:r>
              <a:rPr lang="en-US" dirty="0"/>
              <a:t>the statement </a:t>
            </a:r>
            <a:r>
              <a:rPr lang="en-US" dirty="0" smtClean="0"/>
              <a:t>called the Child() </a:t>
            </a:r>
            <a:r>
              <a:rPr lang="en-US" dirty="0"/>
              <a:t>constructor</a:t>
            </a:r>
          </a:p>
          <a:p>
            <a:pPr lvl="1"/>
            <a:r>
              <a:rPr lang="en-US" dirty="0" smtClean="0"/>
              <a:t>obj2 is an </a:t>
            </a:r>
            <a:r>
              <a:rPr lang="en-US" dirty="0" err="1"/>
              <a:t>instanceof</a:t>
            </a:r>
            <a:r>
              <a:rPr lang="en-US" dirty="0"/>
              <a:t> inner </a:t>
            </a:r>
            <a:r>
              <a:rPr lang="en-US" dirty="0" smtClean="0"/>
              <a:t>interface </a:t>
            </a:r>
            <a:r>
              <a:rPr lang="en-US" dirty="0" err="1" smtClean="0"/>
              <a:t>MyInterface</a:t>
            </a:r>
            <a:r>
              <a:rPr lang="en-US" dirty="0" smtClean="0"/>
              <a:t> because </a:t>
            </a:r>
            <a:r>
              <a:rPr lang="en-US" dirty="0"/>
              <a:t>the </a:t>
            </a:r>
            <a:r>
              <a:rPr lang="en-US" dirty="0" smtClean="0"/>
              <a:t>class Child implemented the interface </a:t>
            </a:r>
            <a:r>
              <a:rPr lang="en-US" dirty="0" err="1" smtClean="0"/>
              <a:t>MyInterface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6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3065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Operators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038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 Operators are special symbols that perform specific operations on one, two, or three </a:t>
            </a:r>
            <a:r>
              <a:rPr lang="en-US" sz="3600" i="1" dirty="0"/>
              <a:t>operands</a:t>
            </a:r>
            <a:r>
              <a:rPr lang="en-US" sz="3600" dirty="0"/>
              <a:t>, and </a:t>
            </a:r>
            <a:r>
              <a:rPr lang="en-US" sz="3600" dirty="0" smtClean="0"/>
              <a:t>return </a:t>
            </a:r>
            <a:r>
              <a:rPr lang="en-US" sz="3600" dirty="0"/>
              <a:t>a </a:t>
            </a:r>
            <a:r>
              <a:rPr lang="en-US" sz="3600" dirty="0" smtClean="0"/>
              <a:t>result</a:t>
            </a:r>
          </a:p>
          <a:p>
            <a:r>
              <a:rPr lang="en-US" sz="3600" dirty="0" smtClean="0"/>
              <a:t>Operators precedence</a:t>
            </a:r>
          </a:p>
          <a:p>
            <a:pPr lvl="1"/>
            <a:r>
              <a:rPr lang="en-US" dirty="0" smtClean="0"/>
              <a:t>Operators with </a:t>
            </a:r>
            <a:r>
              <a:rPr lang="en-US" dirty="0"/>
              <a:t>higher precedence are evaluated before operators with relatively lower </a:t>
            </a:r>
            <a:r>
              <a:rPr lang="en-US" dirty="0" smtClean="0"/>
              <a:t>precedence</a:t>
            </a:r>
          </a:p>
          <a:p>
            <a:pPr lvl="1"/>
            <a:r>
              <a:rPr lang="en-US" dirty="0" smtClean="0"/>
              <a:t>Operators </a:t>
            </a:r>
            <a:r>
              <a:rPr lang="en-US" dirty="0"/>
              <a:t>of equal precedence </a:t>
            </a:r>
            <a:r>
              <a:rPr lang="en-US" dirty="0" smtClean="0"/>
              <a:t>in </a:t>
            </a:r>
            <a:r>
              <a:rPr lang="en-US" dirty="0"/>
              <a:t>the same </a:t>
            </a:r>
            <a:r>
              <a:rPr lang="en-US" dirty="0" smtClean="0"/>
              <a:t>expression are evaluated</a:t>
            </a:r>
          </a:p>
          <a:p>
            <a:pPr lvl="2"/>
            <a:r>
              <a:rPr lang="en-US" dirty="0" smtClean="0"/>
              <a:t>Binary </a:t>
            </a:r>
            <a:r>
              <a:rPr lang="en-US" dirty="0"/>
              <a:t>operators except for the assignment operators are evaluated from left to </a:t>
            </a:r>
            <a:r>
              <a:rPr lang="en-US" dirty="0" smtClean="0"/>
              <a:t>right</a:t>
            </a:r>
          </a:p>
          <a:p>
            <a:pPr lvl="2"/>
            <a:r>
              <a:rPr lang="en-US" dirty="0" smtClean="0"/>
              <a:t>Assignment </a:t>
            </a:r>
            <a:r>
              <a:rPr lang="en-US" dirty="0"/>
              <a:t>operators are evaluated right to left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22400" y="157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81190"/>
              </p:ext>
            </p:extLst>
          </p:nvPr>
        </p:nvGraphicFramePr>
        <p:xfrm>
          <a:off x="1212522" y="1565437"/>
          <a:ext cx="6718956" cy="4824090"/>
        </p:xfrm>
        <a:graphic>
          <a:graphicData uri="http://schemas.openxmlformats.org/drawingml/2006/table">
            <a:tbl>
              <a:tblPr/>
              <a:tblGrid>
                <a:gridCol w="3359478"/>
                <a:gridCol w="3359478"/>
              </a:tblGrid>
              <a:tr h="301731">
                <a:tc>
                  <a:txBody>
                    <a:bodyPr/>
                    <a:lstStyle/>
                    <a:p>
                      <a:r>
                        <a:rPr lang="en-US" sz="1600" b="1" dirty="0"/>
                        <a:t>Operators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Precedence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31">
                <a:tc>
                  <a:txBody>
                    <a:bodyPr/>
                    <a:lstStyle/>
                    <a:p>
                      <a:r>
                        <a:rPr lang="en-US" sz="1600" dirty="0"/>
                        <a:t>postfix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/>
                        <a:t>expr</a:t>
                      </a:r>
                      <a:r>
                        <a:rPr lang="en-US" sz="1600"/>
                        <a:t>++ </a:t>
                      </a:r>
                      <a:r>
                        <a:rPr lang="en-US" sz="1600" i="1"/>
                        <a:t>expr</a:t>
                      </a:r>
                      <a:r>
                        <a:rPr lang="en-US" sz="1600"/>
                        <a:t>--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31">
                <a:tc>
                  <a:txBody>
                    <a:bodyPr/>
                    <a:lstStyle/>
                    <a:p>
                      <a:r>
                        <a:rPr lang="en-US" sz="1600"/>
                        <a:t>unary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++</a:t>
                      </a:r>
                      <a:r>
                        <a:rPr lang="en-US" sz="1600" i="1"/>
                        <a:t>expr</a:t>
                      </a:r>
                      <a:r>
                        <a:rPr lang="en-US" sz="1600"/>
                        <a:t> --</a:t>
                      </a:r>
                      <a:r>
                        <a:rPr lang="en-US" sz="1600" i="1"/>
                        <a:t>expr</a:t>
                      </a:r>
                      <a:r>
                        <a:rPr lang="en-US" sz="1600"/>
                        <a:t> +</a:t>
                      </a:r>
                      <a:r>
                        <a:rPr lang="en-US" sz="1600" i="1"/>
                        <a:t>expr</a:t>
                      </a:r>
                      <a:r>
                        <a:rPr lang="en-US" sz="1600"/>
                        <a:t> -</a:t>
                      </a:r>
                      <a:r>
                        <a:rPr lang="en-US" sz="1600" i="1"/>
                        <a:t>expr</a:t>
                      </a:r>
                      <a:r>
                        <a:rPr lang="en-US" sz="1600"/>
                        <a:t> ~ !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31"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multiplicative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* / %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31">
                <a:tc>
                  <a:txBody>
                    <a:bodyPr/>
                    <a:lstStyle/>
                    <a:p>
                      <a:r>
                        <a:rPr lang="en-US" sz="1600" dirty="0"/>
                        <a:t>additive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+ -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31">
                <a:tc>
                  <a:txBody>
                    <a:bodyPr/>
                    <a:lstStyle/>
                    <a:p>
                      <a:r>
                        <a:rPr lang="en-US" sz="1600"/>
                        <a:t>shift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&lt;&lt; &gt;&gt; &gt;&gt;&gt;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31">
                <a:tc>
                  <a:txBody>
                    <a:bodyPr/>
                    <a:lstStyle/>
                    <a:p>
                      <a:r>
                        <a:rPr lang="en-US" sz="1600" dirty="0"/>
                        <a:t>relational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 &gt; &lt;= &gt;= </a:t>
                      </a:r>
                      <a:r>
                        <a:rPr lang="en-US" sz="1600" dirty="0" err="1"/>
                        <a:t>instanceof</a:t>
                      </a:r>
                      <a:endParaRPr lang="en-US" sz="1600" dirty="0"/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31">
                <a:tc>
                  <a:txBody>
                    <a:bodyPr/>
                    <a:lstStyle/>
                    <a:p>
                      <a:r>
                        <a:rPr lang="en-US" sz="1600"/>
                        <a:t>equality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== !=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31">
                <a:tc>
                  <a:txBody>
                    <a:bodyPr/>
                    <a:lstStyle/>
                    <a:p>
                      <a:r>
                        <a:rPr lang="en-US" sz="1600"/>
                        <a:t>bitwise AND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&amp;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31">
                <a:tc>
                  <a:txBody>
                    <a:bodyPr/>
                    <a:lstStyle/>
                    <a:p>
                      <a:r>
                        <a:rPr lang="en-US" sz="1600"/>
                        <a:t>bitwise exclusive OR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^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31">
                <a:tc>
                  <a:txBody>
                    <a:bodyPr/>
                    <a:lstStyle/>
                    <a:p>
                      <a:r>
                        <a:rPr lang="en-US" sz="1600"/>
                        <a:t>bitwise inclusive OR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|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31">
                <a:tc>
                  <a:txBody>
                    <a:bodyPr/>
                    <a:lstStyle/>
                    <a:p>
                      <a:r>
                        <a:rPr lang="en-US" sz="1600"/>
                        <a:t>logical AND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&amp;&amp;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31">
                <a:tc>
                  <a:txBody>
                    <a:bodyPr/>
                    <a:lstStyle/>
                    <a:p>
                      <a:r>
                        <a:rPr lang="en-US" sz="1600"/>
                        <a:t>logical OR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||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31">
                <a:tc>
                  <a:txBody>
                    <a:bodyPr/>
                    <a:lstStyle/>
                    <a:p>
                      <a:r>
                        <a:rPr lang="en-US" sz="1600"/>
                        <a:t>ternary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? :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31">
                <a:tc>
                  <a:txBody>
                    <a:bodyPr/>
                    <a:lstStyle/>
                    <a:p>
                      <a:r>
                        <a:rPr lang="en-US" sz="1600" dirty="0"/>
                        <a:t>assignment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 += -= *= /= %= &amp;= ^= |= &lt;&lt;= &gt;&gt;= &gt;&gt;&gt;=</a:t>
                      </a:r>
                    </a:p>
                  </a:txBody>
                  <a:tcPr marL="38883" marR="38883" marT="38883" marB="388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6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417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Operator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=</a:t>
            </a:r>
          </a:p>
          <a:p>
            <a:pPr lvl="1"/>
            <a:r>
              <a:rPr lang="en-US" dirty="0"/>
              <a:t> A</a:t>
            </a:r>
            <a:r>
              <a:rPr lang="en-US" dirty="0" smtClean="0"/>
              <a:t>ssigns </a:t>
            </a:r>
            <a:r>
              <a:rPr lang="en-US" dirty="0"/>
              <a:t>the value on its right to </a:t>
            </a:r>
            <a:r>
              <a:rPr lang="en-US" smtClean="0"/>
              <a:t>the variable on the left</a:t>
            </a:r>
            <a:endParaRPr lang="en-US" dirty="0" smtClean="0"/>
          </a:p>
          <a:p>
            <a:pPr lvl="1"/>
            <a:r>
              <a:rPr lang="en-US" dirty="0" smtClean="0"/>
              <a:t>The variable result stores the addition of 1 + 2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214" y="2348276"/>
            <a:ext cx="4546425" cy="298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9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6582427" cy="3247373"/>
          </a:xfrm>
        </p:spPr>
        <p:txBody>
          <a:bodyPr>
            <a:normAutofit/>
          </a:bodyPr>
          <a:lstStyle/>
          <a:p>
            <a:r>
              <a:rPr lang="en-US" dirty="0" smtClean="0"/>
              <a:t>Outputting to the console or screen use methods:</a:t>
            </a:r>
          </a:p>
          <a:p>
            <a:pPr lvl="1"/>
            <a:r>
              <a:rPr lang="en-US" dirty="0" err="1" smtClean="0"/>
              <a:t>System.out.print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No line break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Includes line break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94" y="4572000"/>
            <a:ext cx="7996815" cy="193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2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Arithmetic Operator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Perform </a:t>
            </a:r>
            <a:r>
              <a:rPr lang="en-US" dirty="0"/>
              <a:t>addition, subtraction, </a:t>
            </a:r>
            <a:r>
              <a:rPr lang="en-US" dirty="0" smtClean="0"/>
              <a:t>multiplication, division, and modulus (i.e. "%", divides </a:t>
            </a:r>
            <a:r>
              <a:rPr lang="en-US" dirty="0"/>
              <a:t>one operand by another and returns the remainder as </a:t>
            </a:r>
            <a:r>
              <a:rPr lang="en-US" dirty="0" smtClean="0"/>
              <a:t>the result)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92128"/>
              </p:ext>
            </p:extLst>
          </p:nvPr>
        </p:nvGraphicFramePr>
        <p:xfrm>
          <a:off x="1359072" y="4319752"/>
          <a:ext cx="6532324" cy="2194560"/>
        </p:xfrm>
        <a:graphic>
          <a:graphicData uri="http://schemas.openxmlformats.org/drawingml/2006/table">
            <a:tbl>
              <a:tblPr/>
              <a:tblGrid>
                <a:gridCol w="1283918"/>
                <a:gridCol w="5248406"/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Additive operator (also used for String concatenation)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Subtraction 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Multiplication 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Division 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 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7743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Arithmetic Operator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addition</a:t>
            </a:r>
            <a:endParaRPr lang="en-US" dirty="0"/>
          </a:p>
          <a:p>
            <a:pPr lvl="1"/>
            <a:r>
              <a:rPr lang="en-US" dirty="0" smtClean="0"/>
              <a:t>subtraction</a:t>
            </a:r>
          </a:p>
          <a:p>
            <a:pPr lvl="1"/>
            <a:r>
              <a:rPr lang="en-US" dirty="0" smtClean="0"/>
              <a:t>multiplication</a:t>
            </a:r>
          </a:p>
          <a:p>
            <a:pPr lvl="1"/>
            <a:r>
              <a:rPr lang="en-US" dirty="0" smtClean="0"/>
              <a:t>division</a:t>
            </a:r>
          </a:p>
          <a:p>
            <a:pPr lvl="1"/>
            <a:r>
              <a:rPr lang="en-US" dirty="0" smtClean="0"/>
              <a:t>modulus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493" y="1668440"/>
            <a:ext cx="4387884" cy="494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9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734</Words>
  <Application>Microsoft Office PowerPoint</Application>
  <PresentationFormat>On-screen Show (4:3)</PresentationFormat>
  <Paragraphs>271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 University of Central Florida COP 3330  Object Oriented Programming </vt:lpstr>
      <vt:lpstr>Agenda</vt:lpstr>
      <vt:lpstr>PowerPoint Presentation</vt:lpstr>
      <vt:lpstr>Operators</vt:lpstr>
      <vt:lpstr>Operator Precedence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Logical Operators</vt:lpstr>
      <vt:lpstr>Logical Operators</vt:lpstr>
      <vt:lpstr>Logical Operators</vt:lpstr>
      <vt:lpstr>Operators</vt:lpstr>
      <vt:lpstr>Operators</vt:lpstr>
      <vt:lpstr>Operators</vt:lpstr>
      <vt:lpstr>Operators</vt:lpstr>
      <vt:lpstr>Operators</vt:lpstr>
      <vt:lpstr>Operators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kwhiting</cp:lastModifiedBy>
  <cp:revision>436</cp:revision>
  <dcterms:created xsi:type="dcterms:W3CDTF">2013-10-29T00:42:48Z</dcterms:created>
  <dcterms:modified xsi:type="dcterms:W3CDTF">2016-08-29T16:37:14Z</dcterms:modified>
</cp:coreProperties>
</file>