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61" r:id="rId3"/>
    <p:sldId id="317" r:id="rId4"/>
    <p:sldId id="318" r:id="rId5"/>
    <p:sldId id="319" r:id="rId6"/>
    <p:sldId id="320" r:id="rId7"/>
    <p:sldId id="290" r:id="rId8"/>
    <p:sldId id="291" r:id="rId9"/>
    <p:sldId id="292" r:id="rId10"/>
    <p:sldId id="298" r:id="rId11"/>
    <p:sldId id="300" r:id="rId12"/>
    <p:sldId id="299" r:id="rId13"/>
    <p:sldId id="301" r:id="rId14"/>
    <p:sldId id="302" r:id="rId15"/>
    <p:sldId id="307" r:id="rId16"/>
    <p:sldId id="308" r:id="rId17"/>
    <p:sldId id="303" r:id="rId18"/>
    <p:sldId id="304" r:id="rId19"/>
    <p:sldId id="305" r:id="rId20"/>
    <p:sldId id="306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 snapToGrid="0">
      <p:cViewPr>
        <p:scale>
          <a:sx n="76" d="100"/>
          <a:sy n="76" d="100"/>
        </p:scale>
        <p:origin x="-111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6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4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>
                <a:alpha val="23000"/>
              </a:srgbClr>
            </a:gs>
            <a:gs pos="18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69DC9-540C-4B4F-A3F0-6B18EA7EF1A9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527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2952750" y="0"/>
            <a:ext cx="619125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flipH="1" flipV="1">
            <a:off x="2952750" y="304799"/>
            <a:ext cx="247650" cy="161925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9" idx="0"/>
          </p:cNvCxnSpPr>
          <p:nvPr userDrawn="1"/>
        </p:nvCxnSpPr>
        <p:spPr>
          <a:xfrm>
            <a:off x="0" y="466724"/>
            <a:ext cx="295275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2952750" y="304799"/>
            <a:ext cx="247650" cy="16192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2"/>
          </p:cNvCxnSpPr>
          <p:nvPr userDrawn="1"/>
        </p:nvCxnSpPr>
        <p:spPr>
          <a:xfrm>
            <a:off x="3200400" y="304799"/>
            <a:ext cx="5943600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65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Q7zix4" TargetMode="External"/><Relationship Id="rId2" Type="http://schemas.openxmlformats.org/officeDocument/2006/relationships/hyperlink" Target="https://ucf.adobeconnect.com/cop3330-object-oriented-programming-fall201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2951"/>
            <a:ext cx="77724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University </a:t>
            </a:r>
            <a:r>
              <a:rPr lang="en-US" sz="4000" b="1" dirty="0"/>
              <a:t>of Central Florida</a:t>
            </a:r>
            <a:br>
              <a:rPr lang="en-US" sz="4000" b="1" dirty="0"/>
            </a:br>
            <a:r>
              <a:rPr lang="en-US" sz="4000" b="1" dirty="0"/>
              <a:t>COP </a:t>
            </a:r>
            <a:r>
              <a:rPr lang="en-US" sz="4000" b="1" dirty="0" smtClean="0"/>
              <a:t>3330 </a:t>
            </a:r>
            <a:br>
              <a:rPr lang="en-US" sz="4000" b="1" dirty="0" smtClean="0"/>
            </a:br>
            <a:r>
              <a:rPr lang="en-US" sz="4000" b="1" dirty="0" smtClean="0"/>
              <a:t>Object Oriented Programming</a:t>
            </a:r>
            <a:br>
              <a:rPr lang="en-US" sz="4000" b="1" dirty="0" smtClean="0"/>
            </a:br>
            <a:endParaRPr 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67425"/>
            <a:ext cx="73056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70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software projects fail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Based on IEEE, the </a:t>
            </a:r>
            <a:r>
              <a:rPr lang="en-US" dirty="0"/>
              <a:t>most common factors:</a:t>
            </a:r>
          </a:p>
          <a:p>
            <a:pPr lvl="1"/>
            <a:r>
              <a:rPr lang="en-US" dirty="0"/>
              <a:t>Unrealistic or unarticulated project goals</a:t>
            </a:r>
          </a:p>
          <a:p>
            <a:pPr lvl="1"/>
            <a:r>
              <a:rPr lang="en-US" dirty="0"/>
              <a:t>Inaccurate estimates of needed resources</a:t>
            </a:r>
          </a:p>
          <a:p>
            <a:pPr lvl="1"/>
            <a:r>
              <a:rPr lang="en-US" dirty="0"/>
              <a:t>Badly defined system requirements</a:t>
            </a:r>
          </a:p>
          <a:p>
            <a:pPr lvl="1"/>
            <a:r>
              <a:rPr lang="en-US" dirty="0"/>
              <a:t>Poor reporting of the project's status</a:t>
            </a:r>
          </a:p>
          <a:p>
            <a:pPr lvl="1"/>
            <a:r>
              <a:rPr lang="en-US" dirty="0"/>
              <a:t>Unmanaged risks</a:t>
            </a:r>
          </a:p>
          <a:p>
            <a:pPr lvl="1"/>
            <a:r>
              <a:rPr lang="en-US" dirty="0"/>
              <a:t>Poor communication among customers, developers, and users</a:t>
            </a:r>
          </a:p>
          <a:p>
            <a:pPr lvl="1"/>
            <a:r>
              <a:rPr lang="en-US" dirty="0"/>
              <a:t>Use of immature technology</a:t>
            </a:r>
          </a:p>
          <a:p>
            <a:pPr lvl="1"/>
            <a:r>
              <a:rPr lang="en-US" dirty="0"/>
              <a:t>Inability to handle the project's complexity</a:t>
            </a:r>
          </a:p>
          <a:p>
            <a:pPr lvl="1"/>
            <a:r>
              <a:rPr lang="en-US" dirty="0"/>
              <a:t>Sloppy development practices</a:t>
            </a:r>
          </a:p>
          <a:p>
            <a:pPr lvl="1"/>
            <a:r>
              <a:rPr lang="en-US" dirty="0"/>
              <a:t>Poor project management</a:t>
            </a:r>
          </a:p>
          <a:p>
            <a:pPr lvl="1"/>
            <a:r>
              <a:rPr lang="en-US" dirty="0"/>
              <a:t>Stakeholder politics</a:t>
            </a:r>
          </a:p>
          <a:p>
            <a:pPr lvl="1"/>
            <a:r>
              <a:rPr lang="en-US" dirty="0"/>
              <a:t>Commercial pressures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2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Miracle!</a:t>
            </a:r>
            <a:endParaRPr lang="en-US" dirty="0"/>
          </a:p>
        </p:txBody>
      </p:sp>
      <p:pic>
        <p:nvPicPr>
          <p:cNvPr id="2052" name="Picture 4" descr="http://www.evaluationtoolkit.org/illustrations/4/original/miracle_cartoon.jpg?12315301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567726"/>
            <a:ext cx="8900743" cy="488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77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 of SDLC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Waterfall:</a:t>
            </a:r>
            <a:r>
              <a:rPr lang="en-US" dirty="0"/>
              <a:t> Building a piece of software one step at a time, from full specs to full code to full test. It’s one-way, analog, rigid and old-fashioned.</a:t>
            </a:r>
          </a:p>
          <a:p>
            <a:r>
              <a:rPr lang="en-US" b="1" dirty="0"/>
              <a:t>Agile</a:t>
            </a:r>
            <a:r>
              <a:rPr lang="en-US" dirty="0"/>
              <a:t>: Building software in a series of sprints that let you adjust along the way.</a:t>
            </a:r>
          </a:p>
          <a:p>
            <a:r>
              <a:rPr lang="en-US" b="1" dirty="0"/>
              <a:t>Brooks’ Law</a:t>
            </a:r>
            <a:r>
              <a:rPr lang="en-US" dirty="0"/>
              <a:t>: When a product is crashing, burning and delayed, throwing more people at it only makes crash harder, burn faster, an be more </a:t>
            </a:r>
            <a:r>
              <a:rPr lang="en-US" dirty="0" smtClean="0"/>
              <a:t>delayed (i.e. have a baby in one month with nine people).</a:t>
            </a:r>
            <a:endParaRPr lang="en-US" dirty="0"/>
          </a:p>
          <a:p>
            <a:r>
              <a:rPr lang="en-US" b="1" dirty="0"/>
              <a:t>The Standish Group </a:t>
            </a:r>
            <a:r>
              <a:rPr lang="en-US" dirty="0"/>
              <a:t>– A research firm that collects data on software project failures. Hint: Success is rare.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45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Iterative/Incremental Development</a:t>
            </a:r>
          </a:p>
          <a:p>
            <a:pPr lvl="1"/>
            <a:r>
              <a:rPr lang="en-US" dirty="0" smtClean="0"/>
              <a:t>Iterations provide a mechanism to facilitate learning from frequent demonstrations of working software (i.e. increments)</a:t>
            </a:r>
          </a:p>
          <a:p>
            <a:pPr lvl="2"/>
            <a:r>
              <a:rPr lang="en-US" dirty="0" smtClean="0"/>
              <a:t>Serve as a measure of progress which implies scope of completion</a:t>
            </a:r>
          </a:p>
          <a:p>
            <a:pPr lvl="2"/>
            <a:r>
              <a:rPr lang="en-US" dirty="0" smtClean="0"/>
              <a:t>Early and more frequent test engagement</a:t>
            </a:r>
          </a:p>
          <a:p>
            <a:r>
              <a:rPr lang="en-US" dirty="0" smtClean="0"/>
              <a:t>Focus on the primary artifact, working software</a:t>
            </a:r>
          </a:p>
          <a:p>
            <a:pPr lvl="1"/>
            <a:r>
              <a:rPr lang="en-US" dirty="0" smtClean="0"/>
              <a:t>Delivery of value occurs as fast as possible</a:t>
            </a:r>
          </a:p>
          <a:p>
            <a:pPr lvl="1"/>
            <a:r>
              <a:rPr lang="en-US" dirty="0" smtClean="0"/>
              <a:t>IT can yield the highest productivity with efficiency and effectiveness</a:t>
            </a:r>
          </a:p>
          <a:p>
            <a:r>
              <a:rPr lang="en-US" dirty="0" smtClean="0"/>
              <a:t>Waste aversion</a:t>
            </a:r>
          </a:p>
          <a:p>
            <a:pPr lvl="1"/>
            <a:r>
              <a:rPr lang="en-US" dirty="0" smtClean="0"/>
              <a:t>Waste results from activities that add cost without adding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13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Adaptive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 smtClean="0"/>
              <a:t>Requirements form the direction of a project but are likely to be flawed and subject to change</a:t>
            </a:r>
          </a:p>
          <a:p>
            <a:pPr lvl="1"/>
            <a:r>
              <a:rPr lang="en-US" dirty="0" smtClean="0"/>
              <a:t>The project needs to be steered along the optimum path relative to resource utilization</a:t>
            </a:r>
            <a:endParaRPr lang="en-US" dirty="0"/>
          </a:p>
          <a:p>
            <a:r>
              <a:rPr lang="en-US" dirty="0" smtClean="0"/>
              <a:t>Customer collaboration</a:t>
            </a:r>
          </a:p>
          <a:p>
            <a:pPr lvl="1"/>
            <a:r>
              <a:rPr lang="en-US" dirty="0" smtClean="0"/>
              <a:t>What are the customers’ wants and needs?</a:t>
            </a:r>
          </a:p>
          <a:p>
            <a:pPr lvl="1"/>
            <a:r>
              <a:rPr lang="en-US" dirty="0" smtClean="0"/>
              <a:t>Well formed requirements are</a:t>
            </a:r>
          </a:p>
          <a:p>
            <a:pPr lvl="2"/>
            <a:r>
              <a:rPr lang="en-US" dirty="0" smtClean="0"/>
              <a:t>Understandable</a:t>
            </a:r>
          </a:p>
          <a:p>
            <a:pPr lvl="2"/>
            <a:r>
              <a:rPr lang="en-US" dirty="0" smtClean="0"/>
              <a:t>Unambiguous</a:t>
            </a:r>
          </a:p>
          <a:p>
            <a:pPr lvl="2"/>
            <a:r>
              <a:rPr lang="en-US" dirty="0" smtClean="0"/>
              <a:t>Precise</a:t>
            </a:r>
          </a:p>
          <a:p>
            <a:pPr lvl="2"/>
            <a:r>
              <a:rPr lang="en-US" dirty="0" smtClean="0"/>
              <a:t>Concise</a:t>
            </a:r>
          </a:p>
          <a:p>
            <a:pPr lvl="2"/>
            <a:r>
              <a:rPr lang="en-US" dirty="0" smtClean="0"/>
              <a:t>Testable</a:t>
            </a:r>
          </a:p>
        </p:txBody>
      </p:sp>
    </p:spTree>
    <p:extLst>
      <p:ext uri="{BB962C8B-B14F-4D97-AF65-F5344CB8AC3E}">
        <p14:creationId xmlns:p14="http://schemas.microsoft.com/office/powerpoint/2010/main" val="359036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Openness, visibility, and learning</a:t>
            </a:r>
          </a:p>
          <a:p>
            <a:pPr lvl="1"/>
            <a:r>
              <a:rPr lang="en-US" dirty="0" smtClean="0"/>
              <a:t>Continual improvement through learning</a:t>
            </a:r>
          </a:p>
          <a:p>
            <a:pPr lvl="1"/>
            <a:r>
              <a:rPr lang="en-US" dirty="0" smtClean="0"/>
              <a:t>Utilize visibility of concrete results of tested working software</a:t>
            </a:r>
          </a:p>
          <a:p>
            <a:pPr lvl="1"/>
            <a:r>
              <a:rPr lang="en-US" dirty="0" smtClean="0"/>
              <a:t>Open workspaces, pairing, and visible charts establish a high-trust culture between customer and delivery team</a:t>
            </a:r>
          </a:p>
          <a:p>
            <a:r>
              <a:rPr lang="en-US" dirty="0" smtClean="0"/>
              <a:t>Reduction of complexity</a:t>
            </a:r>
          </a:p>
          <a:p>
            <a:pPr lvl="1"/>
            <a:r>
              <a:rPr lang="en-US" dirty="0" smtClean="0"/>
              <a:t>Complexity is one of the leading cost drivers in software economics</a:t>
            </a:r>
          </a:p>
          <a:p>
            <a:pPr lvl="1"/>
            <a:r>
              <a:rPr lang="en-US" dirty="0" smtClean="0"/>
              <a:t>Visual modeling attempts to reduce complexity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9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Building </a:t>
            </a:r>
            <a:r>
              <a:rPr lang="en-US" dirty="0"/>
              <a:t>software in a series of sprints that let you adjust along the </a:t>
            </a:r>
            <a:r>
              <a:rPr lang="en-US" dirty="0" smtClean="0"/>
              <a:t>way</a:t>
            </a:r>
          </a:p>
          <a:p>
            <a:pPr lvl="1"/>
            <a:r>
              <a:rPr lang="en-US" dirty="0" smtClean="0"/>
              <a:t>Time-boxing</a:t>
            </a:r>
          </a:p>
          <a:p>
            <a:pPr lvl="1"/>
            <a:r>
              <a:rPr lang="en-US" dirty="0" smtClean="0"/>
              <a:t>Product backlog</a:t>
            </a:r>
          </a:p>
          <a:p>
            <a:pPr lvl="1"/>
            <a:r>
              <a:rPr lang="en-US" dirty="0" smtClean="0"/>
              <a:t>Burn-down and Velocity</a:t>
            </a:r>
          </a:p>
          <a:p>
            <a:pPr lvl="1"/>
            <a:r>
              <a:rPr lang="en-US" dirty="0" smtClean="0"/>
              <a:t>Co-location</a:t>
            </a:r>
          </a:p>
          <a:p>
            <a:pPr lvl="1"/>
            <a:r>
              <a:rPr lang="en-US" dirty="0" smtClean="0"/>
              <a:t>Self organizing teams</a:t>
            </a:r>
          </a:p>
          <a:p>
            <a:pPr lvl="1"/>
            <a:r>
              <a:rPr lang="en-US" dirty="0" smtClean="0"/>
              <a:t>Continuous integration and release</a:t>
            </a:r>
          </a:p>
          <a:p>
            <a:pPr lvl="1"/>
            <a:r>
              <a:rPr lang="en-US" dirty="0" smtClean="0"/>
              <a:t>Pairing</a:t>
            </a:r>
          </a:p>
          <a:p>
            <a:pPr lvl="1"/>
            <a:r>
              <a:rPr lang="en-US" dirty="0" smtClean="0"/>
              <a:t>Test driven development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5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Manifesto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Agile Manifesto was published in 2001 as a result of what was wrong with the state of Software Engineering</a:t>
            </a:r>
          </a:p>
          <a:p>
            <a:pPr lvl="1"/>
            <a:r>
              <a:rPr lang="en-US" dirty="0"/>
              <a:t>We are uncovering better ways of developing</a:t>
            </a:r>
            <a:br>
              <a:rPr lang="en-US" dirty="0"/>
            </a:br>
            <a:r>
              <a:rPr lang="en-US" dirty="0"/>
              <a:t>software by doing it and helping others do it.</a:t>
            </a:r>
            <a:br>
              <a:rPr lang="en-US" dirty="0"/>
            </a:br>
            <a:r>
              <a:rPr lang="en-US" dirty="0"/>
              <a:t>Through this work we have come to </a:t>
            </a:r>
            <a:r>
              <a:rPr lang="en-US" dirty="0" smtClean="0"/>
              <a:t>value:</a:t>
            </a:r>
            <a:endParaRPr lang="en-US" dirty="0"/>
          </a:p>
          <a:p>
            <a:pPr lvl="2"/>
            <a:r>
              <a:rPr lang="en-US" dirty="0" smtClean="0"/>
              <a:t>Individuals </a:t>
            </a:r>
            <a:r>
              <a:rPr lang="en-US" dirty="0"/>
              <a:t>and interactions over processes and </a:t>
            </a:r>
            <a:r>
              <a:rPr lang="en-US" dirty="0" smtClean="0"/>
              <a:t>tools</a:t>
            </a:r>
            <a:endParaRPr lang="en-US" dirty="0"/>
          </a:p>
          <a:p>
            <a:pPr lvl="2"/>
            <a:r>
              <a:rPr lang="en-US" dirty="0" smtClean="0"/>
              <a:t>Working </a:t>
            </a:r>
            <a:r>
              <a:rPr lang="en-US" dirty="0"/>
              <a:t>software over comprehensive </a:t>
            </a:r>
            <a:r>
              <a:rPr lang="en-US" dirty="0" smtClean="0"/>
              <a:t>documentation</a:t>
            </a:r>
          </a:p>
          <a:p>
            <a:pPr lvl="2"/>
            <a:r>
              <a:rPr lang="en-US" dirty="0" smtClean="0"/>
              <a:t>Customer </a:t>
            </a:r>
            <a:r>
              <a:rPr lang="en-US" dirty="0"/>
              <a:t>collaboration over contract </a:t>
            </a:r>
            <a:r>
              <a:rPr lang="en-US" dirty="0" smtClean="0"/>
              <a:t>negotiation</a:t>
            </a:r>
          </a:p>
          <a:p>
            <a:pPr lvl="2"/>
            <a:r>
              <a:rPr lang="en-US" dirty="0" smtClean="0"/>
              <a:t>Responding </a:t>
            </a:r>
            <a:r>
              <a:rPr lang="en-US" dirty="0"/>
              <a:t>to change over following a </a:t>
            </a:r>
            <a:r>
              <a:rPr lang="en-US" dirty="0" smtClean="0"/>
              <a:t>plan</a:t>
            </a:r>
            <a:endParaRPr lang="en-US" dirty="0"/>
          </a:p>
          <a:p>
            <a:pPr lvl="1"/>
            <a:r>
              <a:rPr lang="en-US" dirty="0" smtClean="0"/>
              <a:t>That </a:t>
            </a:r>
            <a:r>
              <a:rPr lang="en-US" dirty="0"/>
              <a:t>is, while there is value in the items on</a:t>
            </a:r>
            <a:br>
              <a:rPr lang="en-US" dirty="0"/>
            </a:br>
            <a:r>
              <a:rPr lang="en-US" dirty="0"/>
              <a:t>the right, we value the items on the left </a:t>
            </a:r>
            <a:r>
              <a:rPr lang="en-US" dirty="0" smtClean="0"/>
              <a:t>more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8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 Principles of Agile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Principles behind the Agile Manifesto</a:t>
            </a:r>
          </a:p>
          <a:p>
            <a:pPr lvl="1"/>
            <a:r>
              <a:rPr lang="en-US" dirty="0" smtClean="0"/>
              <a:t>Our </a:t>
            </a:r>
            <a:r>
              <a:rPr lang="en-US" dirty="0"/>
              <a:t>highest priority is to satisfy the customer</a:t>
            </a:r>
            <a:br>
              <a:rPr lang="en-US" dirty="0"/>
            </a:br>
            <a:r>
              <a:rPr lang="en-US" dirty="0"/>
              <a:t>through early and continuous delivery</a:t>
            </a:r>
            <a:br>
              <a:rPr lang="en-US" dirty="0"/>
            </a:br>
            <a:r>
              <a:rPr lang="en-US" dirty="0"/>
              <a:t>of valuable software.</a:t>
            </a:r>
          </a:p>
          <a:p>
            <a:pPr lvl="1"/>
            <a:r>
              <a:rPr lang="en-US" dirty="0"/>
              <a:t>Welcome changing requirements, even late in </a:t>
            </a:r>
            <a:br>
              <a:rPr lang="en-US" dirty="0"/>
            </a:br>
            <a:r>
              <a:rPr lang="en-US" dirty="0"/>
              <a:t>development. Agile processes harness change for </a:t>
            </a:r>
            <a:br>
              <a:rPr lang="en-US" dirty="0"/>
            </a:br>
            <a:r>
              <a:rPr lang="en-US" dirty="0"/>
              <a:t>the customer's competitive advantage.</a:t>
            </a:r>
          </a:p>
          <a:p>
            <a:pPr lvl="1"/>
            <a:r>
              <a:rPr lang="en-US" dirty="0"/>
              <a:t>Deliver working software frequently, from a </a:t>
            </a:r>
            <a:br>
              <a:rPr lang="en-US" dirty="0"/>
            </a:br>
            <a:r>
              <a:rPr lang="en-US" dirty="0"/>
              <a:t>couple of weeks to a couple of months, with a </a:t>
            </a:r>
            <a:br>
              <a:rPr lang="en-US" dirty="0"/>
            </a:br>
            <a:r>
              <a:rPr lang="en-US" dirty="0"/>
              <a:t>preference to the shorter timescale.</a:t>
            </a:r>
          </a:p>
          <a:p>
            <a:pPr lvl="1"/>
            <a:r>
              <a:rPr lang="en-US" dirty="0"/>
              <a:t>Business people and developers must work </a:t>
            </a:r>
            <a:br>
              <a:rPr lang="en-US" dirty="0"/>
            </a:br>
            <a:r>
              <a:rPr lang="en-US" dirty="0"/>
              <a:t>together daily throughout the project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16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 Principles of Agile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Principles behind the Agile Manifesto</a:t>
            </a:r>
          </a:p>
          <a:p>
            <a:pPr lvl="1"/>
            <a:r>
              <a:rPr lang="en-US" dirty="0" smtClean="0"/>
              <a:t>Build </a:t>
            </a:r>
            <a:r>
              <a:rPr lang="en-US" dirty="0"/>
              <a:t>projects around motivated individuals. </a:t>
            </a:r>
            <a:br>
              <a:rPr lang="en-US" dirty="0"/>
            </a:br>
            <a:r>
              <a:rPr lang="en-US" dirty="0"/>
              <a:t>Give them the environment and support they need, </a:t>
            </a:r>
            <a:br>
              <a:rPr lang="en-US" dirty="0"/>
            </a:br>
            <a:r>
              <a:rPr lang="en-US" dirty="0"/>
              <a:t>and trust them to get the job done.</a:t>
            </a:r>
          </a:p>
          <a:p>
            <a:pPr lvl="1"/>
            <a:r>
              <a:rPr lang="en-US" dirty="0"/>
              <a:t>The most efficient and effective method of </a:t>
            </a:r>
            <a:br>
              <a:rPr lang="en-US" dirty="0"/>
            </a:br>
            <a:r>
              <a:rPr lang="en-US" dirty="0"/>
              <a:t>conveying information to and within a development </a:t>
            </a:r>
            <a:br>
              <a:rPr lang="en-US" dirty="0"/>
            </a:br>
            <a:r>
              <a:rPr lang="en-US" dirty="0"/>
              <a:t>team is face-to-face conversation.</a:t>
            </a:r>
          </a:p>
          <a:p>
            <a:pPr lvl="1"/>
            <a:r>
              <a:rPr lang="en-US" dirty="0"/>
              <a:t>Working software is the primary measure of progress.</a:t>
            </a:r>
          </a:p>
          <a:p>
            <a:pPr lvl="1"/>
            <a:r>
              <a:rPr lang="en-US" dirty="0"/>
              <a:t>Agile processes promote sustainable development. </a:t>
            </a:r>
            <a:br>
              <a:rPr lang="en-US" dirty="0"/>
            </a:br>
            <a:r>
              <a:rPr lang="en-US" dirty="0"/>
              <a:t>The sponsors, developers, and users should be able </a:t>
            </a:r>
            <a:br>
              <a:rPr lang="en-US" dirty="0"/>
            </a:br>
            <a:r>
              <a:rPr lang="en-US" dirty="0"/>
              <a:t>to maintain a constant pace indefinitely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32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Administrative</a:t>
            </a:r>
          </a:p>
          <a:p>
            <a:r>
              <a:rPr lang="en-US" dirty="0" smtClean="0"/>
              <a:t>Software Development Lifecycle 3.0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 Principles of Agile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b="1" dirty="0"/>
              <a:t>Principles behind the Agile Manifesto</a:t>
            </a:r>
          </a:p>
          <a:p>
            <a:pPr lvl="1"/>
            <a:r>
              <a:rPr lang="en-US" dirty="0" smtClean="0"/>
              <a:t>Continuous </a:t>
            </a:r>
            <a:r>
              <a:rPr lang="en-US" dirty="0"/>
              <a:t>attention to technical excellence </a:t>
            </a:r>
            <a:br>
              <a:rPr lang="en-US" dirty="0"/>
            </a:br>
            <a:r>
              <a:rPr lang="en-US" dirty="0"/>
              <a:t>and good design enhances agility.</a:t>
            </a:r>
          </a:p>
          <a:p>
            <a:pPr lvl="1"/>
            <a:r>
              <a:rPr lang="en-US" dirty="0"/>
              <a:t>Simplicity--the art of maximizing the amount </a:t>
            </a:r>
            <a:br>
              <a:rPr lang="en-US" dirty="0"/>
            </a:br>
            <a:r>
              <a:rPr lang="en-US" dirty="0"/>
              <a:t>of work not done--is essential.</a:t>
            </a:r>
          </a:p>
          <a:p>
            <a:pPr lvl="1"/>
            <a:r>
              <a:rPr lang="en-US" dirty="0"/>
              <a:t>The best architectures, requirements, and designs </a:t>
            </a:r>
            <a:br>
              <a:rPr lang="en-US" dirty="0"/>
            </a:br>
            <a:r>
              <a:rPr lang="en-US" dirty="0"/>
              <a:t>emerge from self-organizing teams.</a:t>
            </a:r>
          </a:p>
          <a:p>
            <a:pPr lvl="1"/>
            <a:r>
              <a:rPr lang="en-US" dirty="0"/>
              <a:t>At regular intervals, the team reflects on how </a:t>
            </a:r>
            <a:br>
              <a:rPr lang="en-US" dirty="0"/>
            </a:br>
            <a:r>
              <a:rPr lang="en-US" dirty="0"/>
              <a:t>to become more effective, then tunes and adjusts </a:t>
            </a:r>
            <a:br>
              <a:rPr lang="en-US" dirty="0"/>
            </a:br>
            <a:r>
              <a:rPr lang="en-US" dirty="0"/>
              <a:t>its behavior accordingly.</a:t>
            </a:r>
          </a:p>
        </p:txBody>
      </p:sp>
    </p:spTree>
    <p:extLst>
      <p:ext uri="{BB962C8B-B14F-4D97-AF65-F5344CB8AC3E}">
        <p14:creationId xmlns:p14="http://schemas.microsoft.com/office/powerpoint/2010/main" val="410222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Time-boxing</a:t>
            </a:r>
          </a:p>
          <a:p>
            <a:pPr lvl="1"/>
            <a:r>
              <a:rPr lang="en-US" dirty="0" smtClean="0"/>
              <a:t>Creates a project environment that strives for creating a natural rhythm for delivery of value through tension and pressure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0242" name="Picture 2" descr="http://www.jumar-solutions.com/__data/assets/image/0008/2600/Agile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41" y="3116252"/>
            <a:ext cx="7776734" cy="374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10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2008"/>
            <a:ext cx="8229600" cy="1143000"/>
          </a:xfrm>
        </p:spPr>
        <p:txBody>
          <a:bodyPr/>
          <a:lstStyle/>
          <a:p>
            <a:r>
              <a:rPr lang="en-US" dirty="0" smtClean="0"/>
              <a:t>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Product backlog</a:t>
            </a:r>
          </a:p>
          <a:p>
            <a:pPr lvl="1"/>
            <a:r>
              <a:rPr lang="en-US" dirty="0" smtClean="0"/>
              <a:t>Based on the concept of queueing </a:t>
            </a:r>
          </a:p>
          <a:p>
            <a:pPr lvl="1"/>
            <a:r>
              <a:rPr lang="en-US" dirty="0" smtClean="0"/>
              <a:t>Constantly reprioritizes product requests </a:t>
            </a:r>
            <a:endParaRPr lang="en-US" dirty="0"/>
          </a:p>
          <a:p>
            <a:endParaRPr lang="en-US" dirty="0"/>
          </a:p>
        </p:txBody>
      </p:sp>
      <p:pic>
        <p:nvPicPr>
          <p:cNvPr id="19458" name="Picture 2" descr="http://2.bp.blogspot.com/_p38ofPB4Azw/SxJ-WpjTHSI/AAAAAAAAELI/9zkZfqsvhfE/s1600/productBacklo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268" y="3156550"/>
            <a:ext cx="4942521" cy="3709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6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Burn-down and Velocity</a:t>
            </a:r>
          </a:p>
          <a:p>
            <a:pPr lvl="1"/>
            <a:r>
              <a:rPr lang="en-US" dirty="0" smtClean="0"/>
              <a:t>Derivative of scope to determine progress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482" name="Picture 2" descr="http://upload.wikimedia.org/wikipedia/commons/8/8c/Burn_down_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06972"/>
            <a:ext cx="9159248" cy="374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17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Co-location</a:t>
            </a:r>
          </a:p>
          <a:p>
            <a:pPr lvl="1"/>
            <a:r>
              <a:rPr lang="en-US" dirty="0" smtClean="0"/>
              <a:t>The logistical difficulty with moving members across geographies brings resistance</a:t>
            </a:r>
          </a:p>
          <a:p>
            <a:pPr lvl="1"/>
            <a:r>
              <a:rPr lang="en-US" dirty="0" smtClean="0"/>
              <a:t>Collocated teams work in a “war room” (i.e. commons)</a:t>
            </a:r>
          </a:p>
          <a:p>
            <a:pPr lvl="1"/>
            <a:r>
              <a:rPr lang="en-US" dirty="0" smtClean="0"/>
              <a:t>Separated offices or cubicles (i.e. caves) are areas team members can work in quiet times</a:t>
            </a:r>
          </a:p>
          <a:p>
            <a:pPr lvl="1"/>
            <a:r>
              <a:rPr lang="en-US" dirty="0" smtClean="0"/>
              <a:t>Distribution which requires follow-the-sun or offshore strategies is difficult to integrate</a:t>
            </a:r>
          </a:p>
          <a:p>
            <a:pPr lvl="1"/>
            <a:r>
              <a:rPr lang="en-US" dirty="0" smtClean="0"/>
              <a:t>Communication effectiveness:</a:t>
            </a:r>
          </a:p>
          <a:p>
            <a:pPr lvl="2"/>
            <a:r>
              <a:rPr lang="en-US" dirty="0" smtClean="0"/>
              <a:t>Words: 7%</a:t>
            </a:r>
          </a:p>
          <a:p>
            <a:pPr lvl="2"/>
            <a:r>
              <a:rPr lang="en-US" dirty="0" smtClean="0"/>
              <a:t>Voice: 38%</a:t>
            </a:r>
          </a:p>
          <a:p>
            <a:pPr lvl="2"/>
            <a:r>
              <a:rPr lang="en-US" dirty="0" smtClean="0"/>
              <a:t>Visual: 55%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2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Self organizing teams</a:t>
            </a:r>
          </a:p>
          <a:p>
            <a:pPr lvl="1"/>
            <a:r>
              <a:rPr lang="en-US" dirty="0" smtClean="0"/>
              <a:t>Software engineering practice where the software development team can continue to function in the absence of the Project Manager</a:t>
            </a:r>
          </a:p>
          <a:p>
            <a:pPr lvl="1"/>
            <a:r>
              <a:rPr lang="en-US" dirty="0" smtClean="0"/>
              <a:t>A member of the software development team assumes leadership, typically known as the </a:t>
            </a:r>
            <a:r>
              <a:rPr lang="en-US" dirty="0" err="1" smtClean="0"/>
              <a:t>ScrumMaster</a:t>
            </a:r>
            <a:r>
              <a:rPr lang="en-US" dirty="0" smtClean="0"/>
              <a:t>, this is the person who leads the Scrums</a:t>
            </a:r>
          </a:p>
          <a:p>
            <a:pPr lvl="1"/>
            <a:r>
              <a:rPr lang="en-US" dirty="0" smtClean="0"/>
              <a:t>A Scrum is </a:t>
            </a:r>
            <a:r>
              <a:rPr lang="en-US" dirty="0"/>
              <a:t>framework for managing product </a:t>
            </a:r>
            <a:r>
              <a:rPr lang="en-US" dirty="0" smtClean="0"/>
              <a:t>development an occurs on a recurring basis to discuss the individual software developer progress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Continuous integration and release</a:t>
            </a:r>
          </a:p>
          <a:p>
            <a:pPr lvl="1"/>
            <a:r>
              <a:rPr lang="en-US" dirty="0" smtClean="0"/>
              <a:t>Key concept is to integrate and test early and often</a:t>
            </a:r>
          </a:p>
          <a:p>
            <a:pPr lvl="1"/>
            <a:r>
              <a:rPr lang="en-US" dirty="0" smtClean="0"/>
              <a:t>Daily builds of the application</a:t>
            </a:r>
          </a:p>
          <a:p>
            <a:pPr lvl="2"/>
            <a:r>
              <a:rPr lang="en-US" dirty="0" smtClean="0"/>
              <a:t>A build is compiling all of the source code of an application to generate an executable product (i.e. when a developer compiles their source code they are building it)</a:t>
            </a:r>
          </a:p>
          <a:p>
            <a:pPr lvl="1"/>
            <a:r>
              <a:rPr lang="en-US" dirty="0" smtClean="0"/>
              <a:t>Typically unit testing is performed as part of the build process</a:t>
            </a:r>
          </a:p>
          <a:p>
            <a:pPr lvl="2"/>
            <a:r>
              <a:rPr lang="en-US" dirty="0" smtClean="0"/>
              <a:t>Unit testing will be discussed in another lecture</a:t>
            </a:r>
          </a:p>
          <a:p>
            <a:pPr lvl="1"/>
            <a:r>
              <a:rPr lang="en-US" dirty="0" smtClean="0"/>
              <a:t>Build errors result in a broken build until the software defects are resolved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0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Pairing</a:t>
            </a:r>
          </a:p>
          <a:p>
            <a:pPr lvl="1"/>
            <a:r>
              <a:rPr lang="en-US" dirty="0" smtClean="0"/>
              <a:t>Popularized by Extreme Programming </a:t>
            </a:r>
          </a:p>
          <a:p>
            <a:pPr lvl="1"/>
            <a:r>
              <a:rPr lang="en-US" dirty="0" smtClean="0"/>
              <a:t>Two developers sit together sharing physical resources and take turns developing software</a:t>
            </a:r>
          </a:p>
          <a:p>
            <a:pPr lvl="1"/>
            <a:r>
              <a:rPr lang="en-US" dirty="0" smtClean="0"/>
              <a:t>The developer typing is the driver</a:t>
            </a:r>
          </a:p>
          <a:p>
            <a:pPr lvl="1"/>
            <a:r>
              <a:rPr lang="en-US" dirty="0" smtClean="0"/>
              <a:t>The developer watching is the reviewer providing real-time code review</a:t>
            </a:r>
          </a:p>
          <a:p>
            <a:pPr lvl="1"/>
            <a:r>
              <a:rPr lang="en-US" dirty="0" smtClean="0"/>
              <a:t>Also known as shared code ownership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90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Test driven development</a:t>
            </a:r>
          </a:p>
          <a:p>
            <a:pPr lvl="1"/>
            <a:r>
              <a:rPr lang="en-US" dirty="0" smtClean="0"/>
              <a:t>Developers design unit test prior to writing code</a:t>
            </a:r>
          </a:p>
          <a:p>
            <a:pPr lvl="2"/>
            <a:r>
              <a:rPr lang="en-US" dirty="0" smtClean="0"/>
              <a:t>As opposed to functional or acceptance tests</a:t>
            </a:r>
          </a:p>
          <a:p>
            <a:pPr lvl="1"/>
            <a:r>
              <a:rPr lang="en-US" dirty="0" smtClean="0"/>
              <a:t>Unit tests are typically developed using unit test harness tools</a:t>
            </a:r>
          </a:p>
          <a:p>
            <a:pPr lvl="2"/>
            <a:r>
              <a:rPr lang="en-US" dirty="0" smtClean="0"/>
              <a:t>In Java we use Junit</a:t>
            </a:r>
          </a:p>
          <a:p>
            <a:pPr lvl="1"/>
            <a:r>
              <a:rPr lang="en-US" dirty="0" smtClean="0"/>
              <a:t>Unit tests are performed every time code is checked in to a source code repository</a:t>
            </a:r>
          </a:p>
          <a:p>
            <a:pPr lvl="2"/>
            <a:r>
              <a:rPr lang="en-US" dirty="0" smtClean="0"/>
              <a:t>Subversion</a:t>
            </a:r>
          </a:p>
          <a:p>
            <a:pPr lvl="2"/>
            <a:r>
              <a:rPr lang="en-US" dirty="0" smtClean="0"/>
              <a:t>CVS</a:t>
            </a:r>
          </a:p>
          <a:p>
            <a:pPr lvl="2"/>
            <a:r>
              <a:rPr lang="en-US" dirty="0" smtClean="0"/>
              <a:t>Microsoft Team </a:t>
            </a:r>
            <a:r>
              <a:rPr lang="en-US" smtClean="0"/>
              <a:t>Foundation Server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31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Instructor</a:t>
            </a:r>
          </a:p>
          <a:p>
            <a:pPr lvl="1"/>
            <a:r>
              <a:rPr lang="en-US" dirty="0" smtClean="0"/>
              <a:t>Karin Whiting</a:t>
            </a:r>
          </a:p>
          <a:p>
            <a:pPr lvl="1"/>
            <a:r>
              <a:rPr lang="en-US" dirty="0" smtClean="0"/>
              <a:t>Office location:  HEC 412</a:t>
            </a:r>
          </a:p>
          <a:p>
            <a:pPr lvl="1"/>
            <a:r>
              <a:rPr lang="en-US" dirty="0" smtClean="0"/>
              <a:t>Office hours</a:t>
            </a:r>
          </a:p>
          <a:p>
            <a:pPr lvl="2"/>
            <a:r>
              <a:rPr lang="en-US" dirty="0"/>
              <a:t>Monday, Wednesday, Friday @ 10:00 A.M. – 12:00 P.M.</a:t>
            </a:r>
            <a:endParaRPr lang="en-US" sz="1200" dirty="0"/>
          </a:p>
          <a:p>
            <a:pPr lvl="2"/>
            <a:r>
              <a:rPr lang="en-US" dirty="0" smtClean="0"/>
              <a:t>Monday</a:t>
            </a:r>
            <a:r>
              <a:rPr lang="en-US" dirty="0"/>
              <a:t>, Wednesday @ 2:00 – 4:00 P.M.</a:t>
            </a:r>
            <a:endParaRPr lang="en-US" sz="1200" dirty="0"/>
          </a:p>
          <a:p>
            <a:pPr lvl="1"/>
            <a:r>
              <a:rPr lang="en-US" dirty="0" smtClean="0"/>
              <a:t>Email:  </a:t>
            </a:r>
          </a:p>
          <a:p>
            <a:pPr lvl="2"/>
            <a:r>
              <a:rPr lang="en-US" dirty="0" smtClean="0"/>
              <a:t>Please contact me via Webcourses</a:t>
            </a:r>
          </a:p>
        </p:txBody>
      </p:sp>
    </p:spTree>
    <p:extLst>
      <p:ext uri="{BB962C8B-B14F-4D97-AF65-F5344CB8AC3E}">
        <p14:creationId xmlns:p14="http://schemas.microsoft.com/office/powerpoint/2010/main" val="374902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Teaching Assistants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2726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Teaching </a:t>
            </a:r>
            <a:r>
              <a:rPr lang="en-US" b="1" dirty="0" smtClean="0"/>
              <a:t>Assistant</a:t>
            </a:r>
            <a:endParaRPr lang="en-US" dirty="0" smtClean="0"/>
          </a:p>
          <a:p>
            <a:pPr lvl="1"/>
            <a:r>
              <a:rPr lang="en-US" dirty="0" smtClean="0"/>
              <a:t>William </a:t>
            </a:r>
            <a:r>
              <a:rPr lang="en-US" dirty="0"/>
              <a:t>Funk</a:t>
            </a:r>
          </a:p>
          <a:p>
            <a:pPr lvl="1"/>
            <a:r>
              <a:rPr lang="en-US" b="1" dirty="0"/>
              <a:t>Email</a:t>
            </a:r>
            <a:r>
              <a:rPr lang="en-US" dirty="0"/>
              <a:t>:  </a:t>
            </a:r>
            <a:r>
              <a:rPr lang="en-US" dirty="0" smtClean="0"/>
              <a:t>funk@ucf.edu</a:t>
            </a:r>
            <a:endParaRPr lang="en-US" dirty="0"/>
          </a:p>
          <a:p>
            <a:r>
              <a:rPr lang="en-US" b="1" dirty="0"/>
              <a:t>Teaching </a:t>
            </a:r>
            <a:r>
              <a:rPr lang="en-US" b="1" dirty="0" smtClean="0"/>
              <a:t>Assistant  </a:t>
            </a:r>
          </a:p>
          <a:p>
            <a:pPr lvl="1"/>
            <a:r>
              <a:rPr lang="en-US" dirty="0" err="1" smtClean="0"/>
              <a:t>Awrad</a:t>
            </a:r>
            <a:r>
              <a:rPr lang="en-US" dirty="0" smtClean="0"/>
              <a:t> </a:t>
            </a:r>
            <a:r>
              <a:rPr lang="en-US" dirty="0"/>
              <a:t>Mohammad Ali </a:t>
            </a:r>
          </a:p>
          <a:p>
            <a:pPr lvl="1"/>
            <a:r>
              <a:rPr lang="en-US" b="1" dirty="0"/>
              <a:t>Email</a:t>
            </a:r>
            <a:r>
              <a:rPr lang="en-US" dirty="0"/>
              <a:t>:  </a:t>
            </a:r>
            <a:r>
              <a:rPr lang="en-US" dirty="0" smtClean="0"/>
              <a:t>award.emad@knights.ucf.edu</a:t>
            </a:r>
            <a:endParaRPr lang="en-US" dirty="0"/>
          </a:p>
          <a:p>
            <a:r>
              <a:rPr lang="en-US" b="1" dirty="0"/>
              <a:t>Teaching </a:t>
            </a:r>
            <a:r>
              <a:rPr lang="en-US" b="1" dirty="0" smtClean="0"/>
              <a:t>Assistant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Tuoerhongjiang</a:t>
            </a:r>
            <a:r>
              <a:rPr lang="en-US" dirty="0" smtClean="0"/>
              <a:t> </a:t>
            </a:r>
            <a:r>
              <a:rPr lang="en-US" dirty="0" err="1"/>
              <a:t>Yusufu</a:t>
            </a:r>
            <a:endParaRPr lang="en-US" dirty="0"/>
          </a:p>
          <a:p>
            <a:pPr lvl="1"/>
            <a:r>
              <a:rPr lang="en-US" b="1" dirty="0"/>
              <a:t>Email</a:t>
            </a:r>
            <a:r>
              <a:rPr lang="en-US" dirty="0"/>
              <a:t>:  </a:t>
            </a:r>
            <a:r>
              <a:rPr lang="en-US" dirty="0" smtClean="0"/>
              <a:t>turgan@knights.ucf.edu</a:t>
            </a:r>
            <a:endParaRPr lang="en-US" dirty="0"/>
          </a:p>
          <a:p>
            <a:r>
              <a:rPr lang="en-US" b="1" dirty="0"/>
              <a:t>Teaching </a:t>
            </a:r>
            <a:r>
              <a:rPr lang="en-US" b="1" dirty="0" smtClean="0"/>
              <a:t>Assistant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Jun </a:t>
            </a:r>
            <a:r>
              <a:rPr lang="en-US" dirty="0"/>
              <a:t>Xu</a:t>
            </a:r>
          </a:p>
          <a:p>
            <a:pPr lvl="1"/>
            <a:r>
              <a:rPr lang="en-US" b="1" dirty="0"/>
              <a:t>Email</a:t>
            </a:r>
            <a:r>
              <a:rPr lang="en-US" dirty="0"/>
              <a:t>: junxu@knight.ucf.edu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23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Supplemental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2726"/>
            <a:ext cx="8229600" cy="5257800"/>
          </a:xfrm>
        </p:spPr>
        <p:txBody>
          <a:bodyPr>
            <a:normAutofit/>
          </a:bodyPr>
          <a:lstStyle/>
          <a:p>
            <a:r>
              <a:rPr lang="en-US" b="1" dirty="0" smtClean="0"/>
              <a:t>SI Leader</a:t>
            </a:r>
            <a:endParaRPr lang="en-US" dirty="0" smtClean="0"/>
          </a:p>
          <a:p>
            <a:pPr lvl="1"/>
            <a:r>
              <a:rPr lang="en-US" dirty="0" smtClean="0"/>
              <a:t>John</a:t>
            </a:r>
            <a:endParaRPr lang="en-US" dirty="0"/>
          </a:p>
          <a:p>
            <a:pPr lvl="1"/>
            <a:r>
              <a:rPr lang="en-US" dirty="0" smtClean="0"/>
              <a:t>OPAL hours (online):</a:t>
            </a:r>
          </a:p>
          <a:p>
            <a:pPr lvl="2"/>
            <a:r>
              <a:rPr lang="en-US" dirty="0" smtClean="0"/>
              <a:t>Monday/Wednesday: 5:00 – </a:t>
            </a:r>
            <a:r>
              <a:rPr lang="en-US" dirty="0"/>
              <a:t>5</a:t>
            </a:r>
            <a:r>
              <a:rPr lang="en-US" dirty="0" smtClean="0"/>
              <a:t>:50 PM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ucf.adobeconnect.com/cop3330-object-oriented-programming-fall2015</a:t>
            </a:r>
            <a:endParaRPr lang="en-US" dirty="0" smtClean="0"/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goo.gl/Q7zix4</a:t>
            </a:r>
            <a:endParaRPr lang="en-US" b="1" dirty="0" smtClean="0"/>
          </a:p>
          <a:p>
            <a:pPr lvl="3"/>
            <a:r>
              <a:rPr lang="en-US" sz="2400" dirty="0"/>
              <a:t>1. To enter a session, they should log in as a </a:t>
            </a:r>
            <a:r>
              <a:rPr lang="en-US" sz="2400" b="1" dirty="0"/>
              <a:t>GUEST</a:t>
            </a:r>
            <a:r>
              <a:rPr lang="en-US" sz="2400" dirty="0"/>
              <a:t>.</a:t>
            </a:r>
          </a:p>
          <a:p>
            <a:pPr lvl="3"/>
            <a:r>
              <a:rPr lang="en-US" sz="2400" dirty="0"/>
              <a:t>2. They will be prompted for a name. </a:t>
            </a:r>
            <a:r>
              <a:rPr lang="en-US" sz="2400" b="1" dirty="0"/>
              <a:t>They should enter their first and last names</a:t>
            </a:r>
            <a:r>
              <a:rPr lang="en-US" sz="2400" dirty="0"/>
              <a:t>.</a:t>
            </a:r>
          </a:p>
          <a:p>
            <a:pPr lvl="3"/>
            <a:r>
              <a:rPr lang="en-US" sz="2400" dirty="0"/>
              <a:t>3. Password (</a:t>
            </a:r>
            <a:r>
              <a:rPr lang="en-US" sz="2400" dirty="0" err="1"/>
              <a:t>cASE-SenSiTive</a:t>
            </a:r>
            <a:r>
              <a:rPr lang="en-US" sz="2400" dirty="0"/>
              <a:t>): </a:t>
            </a:r>
            <a:r>
              <a:rPr lang="en-US" sz="2400" b="1" dirty="0"/>
              <a:t>OPAL</a:t>
            </a:r>
            <a:endParaRPr lang="en-US" sz="2400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38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Supplemental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2726"/>
            <a:ext cx="8229600" cy="5257800"/>
          </a:xfrm>
        </p:spPr>
        <p:txBody>
          <a:bodyPr>
            <a:normAutofit/>
          </a:bodyPr>
          <a:lstStyle/>
          <a:p>
            <a:r>
              <a:rPr lang="en-US" b="1" dirty="0" smtClean="0"/>
              <a:t>SI Leader</a:t>
            </a:r>
            <a:endParaRPr lang="en-US" dirty="0" smtClean="0"/>
          </a:p>
          <a:p>
            <a:pPr lvl="1"/>
            <a:r>
              <a:rPr lang="en-US" dirty="0" smtClean="0"/>
              <a:t>John</a:t>
            </a:r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840990"/>
              </p:ext>
            </p:extLst>
          </p:nvPr>
        </p:nvGraphicFramePr>
        <p:xfrm>
          <a:off x="1043106" y="2817560"/>
          <a:ext cx="7274176" cy="36208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7139"/>
                <a:gridCol w="3188909"/>
                <a:gridCol w="2338128"/>
              </a:tblGrid>
              <a:tr h="5132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Day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Time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Room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66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Monday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10:30 AM- 11:20 AM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CB1 307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631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Monday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2:30 PM- 3:20 PM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CB1 318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6066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Monday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5:00 PM- 5:50 PM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Online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631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Wednesday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5:00 PM- 5:50 PM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Online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631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Friday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3:30 PM- 4:20 PM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CB1 107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20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3065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SDLC 3.0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0384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SDLC 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</a:t>
            </a:r>
          </a:p>
          <a:p>
            <a:pPr lvl="1"/>
            <a:r>
              <a:rPr lang="en-US" dirty="0" err="1" smtClean="0"/>
              <a:t>Kennaley</a:t>
            </a:r>
            <a:r>
              <a:rPr lang="en-US" dirty="0" smtClean="0"/>
              <a:t>, M. (2010).  SDLC 3.0: Beyond a Tacit Understanding of Agile.  Fourth Medium Consulting, Inc.  ISBN:  978-0-9865194-0-6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2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SDLC 3.0</a:t>
            </a:r>
            <a:endParaRPr lang="en-US" dirty="0"/>
          </a:p>
        </p:txBody>
      </p:sp>
      <p:pic>
        <p:nvPicPr>
          <p:cNvPr id="4" name="Picture 2" descr="http://upload.wikimedia.org/wikipedia/commons/thumb/b/bb/Systems_Development_Life_Cycle.jpg/1024px-Systems_Development_Life_Cyc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4627"/>
            <a:ext cx="9224570" cy="578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88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2612</TotalTime>
  <Words>934</Words>
  <Application>Microsoft Office PowerPoint</Application>
  <PresentationFormat>On-screen Show (4:3)</PresentationFormat>
  <Paragraphs>200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 University of Central Florida COP 3330  Object Oriented Programming </vt:lpstr>
      <vt:lpstr>Agenda</vt:lpstr>
      <vt:lpstr>Instructor</vt:lpstr>
      <vt:lpstr>Teaching Assistants</vt:lpstr>
      <vt:lpstr>Supplemental Instruction</vt:lpstr>
      <vt:lpstr>Supplemental Instruction</vt:lpstr>
      <vt:lpstr>PowerPoint Presentation</vt:lpstr>
      <vt:lpstr>SDLC 3.0</vt:lpstr>
      <vt:lpstr>SDLC 3.0</vt:lpstr>
      <vt:lpstr>Why software projects fail</vt:lpstr>
      <vt:lpstr>The Miracle!</vt:lpstr>
      <vt:lpstr>Subset  of SDLC Concepts</vt:lpstr>
      <vt:lpstr>Modern Software Engineering</vt:lpstr>
      <vt:lpstr>Modern Software Engineering</vt:lpstr>
      <vt:lpstr>Modern Software Engineering</vt:lpstr>
      <vt:lpstr>Agile</vt:lpstr>
      <vt:lpstr>Agile Manifesto</vt:lpstr>
      <vt:lpstr>12 Principles of Agile Software</vt:lpstr>
      <vt:lpstr>12 Principles of Agile Software</vt:lpstr>
      <vt:lpstr>12 Principles of Agile Software</vt:lpstr>
      <vt:lpstr>Agile</vt:lpstr>
      <vt:lpstr>Agile</vt:lpstr>
      <vt:lpstr>Agile</vt:lpstr>
      <vt:lpstr>Agile</vt:lpstr>
      <vt:lpstr>Agile</vt:lpstr>
      <vt:lpstr>Agile</vt:lpstr>
      <vt:lpstr>Agile</vt:lpstr>
      <vt:lpstr>Agile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Presentation Foundation (WPF)</dc:title>
  <dc:creator>kwhiting</dc:creator>
  <cp:lastModifiedBy>kwhiting</cp:lastModifiedBy>
  <cp:revision>985</cp:revision>
  <dcterms:created xsi:type="dcterms:W3CDTF">2013-10-29T00:42:48Z</dcterms:created>
  <dcterms:modified xsi:type="dcterms:W3CDTF">2015-09-18T16:06:05Z</dcterms:modified>
</cp:coreProperties>
</file>