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312" r:id="rId4"/>
    <p:sldId id="308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16" r:id="rId14"/>
    <p:sldId id="323" r:id="rId15"/>
    <p:sldId id="324" r:id="rId16"/>
    <p:sldId id="325" r:id="rId17"/>
    <p:sldId id="32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7656"/>
            <a:ext cx="9144000" cy="1227549"/>
          </a:xfrm>
        </p:spPr>
        <p:txBody>
          <a:bodyPr>
            <a:normAutofit/>
          </a:bodyPr>
          <a:lstStyle/>
          <a:p>
            <a:r>
              <a:rPr lang="en-US" dirty="0" smtClean="0"/>
              <a:t>Deployment diagrams</a:t>
            </a:r>
          </a:p>
          <a:p>
            <a:pPr lvl="1"/>
            <a:r>
              <a:rPr lang="en-US" sz="2400" dirty="0" smtClean="0"/>
              <a:t>Models the physical deployment of artifacts on nodes</a:t>
            </a:r>
          </a:p>
          <a:p>
            <a:pPr lvl="1"/>
            <a:endParaRPr lang="en-US" dirty="0"/>
          </a:p>
        </p:txBody>
      </p:sp>
      <p:pic>
        <p:nvPicPr>
          <p:cNvPr id="4098" name="Picture 2" descr="http://upload.wikimedia.org/wikipedia/commons/thumb/b/b9/Deployment_Diagram.PNG/320px-Deploymen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346906"/>
            <a:ext cx="7678455" cy="45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7344"/>
            <a:ext cx="9144000" cy="12275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 diagrams</a:t>
            </a:r>
          </a:p>
          <a:p>
            <a:pPr lvl="1"/>
            <a:r>
              <a:rPr lang="en-US" sz="2400" dirty="0"/>
              <a:t> shows a complete or partial view of the structure of </a:t>
            </a:r>
            <a:r>
              <a:rPr lang="en-US" sz="2400" dirty="0" smtClean="0"/>
              <a:t>a modeled system at </a:t>
            </a:r>
            <a:r>
              <a:rPr lang="en-US" sz="2400" dirty="0"/>
              <a:t>a specific </a:t>
            </a:r>
            <a:r>
              <a:rPr lang="en-US" sz="2400" dirty="0" smtClean="0"/>
              <a:t>time</a:t>
            </a:r>
          </a:p>
          <a:p>
            <a:pPr lvl="1"/>
            <a:endParaRPr lang="en-US" dirty="0"/>
          </a:p>
        </p:txBody>
      </p:sp>
      <p:pic>
        <p:nvPicPr>
          <p:cNvPr id="5122" name="Picture 2" descr="http://upload.wikimedia.org/wikipedia/commons/thumb/1/17/Object_diagram.png/220px-Objec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476" y="3057777"/>
            <a:ext cx="4697260" cy="32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7344"/>
            <a:ext cx="9144000" cy="12275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Package diagrams</a:t>
            </a:r>
          </a:p>
          <a:p>
            <a:pPr lvl="1"/>
            <a:r>
              <a:rPr lang="en-US" sz="2400" dirty="0" smtClean="0"/>
              <a:t>depicts </a:t>
            </a:r>
            <a:r>
              <a:rPr lang="en-US" sz="2400" dirty="0"/>
              <a:t>the dependencies between the </a:t>
            </a:r>
            <a:r>
              <a:rPr lang="en-US" sz="2400" dirty="0" smtClean="0"/>
              <a:t>packages</a:t>
            </a:r>
            <a:r>
              <a:rPr lang="en-US" sz="2400" dirty="0"/>
              <a:t> </a:t>
            </a:r>
            <a:r>
              <a:rPr lang="en-US" sz="2400" dirty="0" smtClean="0"/>
              <a:t>that </a:t>
            </a:r>
            <a:r>
              <a:rPr lang="en-US" sz="2400" dirty="0"/>
              <a:t>make up a </a:t>
            </a:r>
            <a:r>
              <a:rPr lang="en-US" sz="2400" dirty="0" smtClean="0"/>
              <a:t>model</a:t>
            </a:r>
            <a:endParaRPr lang="en-US" dirty="0"/>
          </a:p>
        </p:txBody>
      </p:sp>
      <p:pic>
        <p:nvPicPr>
          <p:cNvPr id="6146" name="Picture 2" descr="http://upload.wikimedia.org/wikipedia/commons/thumb/b/bc/Deployment_Model_Structure.PNG/320px-Deployment_Mode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643" y="2455142"/>
            <a:ext cx="5148197" cy="416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0" y="1600200"/>
            <a:ext cx="3739019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</a:p>
          <a:p>
            <a:pPr lvl="1"/>
            <a:r>
              <a:rPr lang="en-US" dirty="0"/>
              <a:t>is an interaction diagram that shows how processes operate with one another and in what </a:t>
            </a:r>
            <a:r>
              <a:rPr lang="en-US" dirty="0" smtClean="0"/>
              <a:t>order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0" name="Picture 2" descr="http://upload.wikimedia.org/wikipedia/commons/thumb/9/9b/CheckEmail.svg/440px-CheckEmai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74" y="1670308"/>
            <a:ext cx="4972876" cy="492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0" y="1600200"/>
            <a:ext cx="3739019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</a:p>
          <a:p>
            <a:pPr lvl="1"/>
            <a:r>
              <a:rPr lang="en-US" dirty="0"/>
              <a:t> are graphical representations of workflows of stepwise activities and </a:t>
            </a:r>
            <a:r>
              <a:rPr lang="en-US" dirty="0" smtClean="0"/>
              <a:t>actions</a:t>
            </a:r>
            <a:r>
              <a:rPr lang="en-US" dirty="0"/>
              <a:t> with support for choice, iteration and concurrency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194" name="Picture 2" descr="http://upload.wikimedia.org/wikipedia/commons/thumb/e/e7/Activity_conducting.svg/440px-Activity_conduct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12" y="1213612"/>
            <a:ext cx="5336088" cy="578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0" y="1600200"/>
            <a:ext cx="452815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State machine diagrams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describe </a:t>
            </a:r>
            <a:r>
              <a:rPr lang="en-US" dirty="0"/>
              <a:t>many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computer programs </a:t>
            </a:r>
          </a:p>
          <a:p>
            <a:pPr lvl="2"/>
            <a:r>
              <a:rPr lang="en-US" dirty="0" smtClean="0"/>
              <a:t>business </a:t>
            </a:r>
            <a:r>
              <a:rPr lang="en-US" dirty="0"/>
              <a:t>processes</a:t>
            </a:r>
          </a:p>
        </p:txBody>
      </p:sp>
      <p:pic>
        <p:nvPicPr>
          <p:cNvPr id="9218" name="Picture 2" descr="http://upload.wikimedia.org/wikipedia/commons/thumb/2/2f/UML_State_diagram.svg/200px-UML_State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5" y="1128906"/>
            <a:ext cx="4070959" cy="56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0" y="1600200"/>
            <a:ext cx="4528158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case diagrams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representation of a user's interaction with the system and depicting the specifications of a use </a:t>
            </a:r>
            <a:r>
              <a:rPr lang="en-US" dirty="0" smtClean="0"/>
              <a:t>case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portray the different types of users of a system and the various ways that they interact with the </a:t>
            </a:r>
            <a:r>
              <a:rPr lang="en-US" dirty="0" smtClean="0"/>
              <a:t>system</a:t>
            </a:r>
          </a:p>
          <a:p>
            <a:pPr lvl="1"/>
            <a:endParaRPr lang="en-US" dirty="0"/>
          </a:p>
        </p:txBody>
      </p:sp>
      <p:pic>
        <p:nvPicPr>
          <p:cNvPr id="10242" name="Picture 2" descr="http://upload.wikimedia.org/wikipedia/commons/thumb/1/1d/Use_case_restaurant_model.svg/220px-Use_case_restaurant_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35" y="1716066"/>
            <a:ext cx="4628365" cy="46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0" y="1600200"/>
            <a:ext cx="452815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 overview diagrams</a:t>
            </a:r>
          </a:p>
          <a:p>
            <a:pPr lvl="1"/>
            <a:r>
              <a:rPr lang="en-US" dirty="0"/>
              <a:t>which can picture a control flow with nodes that </a:t>
            </a:r>
            <a:r>
              <a:rPr lang="en-US"/>
              <a:t>can </a:t>
            </a:r>
            <a:r>
              <a:rPr lang="en-US" smtClean="0"/>
              <a:t>contain interaction </a:t>
            </a:r>
            <a:r>
              <a:rPr lang="en-US" dirty="0"/>
              <a:t>diagrams</a:t>
            </a:r>
          </a:p>
        </p:txBody>
      </p:sp>
      <p:pic>
        <p:nvPicPr>
          <p:cNvPr id="11266" name="Picture 2" descr="http://upload.wikimedia.org/wikipedia/commons/thumb/7/7a/Iau-diagramm-1.png/340px-Iau-diagram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99" y="1578721"/>
            <a:ext cx="4283901" cy="52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Unified Modeling Language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Unified Modeling Language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Unified Modeling Language</a:t>
            </a:r>
          </a:p>
          <a:p>
            <a:pPr lvl="1"/>
            <a:r>
              <a:rPr lang="en-US" dirty="0"/>
              <a:t>is a general-purpose modeling language </a:t>
            </a:r>
            <a:r>
              <a:rPr lang="en-US" dirty="0" smtClean="0"/>
              <a:t>for software engineering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provide a </a:t>
            </a:r>
            <a:r>
              <a:rPr lang="en-US" dirty="0" smtClean="0"/>
              <a:t>standardized ability to visualize </a:t>
            </a:r>
            <a:r>
              <a:rPr lang="en-US" dirty="0"/>
              <a:t>the design of 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and developed by Grady </a:t>
            </a:r>
            <a:r>
              <a:rPr lang="en-US" dirty="0" err="1"/>
              <a:t>Booch</a:t>
            </a:r>
            <a:r>
              <a:rPr lang="en-US" dirty="0"/>
              <a:t>, Ivar </a:t>
            </a:r>
            <a:r>
              <a:rPr lang="en-US" dirty="0" smtClean="0"/>
              <a:t>Jacobson,</a:t>
            </a:r>
            <a:r>
              <a:rPr lang="en-US" dirty="0"/>
              <a:t> and James </a:t>
            </a:r>
            <a:r>
              <a:rPr lang="en-US" dirty="0" err="1" smtClean="0"/>
              <a:t>Rumbaugh</a:t>
            </a:r>
            <a:r>
              <a:rPr lang="en-US" dirty="0" smtClean="0"/>
              <a:t> 1994–95 with continued development through 1996</a:t>
            </a:r>
          </a:p>
          <a:p>
            <a:pPr lvl="1"/>
            <a:r>
              <a:rPr lang="en-US" dirty="0" smtClean="0"/>
              <a:t>1997 adopted </a:t>
            </a:r>
            <a:r>
              <a:rPr lang="en-US" dirty="0"/>
              <a:t>as a standard by the Object Management Group (OMG</a:t>
            </a:r>
            <a:r>
              <a:rPr lang="en-US" dirty="0" smtClean="0"/>
              <a:t>) and </a:t>
            </a:r>
            <a:r>
              <a:rPr lang="en-US" dirty="0"/>
              <a:t>has been managed by this organization </a:t>
            </a:r>
            <a:r>
              <a:rPr lang="en-US" dirty="0" smtClean="0"/>
              <a:t> since</a:t>
            </a:r>
            <a:endParaRPr lang="en-US" dirty="0"/>
          </a:p>
          <a:p>
            <a:pPr lvl="1"/>
            <a:r>
              <a:rPr lang="en-US" dirty="0" smtClean="0"/>
              <a:t>2000 UML was accepted </a:t>
            </a:r>
            <a:r>
              <a:rPr lang="en-US" dirty="0"/>
              <a:t>by the International Organization for Standardization (ISO) as an approved ISO </a:t>
            </a:r>
            <a:r>
              <a:rPr lang="en-US" dirty="0" smtClean="0"/>
              <a:t>standard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UML allows for visualizing </a:t>
            </a:r>
            <a:r>
              <a:rPr lang="en-US" dirty="0"/>
              <a:t>a system's architectural blueprints in a </a:t>
            </a:r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any</a:t>
            </a:r>
            <a:r>
              <a:rPr lang="en-US" dirty="0"/>
              <a:t> activities (jobs)</a:t>
            </a:r>
          </a:p>
          <a:p>
            <a:pPr lvl="1"/>
            <a:r>
              <a:rPr lang="en-US" dirty="0" smtClean="0"/>
              <a:t>individual</a:t>
            </a:r>
            <a:r>
              <a:rPr lang="en-US" dirty="0"/>
              <a:t> components of the </a:t>
            </a:r>
            <a:r>
              <a:rPr lang="en-US" dirty="0" smtClean="0"/>
              <a:t>system and </a:t>
            </a:r>
            <a:r>
              <a:rPr lang="en-US" dirty="0"/>
              <a:t>how they </a:t>
            </a:r>
            <a:r>
              <a:rPr lang="en-US" dirty="0" smtClean="0"/>
              <a:t>interact </a:t>
            </a:r>
            <a:r>
              <a:rPr lang="en-US" dirty="0"/>
              <a:t>with other software </a:t>
            </a:r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the system will run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entities interact with others (components and interfaces)</a:t>
            </a:r>
          </a:p>
          <a:p>
            <a:pPr lvl="1"/>
            <a:r>
              <a:rPr lang="en-US" dirty="0" smtClean="0"/>
              <a:t>external</a:t>
            </a:r>
            <a:r>
              <a:rPr lang="en-US" dirty="0"/>
              <a:t> user interface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UML model’s set </a:t>
            </a:r>
            <a:r>
              <a:rPr lang="en-US" dirty="0"/>
              <a:t>of diagrams of 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diagram is a partial graphic representation of a system's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set of diagrams need not completely cover the model and deleting a diagram does not change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model may also contain documentation that drives the model elements and diagrams (such as written use cases).</a:t>
            </a:r>
          </a:p>
          <a:p>
            <a:r>
              <a:rPr lang="en-US" dirty="0"/>
              <a:t>UML diagrams represent two different </a:t>
            </a:r>
            <a:r>
              <a:rPr lang="en-US" dirty="0" smtClean="0"/>
              <a:t>views</a:t>
            </a:r>
            <a:endParaRPr lang="en-US" dirty="0"/>
          </a:p>
          <a:p>
            <a:pPr lvl="1"/>
            <a:r>
              <a:rPr lang="en-US" dirty="0"/>
              <a:t>Static (or </a:t>
            </a:r>
            <a:r>
              <a:rPr lang="en-US" i="1" dirty="0"/>
              <a:t>structural</a:t>
            </a:r>
            <a:r>
              <a:rPr lang="en-US" dirty="0"/>
              <a:t>) </a:t>
            </a:r>
            <a:r>
              <a:rPr lang="en-US" dirty="0" smtClean="0"/>
              <a:t>view emphasizes </a:t>
            </a:r>
            <a:r>
              <a:rPr lang="en-US" dirty="0"/>
              <a:t>the static structure of the system using objects, attributes, operations and </a:t>
            </a:r>
            <a:r>
              <a:rPr lang="en-US" dirty="0" smtClean="0"/>
              <a:t>relationships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smtClean="0"/>
              <a:t>class diagrams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smtClean="0"/>
              <a:t>composite </a:t>
            </a:r>
            <a:r>
              <a:rPr lang="en-US" dirty="0"/>
              <a:t>structure </a:t>
            </a:r>
            <a:r>
              <a:rPr lang="en-US" dirty="0" smtClean="0"/>
              <a:t>diagrams</a:t>
            </a:r>
            <a:endParaRPr lang="en-US" dirty="0"/>
          </a:p>
          <a:p>
            <a:pPr lvl="1"/>
            <a:r>
              <a:rPr lang="en-US" dirty="0"/>
              <a:t>Dynamic (or </a:t>
            </a:r>
            <a:r>
              <a:rPr lang="en-US" i="1" dirty="0"/>
              <a:t>behavioral</a:t>
            </a:r>
            <a:r>
              <a:rPr lang="en-US" dirty="0"/>
              <a:t>) </a:t>
            </a:r>
            <a:r>
              <a:rPr lang="en-US" dirty="0" smtClean="0"/>
              <a:t>view </a:t>
            </a:r>
            <a:r>
              <a:rPr lang="en-US" dirty="0"/>
              <a:t>emphasizes the dynamic behavior of the system by showing collaborations among objects and changes to the internal states of </a:t>
            </a:r>
            <a:r>
              <a:rPr lang="en-US" dirty="0" smtClean="0"/>
              <a:t>objects </a:t>
            </a:r>
          </a:p>
          <a:p>
            <a:pPr lvl="2"/>
            <a:r>
              <a:rPr lang="en-US" dirty="0" smtClean="0"/>
              <a:t>sequence diagrams</a:t>
            </a:r>
          </a:p>
          <a:p>
            <a:pPr lvl="2"/>
            <a:r>
              <a:rPr lang="en-US" dirty="0" smtClean="0"/>
              <a:t>activity </a:t>
            </a:r>
            <a:r>
              <a:rPr lang="en-US" dirty="0"/>
              <a:t>diagrams </a:t>
            </a:r>
            <a:endParaRPr lang="en-US" dirty="0" smtClean="0"/>
          </a:p>
          <a:p>
            <a:pPr lvl="2"/>
            <a:r>
              <a:rPr lang="en-US" dirty="0" smtClean="0"/>
              <a:t>state </a:t>
            </a:r>
            <a:r>
              <a:rPr lang="en-US" dirty="0"/>
              <a:t>machine </a:t>
            </a:r>
            <a:r>
              <a:rPr lang="en-US" dirty="0" smtClean="0"/>
              <a:t>diagrams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1374"/>
            <a:ext cx="5987441" cy="58966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Class diagrams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The classes in a class diagram represent </a:t>
            </a:r>
            <a:r>
              <a:rPr lang="en-US" dirty="0" smtClean="0"/>
              <a:t>the </a:t>
            </a:r>
            <a:r>
              <a:rPr lang="en-US" dirty="0"/>
              <a:t>main objects, interactions in the </a:t>
            </a:r>
            <a:r>
              <a:rPr lang="en-US" dirty="0" smtClean="0"/>
              <a:t>application, </a:t>
            </a:r>
            <a:r>
              <a:rPr lang="en-US" dirty="0"/>
              <a:t>and the classes to be </a:t>
            </a:r>
            <a:r>
              <a:rPr lang="en-US" dirty="0" smtClean="0"/>
              <a:t>programmed</a:t>
            </a:r>
          </a:p>
          <a:p>
            <a:pPr lvl="2"/>
            <a:r>
              <a:rPr lang="en-US" dirty="0"/>
              <a:t>The top part contains the name of the class. It is printed in bold and centered, and the first letter is </a:t>
            </a:r>
            <a:r>
              <a:rPr lang="en-US" dirty="0" smtClean="0"/>
              <a:t>capitalized</a:t>
            </a:r>
            <a:endParaRPr lang="en-US" dirty="0"/>
          </a:p>
          <a:p>
            <a:pPr lvl="2"/>
            <a:r>
              <a:rPr lang="en-US" dirty="0"/>
              <a:t>The middle part contains the attributes of the class. They are left-aligned and the first letter is </a:t>
            </a:r>
            <a:r>
              <a:rPr lang="en-US" dirty="0" smtClean="0"/>
              <a:t>lowercase</a:t>
            </a:r>
            <a:endParaRPr lang="en-US" dirty="0"/>
          </a:p>
          <a:p>
            <a:pPr lvl="2"/>
            <a:r>
              <a:rPr lang="en-US" dirty="0"/>
              <a:t>The bottom part contains the methods the class can execute. They are also left-aligned and the first letter is </a:t>
            </a:r>
            <a:r>
              <a:rPr lang="en-US" dirty="0" smtClean="0"/>
              <a:t>lowercase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thumb/4/41/BankAccount1.svg/220px-BankAccount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45" y="1465546"/>
            <a:ext cx="3403455" cy="18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2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7656"/>
            <a:ext cx="9144000" cy="38955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Composite </a:t>
            </a:r>
            <a:r>
              <a:rPr lang="en-US" dirty="0"/>
              <a:t>structure </a:t>
            </a:r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composite structure entities </a:t>
            </a:r>
            <a:r>
              <a:rPr lang="en-US" dirty="0" smtClean="0"/>
              <a:t>defined in </a:t>
            </a:r>
            <a:r>
              <a:rPr lang="en-US" dirty="0"/>
              <a:t>the UML 2.0 specification are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tructured classifier</a:t>
            </a:r>
            <a:r>
              <a:rPr lang="en-US" dirty="0"/>
              <a:t> represents a class</a:t>
            </a:r>
            <a:endParaRPr lang="en-US" dirty="0" smtClean="0"/>
          </a:p>
          <a:p>
            <a:pPr lvl="2"/>
            <a:r>
              <a:rPr lang="en-US" dirty="0" smtClean="0"/>
              <a:t>Part </a:t>
            </a:r>
            <a:r>
              <a:rPr lang="en-US" dirty="0"/>
              <a:t>represents a role played at runtime by one instance of a classifier or by a collection of instances</a:t>
            </a:r>
            <a:endParaRPr lang="en-US" dirty="0" smtClean="0"/>
          </a:p>
          <a:p>
            <a:pPr lvl="2"/>
            <a:r>
              <a:rPr lang="en-US" dirty="0" smtClean="0"/>
              <a:t>Ports </a:t>
            </a:r>
            <a:r>
              <a:rPr lang="en-US" dirty="0"/>
              <a:t>is an interaction point that can be used to connect structured classifiers with their parts and with the environment</a:t>
            </a:r>
            <a:endParaRPr lang="en-US" dirty="0" smtClean="0"/>
          </a:p>
          <a:p>
            <a:pPr lvl="2"/>
            <a:r>
              <a:rPr lang="en-US" dirty="0" smtClean="0"/>
              <a:t>Connectors </a:t>
            </a:r>
            <a:r>
              <a:rPr lang="en-US" dirty="0"/>
              <a:t>binds two or more entities together, allowing them to interact at runtime</a:t>
            </a:r>
            <a:endParaRPr lang="en-US" dirty="0" smtClean="0"/>
          </a:p>
          <a:p>
            <a:pPr lvl="2"/>
            <a:r>
              <a:rPr lang="en-US" dirty="0" smtClean="0"/>
              <a:t>Collaboration </a:t>
            </a:r>
            <a:r>
              <a:rPr lang="en-US" dirty="0"/>
              <a:t>is generally more abstract than a structured classifier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upload.wikimedia.org/wikipedia/commons/thumb/b/b0/Composite_Structure_Diagram.png/420px-Composite_Structur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20" y="5173249"/>
            <a:ext cx="548523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7656"/>
            <a:ext cx="3293317" cy="55803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Component diagrams</a:t>
            </a:r>
          </a:p>
          <a:p>
            <a:pPr lvl="1"/>
            <a:r>
              <a:rPr lang="en-US" dirty="0" smtClean="0"/>
              <a:t>depict </a:t>
            </a:r>
            <a:r>
              <a:rPr lang="en-US" dirty="0"/>
              <a:t>how components are wired together to form larger components and or software </a:t>
            </a:r>
            <a:r>
              <a:rPr lang="en-US" dirty="0" smtClean="0"/>
              <a:t>systems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illustrate the structure of arbitrarily complex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http://upload.wikimedia.org/wikipedia/commons/thumb/b/b8/Policy_Admin_Component_Diagram.PNG/420px-Policy_Admin_Componen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17" y="1903958"/>
            <a:ext cx="5850683" cy="391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190</Words>
  <Application>Microsoft Office PowerPoint</Application>
  <PresentationFormat>On-screen Show (4:3)</PresentationFormat>
  <Paragraphs>92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University of Central Florida COP 3330  Object Oriented Programming </vt:lpstr>
      <vt:lpstr>Agenda</vt:lpstr>
      <vt:lpstr>PowerPoint Presentation</vt:lpstr>
      <vt:lpstr>UML</vt:lpstr>
      <vt:lpstr>UML</vt:lpstr>
      <vt:lpstr>UML</vt:lpstr>
      <vt:lpstr>Structural</vt:lpstr>
      <vt:lpstr>Structural</vt:lpstr>
      <vt:lpstr>Structural</vt:lpstr>
      <vt:lpstr>Structural</vt:lpstr>
      <vt:lpstr>Structural</vt:lpstr>
      <vt:lpstr>Structural</vt:lpstr>
      <vt:lpstr>Behavioral</vt:lpstr>
      <vt:lpstr>Behavioral</vt:lpstr>
      <vt:lpstr>Behavioral</vt:lpstr>
      <vt:lpstr>Behavioral</vt:lpstr>
      <vt:lpstr>Behavioral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1286</cp:revision>
  <dcterms:created xsi:type="dcterms:W3CDTF">2013-10-29T00:42:48Z</dcterms:created>
  <dcterms:modified xsi:type="dcterms:W3CDTF">2016-11-08T00:24:07Z</dcterms:modified>
</cp:coreProperties>
</file>