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312" r:id="rId4"/>
    <p:sldId id="308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List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ordered collection (sometimes called a </a:t>
            </a:r>
            <a:r>
              <a:rPr lang="en-US" i="1" dirty="0"/>
              <a:t>sequence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contain duplicate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of a List generally has precise control over where in the list each element is inserted and can access elements by their integer index (position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used to hold multiple elements prior to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additional insertion, extraction, and inspection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queues </a:t>
            </a:r>
            <a:r>
              <a:rPr lang="en-US" dirty="0"/>
              <a:t>typically, but do not necessarily, order elements in a FIFO (first-in, first-out) </a:t>
            </a:r>
            <a:r>
              <a:rPr lang="en-US" dirty="0" smtClean="0"/>
              <a:t>manner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exceptions are priority queues, which order elements according to a supplied comparator or the elements' natural </a:t>
            </a:r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Regardless of ordering </a:t>
            </a:r>
            <a:r>
              <a:rPr lang="en-US" dirty="0"/>
              <a:t>used, the head of the queue is the element that would be removed by a call to remove or </a:t>
            </a:r>
            <a:r>
              <a:rPr lang="en-US" dirty="0" smtClean="0"/>
              <a:t>poll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FIFO queue, all new elements are inserted at the tail of the </a:t>
            </a:r>
            <a:r>
              <a:rPr lang="en-US" dirty="0" smtClean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7045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Deque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used to hold multiple elements prior to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additional insertion, extraction, and inspection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both as FIFO (first-in, first-out) and LIFO (last-in, first-out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new elements can be inserted, retrieved and removed at both </a:t>
            </a:r>
            <a:r>
              <a:rPr lang="en-US" dirty="0" smtClean="0"/>
              <a:t>ends</a:t>
            </a:r>
          </a:p>
          <a:p>
            <a:r>
              <a:rPr lang="en-US" dirty="0" smtClean="0"/>
              <a:t>Map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object that maps keys to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contain duplicate </a:t>
            </a:r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key can map to at most one 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0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SortedSet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 Set that maintains its elements in ascending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additional operations are provided to take advantage of the </a:t>
            </a:r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sorted </a:t>
            </a:r>
            <a:r>
              <a:rPr lang="en-US" dirty="0"/>
              <a:t>sets are used for naturally ordered sets, such as word lists and membership </a:t>
            </a:r>
            <a:r>
              <a:rPr lang="en-US" dirty="0" smtClean="0"/>
              <a:t>rolls</a:t>
            </a:r>
            <a:endParaRPr lang="en-US" dirty="0"/>
          </a:p>
          <a:p>
            <a:r>
              <a:rPr lang="en-US" dirty="0" err="1" smtClean="0"/>
              <a:t>SortedMap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 Map that maintains its mappings in ascending key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 Map analog of </a:t>
            </a:r>
            <a:r>
              <a:rPr lang="en-US" dirty="0" err="1" smtClean="0"/>
              <a:t>SortedSet</a:t>
            </a:r>
            <a:endParaRPr lang="en-US" dirty="0" smtClean="0"/>
          </a:p>
          <a:p>
            <a:pPr lvl="1"/>
            <a:r>
              <a:rPr lang="en-US" dirty="0" smtClean="0"/>
              <a:t>sorted </a:t>
            </a:r>
            <a:r>
              <a:rPr lang="en-US" dirty="0"/>
              <a:t>maps are used for naturally ordered collections of key/value pairs, such as dictionaries and telephone </a:t>
            </a:r>
            <a:r>
              <a:rPr lang="en-US" dirty="0" smtClean="0"/>
              <a:t>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</a:t>
            </a:r>
            <a:r>
              <a:rPr lang="en-US" dirty="0"/>
              <a:t>methods that perform basic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contains(Object element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add(E element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remove(Object element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Iterator&lt;E</a:t>
            </a:r>
            <a:r>
              <a:rPr lang="en-US" dirty="0"/>
              <a:t>&gt; iterator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Contains </a:t>
            </a:r>
            <a:r>
              <a:rPr lang="en-US" dirty="0"/>
              <a:t>methods that perform </a:t>
            </a:r>
            <a:r>
              <a:rPr lang="en-US" dirty="0" smtClean="0"/>
              <a:t>bulk operations</a:t>
            </a:r>
          </a:p>
          <a:p>
            <a:pPr lvl="1"/>
            <a:r>
              <a:rPr lang="en-US" i="1" dirty="0"/>
              <a:t>Bulk operations</a:t>
            </a:r>
            <a:r>
              <a:rPr lang="en-US" dirty="0"/>
              <a:t> perform an operation on an entire </a:t>
            </a:r>
            <a:r>
              <a:rPr lang="en-US" dirty="0" smtClean="0"/>
              <a:t>Collection</a:t>
            </a:r>
            <a:endParaRPr lang="en-US" dirty="0"/>
          </a:p>
          <a:p>
            <a:pPr lvl="2"/>
            <a:r>
              <a:rPr lang="en-US" dirty="0" err="1" smtClean="0"/>
              <a:t>containsAll</a:t>
            </a:r>
            <a:r>
              <a:rPr lang="en-US" dirty="0" smtClean="0"/>
              <a:t>: returns</a:t>
            </a:r>
            <a:r>
              <a:rPr lang="en-US" dirty="0"/>
              <a:t> true if the target Collection contains all of the elements in the specified </a:t>
            </a:r>
            <a:r>
              <a:rPr lang="en-US" dirty="0" smtClean="0"/>
              <a:t>Collection</a:t>
            </a:r>
            <a:endParaRPr lang="en-US" dirty="0"/>
          </a:p>
          <a:p>
            <a:pPr lvl="2"/>
            <a:r>
              <a:rPr lang="en-US" dirty="0" err="1" smtClean="0"/>
              <a:t>addAll</a:t>
            </a:r>
            <a:r>
              <a:rPr lang="en-US" dirty="0" smtClean="0"/>
              <a:t>:  </a:t>
            </a:r>
            <a:r>
              <a:rPr lang="en-US" dirty="0"/>
              <a:t>adds all of the elements in the specified Collection to the target </a:t>
            </a:r>
            <a:r>
              <a:rPr lang="en-US" dirty="0" smtClean="0"/>
              <a:t>Collection</a:t>
            </a:r>
            <a:endParaRPr lang="en-US" dirty="0"/>
          </a:p>
          <a:p>
            <a:pPr lvl="2"/>
            <a:r>
              <a:rPr lang="en-US" dirty="0" err="1" smtClean="0"/>
              <a:t>removeAll</a:t>
            </a:r>
            <a:r>
              <a:rPr lang="en-US" dirty="0" smtClean="0"/>
              <a:t>: removes </a:t>
            </a:r>
            <a:r>
              <a:rPr lang="en-US" dirty="0"/>
              <a:t>from the target Collection all of its elements that are also contained in the specified </a:t>
            </a:r>
            <a:r>
              <a:rPr lang="en-US" dirty="0" smtClean="0"/>
              <a:t>Collection</a:t>
            </a:r>
            <a:endParaRPr lang="en-US" dirty="0"/>
          </a:p>
          <a:p>
            <a:pPr lvl="2"/>
            <a:r>
              <a:rPr lang="en-US" dirty="0" err="1" smtClean="0"/>
              <a:t>retainAll</a:t>
            </a:r>
            <a:r>
              <a:rPr lang="en-US" dirty="0" smtClean="0"/>
              <a:t>: removes </a:t>
            </a:r>
            <a:r>
              <a:rPr lang="en-US" dirty="0"/>
              <a:t>from the target Collection all its elements that are </a:t>
            </a:r>
            <a:r>
              <a:rPr lang="en-US" i="1" dirty="0"/>
              <a:t>not</a:t>
            </a:r>
            <a:r>
              <a:rPr lang="en-US" dirty="0"/>
              <a:t> also contained in the specified Collection. That is, it retains only those elements in the </a:t>
            </a:r>
            <a:r>
              <a:rPr lang="en-US" dirty="0" err="1"/>
              <a:t>targetCollection</a:t>
            </a:r>
            <a:r>
              <a:rPr lang="en-US" dirty="0"/>
              <a:t> that are also contained in the specified Collection.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lear: removes </a:t>
            </a:r>
            <a:r>
              <a:rPr lang="en-US" dirty="0"/>
              <a:t>all elements from the 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Contains </a:t>
            </a:r>
            <a:r>
              <a:rPr lang="en-US" dirty="0"/>
              <a:t>methods that perform </a:t>
            </a:r>
            <a:r>
              <a:rPr lang="en-US" dirty="0" smtClean="0"/>
              <a:t>bulk operations</a:t>
            </a:r>
          </a:p>
          <a:p>
            <a:pPr lvl="1"/>
            <a:r>
              <a:rPr lang="en-US" dirty="0" err="1" smtClean="0"/>
              <a:t>addAll</a:t>
            </a:r>
            <a:r>
              <a:rPr lang="en-US" dirty="0"/>
              <a:t>, </a:t>
            </a:r>
            <a:r>
              <a:rPr lang="en-US" dirty="0" err="1"/>
              <a:t>removeAll</a:t>
            </a:r>
            <a:r>
              <a:rPr lang="en-US" dirty="0"/>
              <a:t>, and </a:t>
            </a:r>
            <a:r>
              <a:rPr lang="en-US" dirty="0" err="1"/>
              <a:t>retainAll</a:t>
            </a:r>
            <a:r>
              <a:rPr lang="en-US" dirty="0"/>
              <a:t> methods all return true if the target Collection was modified in the process of executing the </a:t>
            </a:r>
            <a:r>
              <a:rPr lang="en-US" dirty="0" smtClean="0"/>
              <a:t>operation</a:t>
            </a:r>
            <a:endParaRPr lang="en-US" dirty="0"/>
          </a:p>
          <a:p>
            <a:pPr lvl="1"/>
            <a:r>
              <a:rPr lang="en-US" dirty="0"/>
              <a:t>As a simple example of the power of bulk operations, consider the following idiom to remove </a:t>
            </a:r>
            <a:r>
              <a:rPr lang="en-US" i="1" dirty="0"/>
              <a:t>all</a:t>
            </a:r>
            <a:r>
              <a:rPr lang="en-US" dirty="0"/>
              <a:t> instances of a specified element, e, from a Collection, c.</a:t>
            </a:r>
          </a:p>
          <a:p>
            <a:pPr lvl="1"/>
            <a:r>
              <a:rPr lang="en-US" dirty="0" err="1"/>
              <a:t>c.removeAll</a:t>
            </a:r>
            <a:r>
              <a:rPr lang="en-US" dirty="0"/>
              <a:t>(</a:t>
            </a:r>
            <a:r>
              <a:rPr lang="en-US" dirty="0" err="1"/>
              <a:t>Collections.singleton</a:t>
            </a:r>
            <a:r>
              <a:rPr lang="en-US" dirty="0"/>
              <a:t>(e)); </a:t>
            </a:r>
          </a:p>
          <a:p>
            <a:pPr lvl="1"/>
            <a:r>
              <a:rPr lang="en-US" dirty="0"/>
              <a:t>More specifically, suppose you want to remove all of the null elements from a Collection.</a:t>
            </a:r>
          </a:p>
          <a:p>
            <a:pPr lvl="1"/>
            <a:r>
              <a:rPr lang="en-US" dirty="0" err="1"/>
              <a:t>c.removeAll</a:t>
            </a:r>
            <a:r>
              <a:rPr lang="en-US" dirty="0"/>
              <a:t>(</a:t>
            </a:r>
            <a:r>
              <a:rPr lang="en-US" dirty="0" err="1"/>
              <a:t>Collections.singleton</a:t>
            </a:r>
            <a:r>
              <a:rPr lang="en-US" dirty="0"/>
              <a:t>(null)); </a:t>
            </a:r>
          </a:p>
          <a:p>
            <a:pPr lvl="1"/>
            <a:r>
              <a:rPr lang="en-US" dirty="0"/>
              <a:t>This idiom uses </a:t>
            </a:r>
            <a:r>
              <a:rPr lang="en-US" dirty="0" err="1"/>
              <a:t>Collections.singleton</a:t>
            </a:r>
            <a:r>
              <a:rPr lang="en-US" dirty="0"/>
              <a:t>, which is a static factory method that returns </a:t>
            </a:r>
            <a:r>
              <a:rPr lang="en-US" dirty="0" smtClean="0"/>
              <a:t>an immutable Set  containing </a:t>
            </a:r>
            <a:r>
              <a:rPr lang="en-US" dirty="0"/>
              <a:t>only the specified </a:t>
            </a:r>
            <a:r>
              <a:rPr lang="en-US" dirty="0" smtClean="0"/>
              <a:t>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three ways to traverse </a:t>
            </a:r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aggregate operations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for-each construct </a:t>
            </a:r>
            <a:endParaRPr lang="en-US" dirty="0" smtClean="0"/>
          </a:p>
          <a:p>
            <a:pPr lvl="1"/>
            <a:r>
              <a:rPr lang="en-US" dirty="0" smtClean="0"/>
              <a:t>using</a:t>
            </a:r>
            <a:r>
              <a:rPr lang="en-US" dirty="0"/>
              <a:t> </a:t>
            </a:r>
            <a:r>
              <a:rPr lang="en-US" dirty="0" smtClean="0"/>
              <a:t>Iterators</a:t>
            </a:r>
            <a:endParaRPr lang="en-US" dirty="0"/>
          </a:p>
          <a:p>
            <a:r>
              <a:rPr lang="en-US" b="1" dirty="0"/>
              <a:t>Aggregate Operations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operations are often used in conjunction with lambda expressions to make programming more expressive, using less lines of </a:t>
            </a:r>
            <a:r>
              <a:rPr lang="en-US" dirty="0" smtClean="0"/>
              <a:t>code </a:t>
            </a:r>
          </a:p>
          <a:p>
            <a:pPr lvl="1"/>
            <a:r>
              <a:rPr lang="en-US" dirty="0"/>
              <a:t>Lambda expressions enable </a:t>
            </a:r>
            <a:r>
              <a:rPr lang="en-US" dirty="0" smtClean="0"/>
              <a:t>a developer to </a:t>
            </a:r>
            <a:r>
              <a:rPr lang="en-US" dirty="0"/>
              <a:t>treat functionality as method argument, or code as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code sequentially iterates through a collection of shapes and prints out the red objects: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myShapesCollection.stream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filter(e -&gt; </a:t>
            </a:r>
            <a:r>
              <a:rPr lang="en-US" dirty="0" err="1"/>
              <a:t>e.getColor</a:t>
            </a:r>
            <a:r>
              <a:rPr lang="en-US" dirty="0"/>
              <a:t>() == </a:t>
            </a:r>
            <a:r>
              <a:rPr lang="en-US" dirty="0" err="1"/>
              <a:t>Color.RED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/>
              <a:t>forEach</a:t>
            </a:r>
            <a:r>
              <a:rPr lang="en-US" dirty="0"/>
              <a:t>(e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e.getName</a:t>
            </a:r>
            <a:r>
              <a:rPr lang="en-US" dirty="0"/>
              <a:t>())); </a:t>
            </a:r>
          </a:p>
        </p:txBody>
      </p:sp>
    </p:spTree>
    <p:extLst>
      <p:ext uri="{BB962C8B-B14F-4D97-AF65-F5344CB8AC3E}">
        <p14:creationId xmlns:p14="http://schemas.microsoft.com/office/powerpoint/2010/main" val="12482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Aggregate Operations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easily request a parallel stream, which might make sense if the collection is large enough and </a:t>
            </a:r>
            <a:r>
              <a:rPr lang="en-US" dirty="0" smtClean="0"/>
              <a:t>the computer </a:t>
            </a:r>
            <a:r>
              <a:rPr lang="en-US" dirty="0"/>
              <a:t>has enough cores:</a:t>
            </a:r>
          </a:p>
          <a:p>
            <a:pPr marL="0" indent="0">
              <a:buNone/>
            </a:pPr>
            <a:r>
              <a:rPr lang="en-US" dirty="0" err="1" smtClean="0"/>
              <a:t>myShapesCollection.parallelStream</a:t>
            </a:r>
            <a:r>
              <a:rPr lang="en-US" dirty="0"/>
              <a:t>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filter(e -&gt; </a:t>
            </a:r>
            <a:r>
              <a:rPr lang="en-US" dirty="0" err="1"/>
              <a:t>e.getColor</a:t>
            </a:r>
            <a:r>
              <a:rPr lang="en-US" dirty="0"/>
              <a:t>() == </a:t>
            </a:r>
            <a:r>
              <a:rPr lang="en-US" dirty="0" err="1"/>
              <a:t>Color.RED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 err="1"/>
              <a:t>forEach</a:t>
            </a:r>
            <a:r>
              <a:rPr lang="en-US" dirty="0"/>
              <a:t>(e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e.getName</a:t>
            </a:r>
            <a:r>
              <a:rPr lang="en-US" dirty="0"/>
              <a:t>()));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convert </a:t>
            </a:r>
            <a:r>
              <a:rPr lang="en-US" dirty="0"/>
              <a:t>the elements of a Collection to String objects, then join them, separated by </a:t>
            </a:r>
            <a:r>
              <a:rPr lang="en-US" dirty="0" smtClean="0"/>
              <a:t>commas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/>
              <a:t>joined = </a:t>
            </a:r>
            <a:r>
              <a:rPr lang="en-US" dirty="0" err="1"/>
              <a:t>elements.stream</a:t>
            </a:r>
            <a:r>
              <a:rPr lang="en-US" dirty="0"/>
              <a:t>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map(Object::</a:t>
            </a:r>
            <a:r>
              <a:rPr lang="en-US" dirty="0" err="1"/>
              <a:t>toString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collect(</a:t>
            </a:r>
            <a:r>
              <a:rPr lang="en-US" dirty="0" err="1"/>
              <a:t>Collectors.joining</a:t>
            </a:r>
            <a:r>
              <a:rPr lang="en-US" dirty="0"/>
              <a:t>(", "));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sum </a:t>
            </a:r>
            <a:r>
              <a:rPr lang="en-US" dirty="0"/>
              <a:t>the salaries of all </a:t>
            </a:r>
            <a:r>
              <a:rPr lang="en-US" dirty="0" smtClean="0"/>
              <a:t>employees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total = </a:t>
            </a:r>
            <a:r>
              <a:rPr lang="en-US" dirty="0" err="1"/>
              <a:t>employees.stream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collect(</a:t>
            </a:r>
            <a:r>
              <a:rPr lang="en-US" dirty="0" err="1"/>
              <a:t>Collectors.summingInt</a:t>
            </a:r>
            <a:r>
              <a:rPr lang="en-US" dirty="0"/>
              <a:t>(Employee::</a:t>
            </a:r>
            <a:r>
              <a:rPr lang="en-US" dirty="0" err="1"/>
              <a:t>getSalary</a:t>
            </a:r>
            <a:r>
              <a:rPr lang="en-US" dirty="0"/>
              <a:t>))); </a:t>
            </a:r>
          </a:p>
        </p:txBody>
      </p:sp>
    </p:spTree>
    <p:extLst>
      <p:ext uri="{BB962C8B-B14F-4D97-AF65-F5344CB8AC3E}">
        <p14:creationId xmlns:p14="http://schemas.microsoft.com/office/powerpoint/2010/main" val="345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for-each </a:t>
            </a:r>
            <a:r>
              <a:rPr lang="en-US" b="1" dirty="0"/>
              <a:t>Construct</a:t>
            </a:r>
          </a:p>
          <a:p>
            <a:pPr lvl="1"/>
            <a:r>
              <a:rPr lang="en-US" dirty="0" smtClean="0"/>
              <a:t>The for-each construct allows a developer to concisely traverse a collection or array using a for loop</a:t>
            </a:r>
          </a:p>
          <a:p>
            <a:pPr lvl="2"/>
            <a:r>
              <a:rPr lang="en-US" dirty="0" smtClean="0"/>
              <a:t>following code uses the for-each construct to print out each element of a collection on a separate line</a:t>
            </a:r>
          </a:p>
          <a:p>
            <a:pPr lvl="2"/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for (Object o : collection) </a:t>
            </a:r>
          </a:p>
          <a:p>
            <a:pPr marL="1371600" lvl="3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(o);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Iterators</a:t>
            </a:r>
            <a:endParaRPr lang="en-US" b="1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Iterator is an object that enables </a:t>
            </a:r>
            <a:r>
              <a:rPr lang="en-US" dirty="0" smtClean="0"/>
              <a:t>a developer to </a:t>
            </a:r>
            <a:r>
              <a:rPr lang="en-US" dirty="0"/>
              <a:t>traverse through a collection and to remove elements from the collection selectively, if desired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an Iterator for a collection by calling </a:t>
            </a:r>
            <a:r>
              <a:rPr lang="en-US" dirty="0" smtClean="0"/>
              <a:t>its iterator</a:t>
            </a:r>
            <a:r>
              <a:rPr lang="en-US" dirty="0"/>
              <a:t> 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public </a:t>
            </a:r>
            <a:r>
              <a:rPr lang="en-US" dirty="0"/>
              <a:t>interface Iterator&lt;E&gt;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{ </a:t>
            </a:r>
          </a:p>
          <a:p>
            <a:pPr marL="1371600" lvl="3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hasNext</a:t>
            </a:r>
            <a:r>
              <a:rPr lang="en-US" dirty="0"/>
              <a:t>();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E </a:t>
            </a:r>
            <a:r>
              <a:rPr lang="en-US" dirty="0"/>
              <a:t>next();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void </a:t>
            </a:r>
            <a:r>
              <a:rPr lang="en-US" dirty="0"/>
              <a:t>remove(); //optional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hasNext</a:t>
            </a:r>
            <a:r>
              <a:rPr lang="en-US" dirty="0"/>
              <a:t> method returns true if the iteration has more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next method returns the next element in the </a:t>
            </a:r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remove</a:t>
            </a:r>
            <a:r>
              <a:rPr lang="en-US" dirty="0"/>
              <a:t> method removes the last element that was returned by next from the underlying 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Generic Collections</a:t>
            </a:r>
          </a:p>
          <a:p>
            <a:r>
              <a:rPr lang="en-US" dirty="0" smtClean="0"/>
              <a:t>Generic </a:t>
            </a:r>
            <a:r>
              <a:rPr lang="en-US" dirty="0" smtClean="0"/>
              <a:t>Types</a:t>
            </a:r>
            <a:endParaRPr lang="en-US" dirty="0" smtClean="0"/>
          </a:p>
          <a:p>
            <a:r>
              <a:rPr lang="en-US" dirty="0" smtClean="0"/>
              <a:t>Generic Methods</a:t>
            </a:r>
          </a:p>
          <a:p>
            <a:r>
              <a:rPr lang="en-US" dirty="0" smtClean="0"/>
              <a:t>Custom Generic Data Structures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Iterators</a:t>
            </a:r>
            <a:endParaRPr lang="en-US" b="1" dirty="0"/>
          </a:p>
          <a:p>
            <a:pPr lvl="1"/>
            <a:r>
              <a:rPr lang="en-US" dirty="0" err="1" smtClean="0"/>
              <a:t>Iterator.remove</a:t>
            </a:r>
            <a:r>
              <a:rPr lang="en-US" dirty="0"/>
              <a:t> is the </a:t>
            </a:r>
            <a:r>
              <a:rPr lang="en-US" i="1" dirty="0"/>
              <a:t>only</a:t>
            </a:r>
            <a:r>
              <a:rPr lang="en-US" dirty="0"/>
              <a:t> safe way to modify a collection during iteration;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behavior is unspecified if the underlying collection is modified in any other way while the iteration is in </a:t>
            </a:r>
            <a:r>
              <a:rPr lang="en-US" dirty="0" smtClean="0"/>
              <a:t>progress</a:t>
            </a:r>
            <a:endParaRPr lang="en-US" dirty="0"/>
          </a:p>
          <a:p>
            <a:r>
              <a:rPr lang="en-US" dirty="0" smtClean="0"/>
              <a:t>Which one???</a:t>
            </a:r>
          </a:p>
          <a:p>
            <a:pPr lvl="1"/>
            <a:r>
              <a:rPr lang="en-US" dirty="0" smtClean="0"/>
              <a:t>Use</a:t>
            </a:r>
            <a:r>
              <a:rPr lang="en-US" dirty="0"/>
              <a:t> Iterator instead of the for-each construct when you need to:</a:t>
            </a:r>
          </a:p>
          <a:p>
            <a:pPr lvl="2"/>
            <a:r>
              <a:rPr lang="en-US" dirty="0"/>
              <a:t>Remove the current element</a:t>
            </a:r>
            <a:r>
              <a:rPr lang="en-US" dirty="0" smtClean="0"/>
              <a:t>.\; for-each</a:t>
            </a:r>
            <a:r>
              <a:rPr lang="en-US" dirty="0"/>
              <a:t> construct hides the iterator, so </a:t>
            </a:r>
            <a:r>
              <a:rPr lang="en-US" dirty="0" smtClean="0"/>
              <a:t>cannot </a:t>
            </a:r>
            <a:r>
              <a:rPr lang="en-US" dirty="0"/>
              <a:t>call </a:t>
            </a:r>
            <a:r>
              <a:rPr lang="en-US" dirty="0" smtClean="0"/>
              <a:t>method remove; the</a:t>
            </a:r>
            <a:r>
              <a:rPr lang="en-US" dirty="0"/>
              <a:t> for-each construct is not usable for </a:t>
            </a:r>
            <a:r>
              <a:rPr lang="en-US" dirty="0" smtClean="0"/>
              <a:t>filtering</a:t>
            </a:r>
            <a:endParaRPr lang="en-US" dirty="0"/>
          </a:p>
          <a:p>
            <a:pPr lvl="2"/>
            <a:r>
              <a:rPr lang="en-US" dirty="0"/>
              <a:t>Iterate over multiple collections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Iterators</a:t>
            </a:r>
            <a:endParaRPr lang="en-US" b="1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code example shows how </a:t>
            </a:r>
            <a:r>
              <a:rPr lang="en-US" dirty="0"/>
              <a:t>to use an Iterator to filter an arbitrary Collection — that is, traverse the collection removing specific </a:t>
            </a:r>
            <a:r>
              <a:rPr lang="en-US" dirty="0" smtClean="0"/>
              <a:t>elements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static void filter(Collection&lt;?&gt; c)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{ </a:t>
            </a:r>
          </a:p>
          <a:p>
            <a:pPr marL="1371600" lvl="3" indent="0">
              <a:buNone/>
            </a:pPr>
            <a:r>
              <a:rPr lang="en-US" dirty="0" smtClean="0"/>
              <a:t>for </a:t>
            </a:r>
            <a:r>
              <a:rPr lang="en-US" dirty="0"/>
              <a:t>(Iterator&lt;?&gt; it = </a:t>
            </a:r>
            <a:r>
              <a:rPr lang="en-US" dirty="0" err="1"/>
              <a:t>c.iterator</a:t>
            </a:r>
            <a:r>
              <a:rPr lang="en-US" dirty="0"/>
              <a:t>(); </a:t>
            </a:r>
            <a:r>
              <a:rPr lang="en-US" dirty="0" err="1" smtClean="0"/>
              <a:t>it.hasNext</a:t>
            </a:r>
            <a:r>
              <a:rPr lang="en-US" dirty="0"/>
              <a:t>(); ) 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cond</a:t>
            </a:r>
            <a:r>
              <a:rPr lang="en-US" dirty="0"/>
              <a:t>(</a:t>
            </a:r>
            <a:r>
              <a:rPr lang="en-US" dirty="0" err="1"/>
              <a:t>it.next</a:t>
            </a:r>
            <a:r>
              <a:rPr lang="en-US" dirty="0"/>
              <a:t>())) </a:t>
            </a:r>
            <a:endParaRPr lang="en-US" dirty="0" smtClean="0"/>
          </a:p>
          <a:p>
            <a:pPr marL="2286000" lvl="5" indent="0">
              <a:buNone/>
            </a:pPr>
            <a:r>
              <a:rPr lang="en-US" dirty="0" err="1" smtClean="0"/>
              <a:t>it.remove</a:t>
            </a:r>
            <a:r>
              <a:rPr lang="en-US" dirty="0"/>
              <a:t>();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Array Operations</a:t>
            </a:r>
            <a:endParaRPr lang="en-US" b="1" dirty="0"/>
          </a:p>
          <a:p>
            <a:pPr lvl="1"/>
            <a:r>
              <a:rPr lang="en-US" dirty="0" err="1" smtClean="0"/>
              <a:t>toArray</a:t>
            </a:r>
            <a:r>
              <a:rPr lang="en-US" dirty="0"/>
              <a:t> methods are provided as a bridge between collections and older APIs that expect arrays on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array </a:t>
            </a:r>
            <a:r>
              <a:rPr lang="en-US" dirty="0"/>
              <a:t>operations allow the contents of a Collection to be translated into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form with no arguments creates a new array of 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more complex form allows the caller to provide an array or to choose the runtime type of the output array.</a:t>
            </a:r>
          </a:p>
          <a:p>
            <a:r>
              <a:rPr lang="en-US" dirty="0" smtClean="0"/>
              <a:t>Example</a:t>
            </a:r>
            <a:r>
              <a:rPr lang="en-US" dirty="0"/>
              <a:t>, suppose that c is a </a:t>
            </a:r>
            <a:r>
              <a:rPr lang="en-US" dirty="0" smtClean="0"/>
              <a:t>Collection, the </a:t>
            </a:r>
            <a:r>
              <a:rPr lang="en-US" dirty="0"/>
              <a:t>following </a:t>
            </a:r>
            <a:r>
              <a:rPr lang="en-US" dirty="0" smtClean="0"/>
              <a:t>code dumps </a:t>
            </a:r>
            <a:r>
              <a:rPr lang="en-US" dirty="0"/>
              <a:t>the contents of c into a newly allocated array of Object whose length is identical to the number of elements in </a:t>
            </a:r>
            <a:r>
              <a:rPr lang="en-US" dirty="0" smtClean="0"/>
              <a:t>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Object[] a = </a:t>
            </a:r>
            <a:r>
              <a:rPr lang="en-US" dirty="0" err="1"/>
              <a:t>c.toArray</a:t>
            </a:r>
            <a:r>
              <a:rPr lang="en-US" dirty="0"/>
              <a:t>(); </a:t>
            </a:r>
          </a:p>
          <a:p>
            <a:r>
              <a:rPr lang="en-US" dirty="0" smtClean="0"/>
              <a:t>If </a:t>
            </a:r>
            <a:r>
              <a:rPr lang="en-US" dirty="0"/>
              <a:t> </a:t>
            </a:r>
            <a:r>
              <a:rPr lang="en-US" dirty="0" smtClean="0"/>
              <a:t>Collection c</a:t>
            </a:r>
            <a:r>
              <a:rPr lang="en-US" dirty="0"/>
              <a:t> is known to contain only </a:t>
            </a:r>
            <a:r>
              <a:rPr lang="en-US" dirty="0" smtClean="0"/>
              <a:t>the following code dumps </a:t>
            </a:r>
            <a:r>
              <a:rPr lang="en-US" dirty="0"/>
              <a:t>the contents of c into a newly allocated array of </a:t>
            </a:r>
            <a:r>
              <a:rPr lang="en-US" dirty="0" smtClean="0"/>
              <a:t>String whose </a:t>
            </a:r>
            <a:r>
              <a:rPr lang="en-US" dirty="0"/>
              <a:t>length is identical to the number of elements in </a:t>
            </a:r>
            <a:r>
              <a:rPr lang="en-US" dirty="0" smtClean="0"/>
              <a:t>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String[] a = </a:t>
            </a:r>
            <a:r>
              <a:rPr lang="en-US" dirty="0" err="1"/>
              <a:t>c.toArray</a:t>
            </a:r>
            <a:r>
              <a:rPr lang="en-US" dirty="0"/>
              <a:t>(new String[0]);</a:t>
            </a:r>
          </a:p>
        </p:txBody>
      </p:sp>
    </p:spTree>
    <p:extLst>
      <p:ext uri="{BB962C8B-B14F-4D97-AF65-F5344CB8AC3E}">
        <p14:creationId xmlns:p14="http://schemas.microsoft.com/office/powerpoint/2010/main" val="10279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Generic </a:t>
            </a:r>
            <a:r>
              <a:rPr lang="en-US" sz="4000" b="1" dirty="0" smtClean="0"/>
              <a:t>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86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enerics </a:t>
            </a:r>
            <a:r>
              <a:rPr lang="en-US" dirty="0"/>
              <a:t>enable </a:t>
            </a:r>
            <a:r>
              <a:rPr lang="en-US" i="1" dirty="0"/>
              <a:t>types</a:t>
            </a:r>
            <a:r>
              <a:rPr lang="en-US" dirty="0"/>
              <a:t> (classes and interfaces) to be parameters when defining classes, interfaces and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Similar to </a:t>
            </a:r>
            <a:r>
              <a:rPr lang="en-US" i="1" dirty="0" smtClean="0"/>
              <a:t>formal </a:t>
            </a:r>
            <a:r>
              <a:rPr lang="en-US" i="1" dirty="0"/>
              <a:t>parameters</a:t>
            </a:r>
            <a:r>
              <a:rPr lang="en-US" dirty="0"/>
              <a:t> used in method declarations, type parameters provide a way </a:t>
            </a:r>
            <a:r>
              <a:rPr lang="en-US" dirty="0" smtClean="0"/>
              <a:t>to </a:t>
            </a:r>
            <a:r>
              <a:rPr lang="en-US" dirty="0"/>
              <a:t>re-use the same code with different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The difference:</a:t>
            </a:r>
          </a:p>
          <a:p>
            <a:pPr lvl="1"/>
            <a:r>
              <a:rPr lang="en-US" dirty="0" smtClean="0"/>
              <a:t>inputs </a:t>
            </a:r>
            <a:r>
              <a:rPr lang="en-US" dirty="0"/>
              <a:t>to formal parameters are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inputs </a:t>
            </a:r>
            <a:r>
              <a:rPr lang="en-US" dirty="0"/>
              <a:t>to type parameters are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Benefits of generic code</a:t>
            </a:r>
            <a:endParaRPr lang="en-US" dirty="0"/>
          </a:p>
          <a:p>
            <a:pPr lvl="1"/>
            <a:r>
              <a:rPr lang="en-US" dirty="0"/>
              <a:t>Stronger type checks at compile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Elimination of </a:t>
            </a:r>
            <a:r>
              <a:rPr lang="en-US" dirty="0" smtClean="0"/>
              <a:t>casts, code </a:t>
            </a:r>
            <a:r>
              <a:rPr lang="en-US" dirty="0"/>
              <a:t>snippet </a:t>
            </a:r>
            <a:r>
              <a:rPr lang="en-US" dirty="0" smtClean="0"/>
              <a:t>below without </a:t>
            </a:r>
            <a:r>
              <a:rPr lang="en-US" dirty="0"/>
              <a:t>generics requires </a:t>
            </a:r>
            <a:r>
              <a:rPr lang="en-US" dirty="0" smtClean="0"/>
              <a:t>casting</a:t>
            </a:r>
          </a:p>
          <a:p>
            <a:pPr marL="457200" lvl="1" indent="0">
              <a:buNone/>
            </a:pPr>
            <a:r>
              <a:rPr lang="en-US" dirty="0" smtClean="0"/>
              <a:t>List </a:t>
            </a:r>
            <a:r>
              <a:rPr lang="en-US" dirty="0"/>
              <a:t>list = new </a:t>
            </a:r>
            <a:r>
              <a:rPr lang="en-US" dirty="0" err="1"/>
              <a:t>ArrayList</a:t>
            </a:r>
            <a:r>
              <a:rPr lang="en-US" dirty="0"/>
              <a:t>();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list.add</a:t>
            </a:r>
            <a:r>
              <a:rPr lang="en-US" dirty="0"/>
              <a:t>("hello");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String </a:t>
            </a:r>
            <a:r>
              <a:rPr lang="en-US" dirty="0"/>
              <a:t>s = </a:t>
            </a:r>
            <a:r>
              <a:rPr lang="en-US" b="1" dirty="0"/>
              <a:t>(String)</a:t>
            </a:r>
            <a:r>
              <a:rPr lang="en-US" dirty="0"/>
              <a:t> </a:t>
            </a:r>
            <a:r>
              <a:rPr lang="en-US" dirty="0" err="1"/>
              <a:t>list.get</a:t>
            </a:r>
            <a:r>
              <a:rPr lang="en-US" dirty="0"/>
              <a:t>(0); </a:t>
            </a:r>
          </a:p>
          <a:p>
            <a:r>
              <a:rPr lang="en-US" dirty="0" smtClean="0"/>
              <a:t>Using </a:t>
            </a:r>
            <a:r>
              <a:rPr lang="en-US" dirty="0"/>
              <a:t>generics, the code does not require casting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List&lt;String</a:t>
            </a:r>
            <a:r>
              <a:rPr lang="en-US" dirty="0"/>
              <a:t>&gt; list = new </a:t>
            </a:r>
            <a:r>
              <a:rPr lang="en-US" dirty="0" err="1"/>
              <a:t>ArrayList</a:t>
            </a:r>
            <a:r>
              <a:rPr lang="en-US" dirty="0"/>
              <a:t>&lt;String&gt;(); </a:t>
            </a:r>
            <a:endParaRPr lang="en-US" dirty="0" smtClean="0"/>
          </a:p>
          <a:p>
            <a:pPr lvl="1"/>
            <a:r>
              <a:rPr lang="en-US" dirty="0" err="1" smtClean="0"/>
              <a:t>list.add</a:t>
            </a:r>
            <a:r>
              <a:rPr lang="en-US" dirty="0"/>
              <a:t>("hello"); 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/>
              <a:t>s = </a:t>
            </a:r>
            <a:r>
              <a:rPr lang="en-US" dirty="0" err="1"/>
              <a:t>list.get</a:t>
            </a:r>
            <a:r>
              <a:rPr lang="en-US" dirty="0"/>
              <a:t>(0); </a:t>
            </a:r>
            <a:r>
              <a:rPr lang="en-US" dirty="0" smtClean="0"/>
              <a:t>// no cast </a:t>
            </a:r>
            <a:endParaRPr lang="en-US" dirty="0"/>
          </a:p>
          <a:p>
            <a:r>
              <a:rPr lang="en-US" dirty="0"/>
              <a:t>Enabling programmers to implement generic </a:t>
            </a:r>
            <a:r>
              <a:rPr lang="en-US" dirty="0" smtClean="0"/>
              <a:t>algorithms that </a:t>
            </a:r>
            <a:r>
              <a:rPr lang="en-US" dirty="0"/>
              <a:t>work on collections of different types, can be customized, and are type safe and easier to </a:t>
            </a:r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code example of class Box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methods accept or return an </a:t>
            </a:r>
            <a:r>
              <a:rPr lang="en-US" dirty="0"/>
              <a:t>Object</a:t>
            </a:r>
            <a:r>
              <a:rPr lang="en-US" dirty="0"/>
              <a:t>, </a:t>
            </a:r>
            <a:r>
              <a:rPr lang="en-US" dirty="0" smtClean="0"/>
              <a:t>can pass </a:t>
            </a:r>
            <a:r>
              <a:rPr lang="en-US" dirty="0"/>
              <a:t>in </a:t>
            </a:r>
            <a:r>
              <a:rPr lang="en-US" dirty="0" smtClean="0"/>
              <a:t>any data type as long as it </a:t>
            </a:r>
            <a:r>
              <a:rPr lang="en-US" dirty="0"/>
              <a:t>is not one of the primitive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way to verify, at compile time, how the class is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Potential errors: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part of the code may place an </a:t>
            </a:r>
            <a:r>
              <a:rPr lang="en-US" dirty="0"/>
              <a:t>Integer</a:t>
            </a:r>
            <a:r>
              <a:rPr lang="en-US" dirty="0"/>
              <a:t> in the box and expect to get </a:t>
            </a:r>
            <a:r>
              <a:rPr lang="en-US" dirty="0"/>
              <a:t>Integer</a:t>
            </a:r>
            <a:r>
              <a:rPr lang="en-US" dirty="0"/>
              <a:t>s out of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another </a:t>
            </a:r>
            <a:r>
              <a:rPr lang="en-US" dirty="0"/>
              <a:t>part of the code may mistakenly pass in a </a:t>
            </a:r>
            <a:r>
              <a:rPr lang="en-US" dirty="0"/>
              <a:t>String</a:t>
            </a:r>
            <a:r>
              <a:rPr lang="en-US" dirty="0"/>
              <a:t>, resulting in a runtime 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generic class</a:t>
            </a:r>
            <a:r>
              <a:rPr lang="en-US" dirty="0"/>
              <a:t> is defined with the following format:</a:t>
            </a:r>
          </a:p>
          <a:p>
            <a:pPr lvl="1"/>
            <a:r>
              <a:rPr lang="en-US" dirty="0"/>
              <a:t>class name&lt;T1, T2, ..., </a:t>
            </a:r>
            <a:r>
              <a:rPr lang="en-US" dirty="0" err="1"/>
              <a:t>Tn</a:t>
            </a:r>
            <a:r>
              <a:rPr lang="en-US" dirty="0"/>
              <a:t>&gt; { /* ... */ } </a:t>
            </a:r>
          </a:p>
          <a:p>
            <a:r>
              <a:rPr lang="en-US" dirty="0"/>
              <a:t>The type parameter section, delimited by angle brackets (&lt;&gt;), follows the class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It </a:t>
            </a:r>
            <a:r>
              <a:rPr lang="en-US" dirty="0"/>
              <a:t>specifies the </a:t>
            </a:r>
            <a:r>
              <a:rPr lang="en-US" i="1" dirty="0"/>
              <a:t>type parameters</a:t>
            </a:r>
            <a:r>
              <a:rPr lang="en-US" dirty="0"/>
              <a:t> (also called </a:t>
            </a:r>
            <a:r>
              <a:rPr lang="en-US" i="1" dirty="0"/>
              <a:t>type variables</a:t>
            </a:r>
            <a:r>
              <a:rPr lang="en-US" dirty="0"/>
              <a:t>) T1, T2, ..., and Tn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result is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occurrences of Object are replaced by 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type variable can be any </a:t>
            </a:r>
            <a:r>
              <a:rPr lang="en-US" b="1" dirty="0"/>
              <a:t>non-primitive</a:t>
            </a:r>
            <a:r>
              <a:rPr lang="en-US" dirty="0"/>
              <a:t> type you specify: any class type, any interface type, any array type, or even another type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/>
              <a:t>This same technique can be applied to create generic interfaces.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Parameter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convention, type parameter names are single, uppercase </a:t>
            </a:r>
            <a:r>
              <a:rPr lang="en-US" dirty="0" smtClean="0"/>
              <a:t>letters, so that it is easy to tell </a:t>
            </a:r>
            <a:r>
              <a:rPr lang="en-US" dirty="0"/>
              <a:t>the difference between a type variable and an ordinary class or interface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/>
              <a:t>The most commonly used type parameter names are:</a:t>
            </a:r>
          </a:p>
          <a:p>
            <a:pPr lvl="1"/>
            <a:r>
              <a:rPr lang="en-US" dirty="0"/>
              <a:t>E - Element (used extensively by the Java Collections Framework)</a:t>
            </a:r>
          </a:p>
          <a:p>
            <a:pPr lvl="1"/>
            <a:r>
              <a:rPr lang="en-US" dirty="0"/>
              <a:t>K - Key</a:t>
            </a:r>
          </a:p>
          <a:p>
            <a:pPr lvl="1"/>
            <a:r>
              <a:rPr lang="en-US" dirty="0"/>
              <a:t>N - Number</a:t>
            </a:r>
          </a:p>
          <a:p>
            <a:pPr lvl="1"/>
            <a:r>
              <a:rPr lang="en-US" dirty="0"/>
              <a:t>T - Type</a:t>
            </a:r>
          </a:p>
          <a:p>
            <a:pPr lvl="1"/>
            <a:r>
              <a:rPr lang="en-US" dirty="0"/>
              <a:t>V - Value</a:t>
            </a:r>
          </a:p>
          <a:p>
            <a:pPr lvl="1"/>
            <a:r>
              <a:rPr lang="en-US" dirty="0"/>
              <a:t>S,U,V etc. - 2nd, 3rd, 4th types</a:t>
            </a:r>
          </a:p>
        </p:txBody>
      </p:sp>
    </p:spTree>
    <p:extLst>
      <p:ext uri="{BB962C8B-B14F-4D97-AF65-F5344CB8AC3E}">
        <p14:creationId xmlns:p14="http://schemas.microsoft.com/office/powerpoint/2010/main" val="42210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Invoking and Instantiating a 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reference the generic Box class from within </a:t>
            </a:r>
            <a:r>
              <a:rPr lang="en-US" dirty="0" smtClean="0"/>
              <a:t>code</a:t>
            </a:r>
            <a:r>
              <a:rPr lang="en-US" dirty="0"/>
              <a:t>, </a:t>
            </a:r>
            <a:r>
              <a:rPr lang="en-US" dirty="0" smtClean="0"/>
              <a:t>perform </a:t>
            </a:r>
            <a:r>
              <a:rPr lang="en-US" dirty="0"/>
              <a:t>a </a:t>
            </a:r>
            <a:r>
              <a:rPr lang="en-US" i="1" dirty="0"/>
              <a:t>generic type invocation</a:t>
            </a:r>
            <a:r>
              <a:rPr lang="en-US" dirty="0"/>
              <a:t>, which replaces T with some concrete </a:t>
            </a:r>
            <a:r>
              <a:rPr lang="en-US" dirty="0" smtClean="0"/>
              <a:t>value 	Box&lt;Integer</a:t>
            </a:r>
            <a:r>
              <a:rPr lang="en-US" dirty="0"/>
              <a:t>&gt; </a:t>
            </a:r>
            <a:r>
              <a:rPr lang="en-US" dirty="0" err="1"/>
              <a:t>integerBox</a:t>
            </a:r>
            <a:r>
              <a:rPr lang="en-US" dirty="0"/>
              <a:t>; </a:t>
            </a:r>
          </a:p>
          <a:p>
            <a:r>
              <a:rPr lang="en-US" dirty="0" smtClean="0"/>
              <a:t>Generic </a:t>
            </a:r>
            <a:r>
              <a:rPr lang="en-US" dirty="0"/>
              <a:t>type invocation </a:t>
            </a:r>
            <a:r>
              <a:rPr lang="en-US" dirty="0" smtClean="0"/>
              <a:t>is similar </a:t>
            </a:r>
            <a:r>
              <a:rPr lang="en-US" dirty="0"/>
              <a:t>to an ordinary method invocation, but instead of passing an argument to a method, </a:t>
            </a:r>
            <a:r>
              <a:rPr lang="en-US" dirty="0" smtClean="0"/>
              <a:t>pass a</a:t>
            </a:r>
            <a:r>
              <a:rPr lang="en-US" dirty="0"/>
              <a:t> </a:t>
            </a:r>
            <a:r>
              <a:rPr lang="en-US" i="1" dirty="0"/>
              <a:t>type argument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the </a:t>
            </a:r>
            <a:r>
              <a:rPr lang="en-US" dirty="0" smtClean="0"/>
              <a:t>class itself</a:t>
            </a:r>
          </a:p>
          <a:p>
            <a:r>
              <a:rPr lang="en-US" dirty="0"/>
              <a:t>An invocation of a generic type is generally known as a </a:t>
            </a:r>
            <a:r>
              <a:rPr lang="en-US" i="1" dirty="0"/>
              <a:t>parameterized </a:t>
            </a:r>
            <a:r>
              <a:rPr lang="en-US" i="1" dirty="0" smtClean="0"/>
              <a:t>type</a:t>
            </a:r>
            <a:r>
              <a:rPr lang="en-US" dirty="0" smtClean="0"/>
              <a:t>; no object has been created yet!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Generic Collections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Invoking and Instantiating a 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instantiate this class, use the new keyword, as usual, but place &lt;Integer&gt; between the class name and the parenthesis:</a:t>
            </a:r>
          </a:p>
          <a:p>
            <a:pPr marL="457200" lvl="1" indent="0">
              <a:buNone/>
            </a:pPr>
            <a:r>
              <a:rPr lang="en-US" dirty="0" smtClean="0"/>
              <a:t>	Box&lt;Integer</a:t>
            </a:r>
            <a:r>
              <a:rPr lang="en-US" dirty="0"/>
              <a:t>&gt; </a:t>
            </a:r>
            <a:r>
              <a:rPr lang="en-US" dirty="0" err="1"/>
              <a:t>integerBox</a:t>
            </a:r>
            <a:r>
              <a:rPr lang="en-US" dirty="0"/>
              <a:t> = new Box&lt;Integer</a:t>
            </a:r>
            <a:r>
              <a:rPr lang="en-US" dirty="0" smtClean="0"/>
              <a:t>&gt;();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/>
              <a:t>The Diamond</a:t>
            </a:r>
          </a:p>
          <a:p>
            <a:pPr lvl="1"/>
            <a:r>
              <a:rPr lang="en-US" dirty="0"/>
              <a:t>In Java SE 7 and later, </a:t>
            </a:r>
            <a:r>
              <a:rPr lang="en-US" dirty="0" smtClean="0"/>
              <a:t>can replace </a:t>
            </a:r>
            <a:r>
              <a:rPr lang="en-US" dirty="0"/>
              <a:t>the type arguments required to invoke the constructor of a generic class with an empty set of type arguments (&lt;&gt;) as long as the compiler can determine, or infer, the type arguments from the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The pair </a:t>
            </a:r>
            <a:r>
              <a:rPr lang="en-US" dirty="0"/>
              <a:t>of angle brackets, &lt;&gt;, is informally called </a:t>
            </a:r>
            <a:r>
              <a:rPr lang="en-US" i="1" dirty="0"/>
              <a:t>the </a:t>
            </a:r>
            <a:r>
              <a:rPr lang="en-US" i="1" dirty="0" smtClean="0"/>
              <a:t>diamond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create an instance of Box&lt;Integer&gt; with the following statement:</a:t>
            </a:r>
          </a:p>
          <a:p>
            <a:pPr marL="914400" lvl="2" indent="0">
              <a:buNone/>
            </a:pPr>
            <a:r>
              <a:rPr lang="en-US" dirty="0"/>
              <a:t>Box&lt;Integer&gt; </a:t>
            </a:r>
            <a:r>
              <a:rPr lang="en-US" dirty="0" err="1"/>
              <a:t>integerBox</a:t>
            </a:r>
            <a:r>
              <a:rPr lang="en-US" dirty="0"/>
              <a:t> = new Box&lt;&gt;(); </a:t>
            </a:r>
          </a:p>
        </p:txBody>
      </p:sp>
    </p:spTree>
    <p:extLst>
      <p:ext uri="{BB962C8B-B14F-4D97-AF65-F5344CB8AC3E}">
        <p14:creationId xmlns:p14="http://schemas.microsoft.com/office/powerpoint/2010/main" val="18046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Invoking and Instantiating a 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instantiate this class, use the new keyword, as usual, but place &lt;Integer&gt; between the class name and the parenthesis:</a:t>
            </a:r>
          </a:p>
          <a:p>
            <a:pPr marL="457200" lvl="1" indent="0">
              <a:buNone/>
            </a:pPr>
            <a:r>
              <a:rPr lang="en-US" dirty="0" smtClean="0"/>
              <a:t>	Box&lt;Integer</a:t>
            </a:r>
            <a:r>
              <a:rPr lang="en-US" dirty="0"/>
              <a:t>&gt; </a:t>
            </a:r>
            <a:r>
              <a:rPr lang="en-US" dirty="0" err="1"/>
              <a:t>integerBox</a:t>
            </a:r>
            <a:r>
              <a:rPr lang="en-US" dirty="0"/>
              <a:t> = new Box&lt;Integer</a:t>
            </a:r>
            <a:r>
              <a:rPr lang="en-US" dirty="0" smtClean="0"/>
              <a:t>&gt;();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/>
              <a:t>The Diamond</a:t>
            </a:r>
          </a:p>
          <a:p>
            <a:pPr lvl="1"/>
            <a:r>
              <a:rPr lang="en-US" dirty="0"/>
              <a:t>In Java SE 7 and later, </a:t>
            </a:r>
            <a:r>
              <a:rPr lang="en-US" dirty="0" smtClean="0"/>
              <a:t>can replace </a:t>
            </a:r>
            <a:r>
              <a:rPr lang="en-US" dirty="0"/>
              <a:t>the type arguments required to invoke the constructor of a generic class with an empty set of type arguments (&lt;&gt;) as long as the compiler can determine, or infer, the type arguments from the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The pair </a:t>
            </a:r>
            <a:r>
              <a:rPr lang="en-US" dirty="0"/>
              <a:t>of angle brackets, &lt;&gt;, is informally called </a:t>
            </a:r>
            <a:r>
              <a:rPr lang="en-US" i="1" dirty="0"/>
              <a:t>the </a:t>
            </a:r>
            <a:r>
              <a:rPr lang="en-US" i="1" dirty="0" smtClean="0"/>
              <a:t>diamond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create an instance of Box&lt;Integer&gt; with the following statement:</a:t>
            </a:r>
          </a:p>
          <a:p>
            <a:pPr marL="914400" lvl="2" indent="0">
              <a:buNone/>
            </a:pPr>
            <a:r>
              <a:rPr lang="en-US" dirty="0"/>
              <a:t>Box&lt;Integer&gt; </a:t>
            </a:r>
            <a:r>
              <a:rPr lang="en-US" dirty="0" err="1"/>
              <a:t>integerBox</a:t>
            </a:r>
            <a:r>
              <a:rPr lang="en-US" dirty="0"/>
              <a:t> = new Box&lt;&gt;(); </a:t>
            </a:r>
          </a:p>
        </p:txBody>
      </p:sp>
    </p:spTree>
    <p:extLst>
      <p:ext uri="{BB962C8B-B14F-4D97-AF65-F5344CB8AC3E}">
        <p14:creationId xmlns:p14="http://schemas.microsoft.com/office/powerpoint/2010/main" val="26450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Multiple Type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generic class can have multiple type </a:t>
            </a:r>
            <a:r>
              <a:rPr lang="en-US" dirty="0" smtClean="0"/>
              <a:t>parameters, see source code example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also substitute a type parameter (i.e., </a:t>
            </a:r>
            <a:r>
              <a:rPr lang="en-US" dirty="0"/>
              <a:t>K</a:t>
            </a:r>
            <a:r>
              <a:rPr lang="en-US" dirty="0"/>
              <a:t> or </a:t>
            </a:r>
            <a:r>
              <a:rPr lang="en-US" dirty="0"/>
              <a:t>V</a:t>
            </a:r>
            <a:r>
              <a:rPr lang="en-US" dirty="0"/>
              <a:t>) with a parameterized type (i.e., </a:t>
            </a:r>
            <a:r>
              <a:rPr lang="en-US" dirty="0"/>
              <a:t>List&lt;String</a:t>
            </a:r>
            <a:r>
              <a:rPr lang="en-US" dirty="0" smtClean="0"/>
              <a:t>&gt;), see source code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Raw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 </a:t>
            </a:r>
            <a:r>
              <a:rPr lang="en-US" i="1" dirty="0"/>
              <a:t>raw type</a:t>
            </a:r>
            <a:r>
              <a:rPr lang="en-US" dirty="0"/>
              <a:t> is the name of a generic class or interface without any type </a:t>
            </a:r>
            <a:r>
              <a:rPr lang="en-US" dirty="0" smtClean="0"/>
              <a:t>arguments</a:t>
            </a:r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class Box&lt;T&gt;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</a:t>
            </a:r>
          </a:p>
          <a:p>
            <a:pPr marL="914400" lvl="2" indent="0">
              <a:buNone/>
            </a:pPr>
            <a:r>
              <a:rPr lang="en-US" dirty="0" smtClean="0"/>
              <a:t>public </a:t>
            </a:r>
            <a:r>
              <a:rPr lang="en-US" dirty="0"/>
              <a:t>void set(T t) { /* ... */ }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// </a:t>
            </a:r>
            <a:r>
              <a:rPr lang="en-US" dirty="0"/>
              <a:t>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To </a:t>
            </a:r>
            <a:r>
              <a:rPr lang="en-US" dirty="0"/>
              <a:t>create a parameterized type of Box&lt;T&gt;, </a:t>
            </a:r>
            <a:r>
              <a:rPr lang="en-US" dirty="0" smtClean="0"/>
              <a:t>supply </a:t>
            </a:r>
            <a:r>
              <a:rPr lang="en-US" dirty="0"/>
              <a:t>an actual type argument for the formal type parameter T:</a:t>
            </a:r>
          </a:p>
          <a:p>
            <a:pPr marL="457200" lvl="1" indent="0">
              <a:buNone/>
            </a:pPr>
            <a:r>
              <a:rPr lang="en-US" dirty="0"/>
              <a:t>Box&lt;Integer&gt; </a:t>
            </a:r>
            <a:r>
              <a:rPr lang="en-US" dirty="0" err="1"/>
              <a:t>intBox</a:t>
            </a:r>
            <a:r>
              <a:rPr lang="en-US" dirty="0"/>
              <a:t> = new Box</a:t>
            </a:r>
            <a:r>
              <a:rPr lang="en-US" dirty="0" smtClean="0"/>
              <a:t>&lt;&gt;();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the actual type argument is omitted, </a:t>
            </a:r>
            <a:r>
              <a:rPr lang="en-US" dirty="0" smtClean="0"/>
              <a:t>this creates </a:t>
            </a:r>
            <a:r>
              <a:rPr lang="en-US" dirty="0"/>
              <a:t>a raw type of Box&lt;T&gt;:</a:t>
            </a:r>
          </a:p>
          <a:p>
            <a:pPr marL="457200" lvl="1" indent="0">
              <a:buNone/>
            </a:pPr>
            <a:r>
              <a:rPr lang="en-US" dirty="0"/>
              <a:t>Box </a:t>
            </a:r>
            <a:r>
              <a:rPr lang="en-US" dirty="0" err="1"/>
              <a:t>rawBox</a:t>
            </a:r>
            <a:r>
              <a:rPr lang="en-US" dirty="0"/>
              <a:t> = new Box();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— sometimes called a container — is </a:t>
            </a:r>
            <a:r>
              <a:rPr lang="en-US" dirty="0" smtClean="0"/>
              <a:t>an </a:t>
            </a:r>
            <a:r>
              <a:rPr lang="en-US" dirty="0"/>
              <a:t>object that groups multiple elements into a single unit. </a:t>
            </a:r>
            <a:endParaRPr lang="en-US" dirty="0" smtClean="0"/>
          </a:p>
          <a:p>
            <a:r>
              <a:rPr lang="en-US" dirty="0" smtClean="0"/>
              <a:t>Collections </a:t>
            </a:r>
            <a:r>
              <a:rPr lang="en-US" dirty="0"/>
              <a:t>are used to store, retrieve, manipulate, and communicate aggregate data. </a:t>
            </a:r>
            <a:endParaRPr lang="en-US" dirty="0" smtClean="0"/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</a:t>
            </a:r>
            <a:r>
              <a:rPr lang="en-US" dirty="0" smtClean="0"/>
              <a:t>represent </a:t>
            </a:r>
            <a:r>
              <a:rPr lang="en-US" dirty="0"/>
              <a:t>data items that form a natural group,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poker hand (a collection of cards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mail folder (a collection of letters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telephone directory (a mapping of names to phone numbers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collections framework</a:t>
            </a:r>
            <a:r>
              <a:rPr lang="en-US" dirty="0"/>
              <a:t> is a unified architecture for representing and manipulating collections. All collections frameworks contain the following:</a:t>
            </a:r>
          </a:p>
          <a:p>
            <a:pPr lvl="1"/>
            <a:r>
              <a:rPr lang="en-US" b="1" dirty="0"/>
              <a:t>Interfaces:</a:t>
            </a:r>
            <a:r>
              <a:rPr lang="en-US" dirty="0"/>
              <a:t> </a:t>
            </a:r>
            <a:r>
              <a:rPr lang="en-US" dirty="0" smtClean="0"/>
              <a:t>abstract </a:t>
            </a:r>
            <a:r>
              <a:rPr lang="en-US" dirty="0"/>
              <a:t>data types that represent collections. Interfaces allow collections to be manipulated independently of the details of their </a:t>
            </a:r>
            <a:r>
              <a:rPr lang="en-US" dirty="0" smtClean="0"/>
              <a:t>representation; on OOP interfaces </a:t>
            </a:r>
            <a:r>
              <a:rPr lang="en-US" dirty="0"/>
              <a:t>generally form a </a:t>
            </a:r>
            <a:r>
              <a:rPr lang="en-US" dirty="0" smtClean="0"/>
              <a:t>hierarchy</a:t>
            </a:r>
            <a:endParaRPr lang="en-US" dirty="0"/>
          </a:p>
          <a:p>
            <a:pPr lvl="1"/>
            <a:r>
              <a:rPr lang="en-US" b="1" dirty="0"/>
              <a:t>Implementations:</a:t>
            </a:r>
            <a:r>
              <a:rPr lang="en-US" dirty="0"/>
              <a:t> </a:t>
            </a:r>
            <a:r>
              <a:rPr lang="en-US" dirty="0" smtClean="0"/>
              <a:t>concrete </a:t>
            </a:r>
            <a:r>
              <a:rPr lang="en-US" dirty="0"/>
              <a:t>implementations of the collection </a:t>
            </a:r>
            <a:r>
              <a:rPr lang="en-US" dirty="0" smtClean="0"/>
              <a:t>interfaces; they </a:t>
            </a:r>
            <a:r>
              <a:rPr lang="en-US" dirty="0"/>
              <a:t>are reusable 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/>
              <a:t>Algorithms:</a:t>
            </a:r>
            <a:r>
              <a:rPr lang="en-US" dirty="0"/>
              <a:t> </a:t>
            </a:r>
            <a:r>
              <a:rPr lang="en-US" dirty="0" smtClean="0"/>
              <a:t>methods </a:t>
            </a:r>
            <a:r>
              <a:rPr lang="en-US" dirty="0"/>
              <a:t>that perform useful computations, such as searching and sorting, on objects that implement collection </a:t>
            </a:r>
            <a:r>
              <a:rPr lang="en-US" dirty="0" smtClean="0"/>
              <a:t>interfaces; algorithms </a:t>
            </a:r>
            <a:r>
              <a:rPr lang="en-US" dirty="0"/>
              <a:t>are said to be </a:t>
            </a:r>
            <a:r>
              <a:rPr lang="en-US" i="1" dirty="0"/>
              <a:t>polymorphic</a:t>
            </a:r>
            <a:r>
              <a:rPr lang="en-US" dirty="0"/>
              <a:t>: that is, the same method can be used on many different implementations of the appropriate collection </a:t>
            </a:r>
            <a:r>
              <a:rPr lang="en-US" dirty="0" smtClean="0"/>
              <a:t>interface; algorithms </a:t>
            </a:r>
            <a:r>
              <a:rPr lang="en-US" dirty="0"/>
              <a:t>are reusable functionality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Reduces </a:t>
            </a:r>
            <a:r>
              <a:rPr lang="en-US" b="1" dirty="0"/>
              <a:t>programming effort: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providing useful data structures and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facilitates </a:t>
            </a:r>
            <a:r>
              <a:rPr lang="en-US" dirty="0"/>
              <a:t>interoperability among unrelated </a:t>
            </a:r>
            <a:r>
              <a:rPr lang="en-US" dirty="0" smtClean="0"/>
              <a:t>APIs</a:t>
            </a:r>
            <a:endParaRPr lang="en-US" b="1" dirty="0" smtClean="0"/>
          </a:p>
          <a:p>
            <a:r>
              <a:rPr lang="en-US" b="1" dirty="0" smtClean="0"/>
              <a:t>Increases </a:t>
            </a:r>
            <a:r>
              <a:rPr lang="en-US" b="1" dirty="0"/>
              <a:t>program speed and quality: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high-performance, high-quality implementations of useful data structures and algorithms.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various implementations of each interface are interchangeable, so programs can be easily tuned by switching collection implementations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Allows </a:t>
            </a:r>
            <a:r>
              <a:rPr lang="en-US" b="1" dirty="0"/>
              <a:t>interoperability among unrelated APIs: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collection interfaces are the vernacular by which APIs pass collections back and forth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network </a:t>
            </a:r>
            <a:r>
              <a:rPr lang="en-US" dirty="0"/>
              <a:t>administration API furnishes a collection of node names and </a:t>
            </a:r>
            <a:r>
              <a:rPr lang="en-US" dirty="0" smtClean="0"/>
              <a:t>a GUI </a:t>
            </a:r>
            <a:r>
              <a:rPr lang="en-US" dirty="0"/>
              <a:t>toolkit expects a collection of column headings, </a:t>
            </a:r>
            <a:r>
              <a:rPr lang="en-US" dirty="0" smtClean="0"/>
              <a:t>the APIs interoperate seamlessly</a:t>
            </a:r>
          </a:p>
          <a:p>
            <a:r>
              <a:rPr lang="en-US" b="1" dirty="0" smtClean="0"/>
              <a:t>Reduces </a:t>
            </a:r>
            <a:r>
              <a:rPr lang="en-US" b="1" dirty="0"/>
              <a:t>effort to learn and to use new APIs: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APIs naturally take collections on input and furnish them as </a:t>
            </a:r>
            <a:r>
              <a:rPr lang="en-US" dirty="0" smtClean="0"/>
              <a:t>output</a:t>
            </a:r>
          </a:p>
          <a:p>
            <a:r>
              <a:rPr lang="en-US" b="1" dirty="0" smtClean="0"/>
              <a:t>Reduces </a:t>
            </a:r>
            <a:r>
              <a:rPr lang="en-US" b="1" dirty="0"/>
              <a:t>effort to design new APIs: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designers </a:t>
            </a:r>
            <a:r>
              <a:rPr lang="en-US" dirty="0"/>
              <a:t>and implementers don't have to reinvent the wheel each time they create an API that relies on collections; </a:t>
            </a:r>
            <a:r>
              <a:rPr lang="en-US" dirty="0" smtClean="0"/>
              <a:t>they </a:t>
            </a:r>
            <a:r>
              <a:rPr lang="en-US" dirty="0"/>
              <a:t>can use standard collection </a:t>
            </a:r>
            <a:r>
              <a:rPr lang="en-US" dirty="0" smtClean="0"/>
              <a:t>interfaces</a:t>
            </a:r>
            <a:endParaRPr lang="en-US" dirty="0"/>
          </a:p>
          <a:p>
            <a:r>
              <a:rPr lang="en-US" b="1" dirty="0"/>
              <a:t>Fosters software reuse: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/>
              <a:t>data structures that conform to the standard collection interfaces are by nature reusable. The same goes for new algorithms that operate on objects that implement these interfaces.</a:t>
            </a:r>
          </a:p>
        </p:txBody>
      </p:sp>
    </p:spTree>
    <p:extLst>
      <p:ext uri="{BB962C8B-B14F-4D97-AF65-F5344CB8AC3E}">
        <p14:creationId xmlns:p14="http://schemas.microsoft.com/office/powerpoint/2010/main" val="31635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core collection interfaces</a:t>
            </a:r>
            <a:r>
              <a:rPr lang="en-US" dirty="0"/>
              <a:t> encapsulate different types of collections, which are shown in the figure </a:t>
            </a:r>
            <a:r>
              <a:rPr lang="en-US" dirty="0" smtClean="0"/>
              <a:t>below</a:t>
            </a:r>
            <a:endParaRPr lang="en-US" dirty="0"/>
          </a:p>
        </p:txBody>
      </p:sp>
      <p:pic>
        <p:nvPicPr>
          <p:cNvPr id="1026" name="Picture 2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7" y="3534232"/>
            <a:ext cx="7892873" cy="28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/>
              <a:t>the core collection interfaces are </a:t>
            </a:r>
            <a:r>
              <a:rPr lang="en-US" dirty="0" smtClean="0"/>
              <a:t>generic, this </a:t>
            </a:r>
            <a:r>
              <a:rPr lang="en-US" dirty="0"/>
              <a:t>is the declaration </a:t>
            </a:r>
            <a:r>
              <a:rPr lang="en-US" dirty="0" smtClean="0"/>
              <a:t>of the Collection interface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interface Collection&lt;E</a:t>
            </a:r>
            <a:r>
              <a:rPr lang="en-US" dirty="0" smtClean="0"/>
              <a:t>&gt;…</a:t>
            </a:r>
          </a:p>
          <a:p>
            <a:r>
              <a:rPr lang="en-US" dirty="0"/>
              <a:t>The &lt;E&gt; </a:t>
            </a:r>
            <a:r>
              <a:rPr lang="en-US" dirty="0" smtClean="0"/>
              <a:t>(diamond operator) syntax states that </a:t>
            </a:r>
            <a:r>
              <a:rPr lang="en-US" dirty="0"/>
              <a:t>the interface is </a:t>
            </a:r>
            <a:r>
              <a:rPr lang="en-US" dirty="0" smtClean="0"/>
              <a:t>generic</a:t>
            </a:r>
          </a:p>
          <a:p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dirty="0" smtClean="0"/>
              <a:t>declaring </a:t>
            </a:r>
            <a:r>
              <a:rPr lang="en-US" dirty="0"/>
              <a:t>a Collection instance </a:t>
            </a:r>
            <a:r>
              <a:rPr lang="en-US" dirty="0" smtClean="0"/>
              <a:t>a developer can</a:t>
            </a:r>
            <a:r>
              <a:rPr lang="en-US" dirty="0"/>
              <a:t> </a:t>
            </a:r>
            <a:r>
              <a:rPr lang="en-US" i="1" dirty="0"/>
              <a:t>and should</a:t>
            </a:r>
            <a:r>
              <a:rPr lang="en-US" dirty="0"/>
              <a:t> specify the type of object contained in the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This allows </a:t>
            </a:r>
            <a:r>
              <a:rPr lang="en-US" dirty="0"/>
              <a:t>the compiler to verify (at compile-time) that the type of object </a:t>
            </a:r>
            <a:r>
              <a:rPr lang="en-US" dirty="0" smtClean="0"/>
              <a:t>put </a:t>
            </a:r>
            <a:r>
              <a:rPr lang="en-US" dirty="0"/>
              <a:t>into the collection is correct, thus reducing errors at runtime. </a:t>
            </a:r>
          </a:p>
        </p:txBody>
      </p:sp>
    </p:spTree>
    <p:extLst>
      <p:ext uri="{BB962C8B-B14F-4D97-AF65-F5344CB8AC3E}">
        <p14:creationId xmlns:p14="http://schemas.microsoft.com/office/powerpoint/2010/main" val="865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Collection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root of the collection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group of objects known as its </a:t>
            </a:r>
            <a:r>
              <a:rPr lang="en-US" i="1" dirty="0" smtClean="0"/>
              <a:t>elements</a:t>
            </a:r>
            <a:endParaRPr lang="en-US" dirty="0"/>
          </a:p>
          <a:p>
            <a:pPr lvl="1"/>
            <a:r>
              <a:rPr lang="en-US" dirty="0" smtClean="0"/>
              <a:t>Collection</a:t>
            </a:r>
            <a:r>
              <a:rPr lang="en-US" dirty="0"/>
              <a:t> interface is the least common denominator that all collections implement and is used to pass collections around and to manipulate them when maximum generality is </a:t>
            </a:r>
            <a:r>
              <a:rPr lang="en-US" dirty="0" smtClean="0"/>
              <a:t>desired</a:t>
            </a:r>
            <a:endParaRPr lang="en-US" dirty="0"/>
          </a:p>
          <a:p>
            <a:r>
              <a:rPr lang="en-US" dirty="0"/>
              <a:t>Set 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that cannot contain duplicate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models </a:t>
            </a:r>
            <a:r>
              <a:rPr lang="en-US" dirty="0"/>
              <a:t>the mathematical set abstraction and is used to represent </a:t>
            </a:r>
            <a:r>
              <a:rPr lang="en-US" dirty="0" smtClean="0"/>
              <a:t>sets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cards comprising a poker </a:t>
            </a:r>
            <a:r>
              <a:rPr lang="en-US" dirty="0" smtClean="0"/>
              <a:t>hand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courses making up a student's </a:t>
            </a:r>
            <a:r>
              <a:rPr lang="en-US" dirty="0" smtClean="0"/>
              <a:t>schedule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processes running on a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465</Words>
  <Application>Microsoft Office PowerPoint</Application>
  <PresentationFormat>On-screen Show (4:3)</PresentationFormat>
  <Paragraphs>276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University of Central Florida COP 3330  Object Oriented Programming </vt:lpstr>
      <vt:lpstr>Agenda</vt:lpstr>
      <vt:lpstr>PowerPoint Presentation</vt:lpstr>
      <vt:lpstr>Collections Overview</vt:lpstr>
      <vt:lpstr>Collections Framework</vt:lpstr>
      <vt:lpstr>Benefits of Collections Framework</vt:lpstr>
      <vt:lpstr>Collections Interfaces</vt:lpstr>
      <vt:lpstr>Collections Interfaces</vt:lpstr>
      <vt:lpstr>Collections Interfaces</vt:lpstr>
      <vt:lpstr>Collections Interfaces</vt:lpstr>
      <vt:lpstr>Collections Interfaces</vt:lpstr>
      <vt:lpstr>Collections Interfaces</vt:lpstr>
      <vt:lpstr>Collections Interfaces</vt:lpstr>
      <vt:lpstr>Collections Interfaces</vt:lpstr>
      <vt:lpstr>Collections Interfaces</vt:lpstr>
      <vt:lpstr>Traversing Collections</vt:lpstr>
      <vt:lpstr>Traversing Collections</vt:lpstr>
      <vt:lpstr>Traversing Collections</vt:lpstr>
      <vt:lpstr>Traversing Collections</vt:lpstr>
      <vt:lpstr>Traversing Collections</vt:lpstr>
      <vt:lpstr>Traversing Collections</vt:lpstr>
      <vt:lpstr>Traversing Collections</vt:lpstr>
      <vt:lpstr>PowerPoint Presentation</vt:lpstr>
      <vt:lpstr>Generic Types</vt:lpstr>
      <vt:lpstr>Generic Types</vt:lpstr>
      <vt:lpstr>Generic Types</vt:lpstr>
      <vt:lpstr>Generic Types</vt:lpstr>
      <vt:lpstr>Type Parameter Naming Conventions</vt:lpstr>
      <vt:lpstr>Invoking and Instantiating a Generic Type</vt:lpstr>
      <vt:lpstr>Invoking and Instantiating a Generic Type</vt:lpstr>
      <vt:lpstr>Invoking and Instantiating a Generic Type</vt:lpstr>
      <vt:lpstr>Multiple Type Parameters</vt:lpstr>
      <vt:lpstr>Raw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1817</cp:revision>
  <dcterms:created xsi:type="dcterms:W3CDTF">2013-10-29T00:42:48Z</dcterms:created>
  <dcterms:modified xsi:type="dcterms:W3CDTF">2016-07-27T20:48:42Z</dcterms:modified>
</cp:coreProperties>
</file>