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0" r:id="rId13"/>
    <p:sldId id="321" r:id="rId14"/>
    <p:sldId id="319" r:id="rId15"/>
    <p:sldId id="322" r:id="rId16"/>
    <p:sldId id="323" r:id="rId17"/>
    <p:sldId id="324" r:id="rId18"/>
    <p:sldId id="32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</a:t>
            </a:r>
            <a:r>
              <a:rPr lang="en-US" dirty="0"/>
              <a:t>should you use, abstract classes or interfaces?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using interfaces if any of these statements apply to </a:t>
            </a:r>
            <a:r>
              <a:rPr lang="en-US" dirty="0" smtClean="0"/>
              <a:t>the development situation</a:t>
            </a:r>
            <a:endParaRPr lang="en-US" dirty="0"/>
          </a:p>
          <a:p>
            <a:pPr lvl="2"/>
            <a:r>
              <a:rPr lang="en-US" dirty="0" smtClean="0"/>
              <a:t>Expect </a:t>
            </a:r>
            <a:r>
              <a:rPr lang="en-US" dirty="0"/>
              <a:t>that unrelated classes would implement </a:t>
            </a:r>
            <a:r>
              <a:rPr lang="en-US" dirty="0" smtClean="0"/>
              <a:t>the  interface</a:t>
            </a:r>
          </a:p>
          <a:p>
            <a:pPr lvl="2"/>
            <a:r>
              <a:rPr lang="en-US" dirty="0" smtClean="0"/>
              <a:t>Want </a:t>
            </a:r>
            <a:r>
              <a:rPr lang="en-US" dirty="0"/>
              <a:t>to specify the behavior of a particular data type, but not concerned about who implements its </a:t>
            </a:r>
            <a:r>
              <a:rPr lang="en-US" dirty="0" smtClean="0"/>
              <a:t>behavior</a:t>
            </a:r>
            <a:endParaRPr lang="en-US" dirty="0"/>
          </a:p>
          <a:p>
            <a:pPr lvl="2"/>
            <a:r>
              <a:rPr lang="en-US" dirty="0" smtClean="0"/>
              <a:t>Want to </a:t>
            </a:r>
            <a:r>
              <a:rPr lang="en-US" dirty="0"/>
              <a:t>take advantage of multiple inheritance of type.</a:t>
            </a:r>
          </a:p>
        </p:txBody>
      </p:sp>
    </p:spTree>
    <p:extLst>
      <p:ext uri="{BB962C8B-B14F-4D97-AF65-F5344CB8AC3E}">
        <p14:creationId xmlns:p14="http://schemas.microsoft.com/office/powerpoint/2010/main" val="48243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An example of an abstract class in the JDK is </a:t>
            </a:r>
            <a:r>
              <a:rPr lang="en-US" b="1" dirty="0" err="1"/>
              <a:t>AbstractMap</a:t>
            </a:r>
            <a:r>
              <a:rPr lang="en-US" dirty="0"/>
              <a:t>, which is part of the Collections Framework.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subclasses (</a:t>
            </a:r>
            <a:r>
              <a:rPr lang="en-US" dirty="0" smtClean="0"/>
              <a:t>which include </a:t>
            </a:r>
            <a:r>
              <a:rPr lang="en-US" b="1" dirty="0" err="1" smtClean="0"/>
              <a:t>HashMap</a:t>
            </a:r>
            <a:r>
              <a:rPr lang="en-US" dirty="0" smtClean="0"/>
              <a:t>, </a:t>
            </a:r>
            <a:r>
              <a:rPr lang="en-US" b="1" dirty="0" err="1" smtClean="0"/>
              <a:t>TreeMap</a:t>
            </a:r>
            <a:r>
              <a:rPr lang="en-US" dirty="0" smtClean="0"/>
              <a:t>, </a:t>
            </a:r>
            <a:r>
              <a:rPr lang="en-US" dirty="0"/>
              <a:t>and </a:t>
            </a:r>
            <a:r>
              <a:rPr lang="en-US" b="1" dirty="0" err="1"/>
              <a:t>ConcurrentHashMap</a:t>
            </a:r>
            <a:r>
              <a:rPr lang="en-US" dirty="0"/>
              <a:t>) share many </a:t>
            </a:r>
            <a:r>
              <a:rPr lang="en-US" dirty="0" smtClean="0"/>
              <a:t>methods </a:t>
            </a:r>
            <a:r>
              <a:rPr lang="en-US" dirty="0"/>
              <a:t>that </a:t>
            </a:r>
            <a:r>
              <a:rPr lang="en-US" dirty="0" err="1"/>
              <a:t>AbstractMap</a:t>
            </a:r>
            <a:r>
              <a:rPr lang="en-US" dirty="0"/>
              <a:t> defines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put</a:t>
            </a:r>
          </a:p>
          <a:p>
            <a:pPr lvl="1"/>
            <a:r>
              <a:rPr lang="en-US" dirty="0" err="1" smtClean="0"/>
              <a:t>isEmpty</a:t>
            </a:r>
            <a:r>
              <a:rPr lang="en-US" dirty="0"/>
              <a:t>, </a:t>
            </a:r>
            <a:endParaRPr lang="en-US" dirty="0" smtClean="0"/>
          </a:p>
          <a:p>
            <a:pPr lvl="1"/>
            <a:r>
              <a:rPr lang="en-US" dirty="0" err="1" smtClean="0"/>
              <a:t>containsKey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containsValue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86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Code example</a:t>
            </a:r>
          </a:p>
          <a:p>
            <a:r>
              <a:rPr lang="en-US" dirty="0"/>
              <a:t>In an object-oriented drawing application, you can draw </a:t>
            </a:r>
            <a:endParaRPr lang="en-US" dirty="0" smtClean="0"/>
          </a:p>
          <a:p>
            <a:pPr lvl="1"/>
            <a:r>
              <a:rPr lang="en-US" dirty="0" smtClean="0"/>
              <a:t>circles</a:t>
            </a:r>
          </a:p>
          <a:p>
            <a:pPr lvl="1"/>
            <a:r>
              <a:rPr lang="en-US" dirty="0" smtClean="0"/>
              <a:t>rectangles</a:t>
            </a:r>
          </a:p>
          <a:p>
            <a:pPr lvl="1"/>
            <a:r>
              <a:rPr lang="en-US" dirty="0" smtClean="0"/>
              <a:t>lines</a:t>
            </a:r>
          </a:p>
          <a:p>
            <a:pPr lvl="1"/>
            <a:r>
              <a:rPr lang="en-US" dirty="0" smtClean="0"/>
              <a:t>Bezier curves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many other graphic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These </a:t>
            </a:r>
            <a:r>
              <a:rPr lang="en-US" dirty="0"/>
              <a:t>objects all have certain </a:t>
            </a:r>
            <a:r>
              <a:rPr lang="en-US" dirty="0" smtClean="0"/>
              <a:t>states</a:t>
            </a:r>
            <a:r>
              <a:rPr lang="en-US" dirty="0"/>
              <a:t> and behaviors</a:t>
            </a:r>
            <a:r>
              <a:rPr lang="en-US" dirty="0" smtClean="0"/>
              <a:t> </a:t>
            </a:r>
            <a:r>
              <a:rPr lang="en-US" dirty="0"/>
              <a:t>in common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 orientation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line </a:t>
            </a:r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fill color</a:t>
            </a:r>
          </a:p>
          <a:p>
            <a:pPr lvl="1"/>
            <a:r>
              <a:rPr lang="en-US" dirty="0" err="1" smtClean="0"/>
              <a:t>moveTo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rotate()</a:t>
            </a:r>
          </a:p>
          <a:p>
            <a:pPr lvl="1"/>
            <a:r>
              <a:rPr lang="en-US" dirty="0" smtClean="0"/>
              <a:t>resize()</a:t>
            </a:r>
          </a:p>
          <a:p>
            <a:pPr lvl="1"/>
            <a:r>
              <a:rPr lang="en-US" dirty="0" smtClean="0"/>
              <a:t>draw()</a:t>
            </a:r>
          </a:p>
        </p:txBody>
      </p:sp>
    </p:spTree>
    <p:extLst>
      <p:ext uri="{BB962C8B-B14F-4D97-AF65-F5344CB8AC3E}">
        <p14:creationId xmlns:p14="http://schemas.microsoft.com/office/powerpoint/2010/main" val="266969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86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of these states and behaviors are the same for all graphic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Others </a:t>
            </a:r>
            <a:r>
              <a:rPr lang="en-US" dirty="0"/>
              <a:t>require different implementations </a:t>
            </a:r>
            <a:endParaRPr lang="en-US" dirty="0" smtClean="0"/>
          </a:p>
          <a:p>
            <a:r>
              <a:rPr lang="en-US" dirty="0" smtClean="0"/>
              <a:t>All</a:t>
            </a:r>
            <a:r>
              <a:rPr lang="en-US" dirty="0"/>
              <a:t> </a:t>
            </a:r>
            <a:r>
              <a:rPr lang="en-US" dirty="0" err="1" smtClean="0"/>
              <a:t>GraphObjects</a:t>
            </a:r>
            <a:r>
              <a:rPr lang="en-US" dirty="0" smtClean="0"/>
              <a:t> </a:t>
            </a:r>
            <a:r>
              <a:rPr lang="en-US" dirty="0"/>
              <a:t>must be able to draw or resize </a:t>
            </a:r>
            <a:r>
              <a:rPr lang="en-US" dirty="0" smtClean="0"/>
              <a:t>themselves </a:t>
            </a:r>
            <a:r>
              <a:rPr lang="en-US" dirty="0"/>
              <a:t>they just differ in how they do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This </a:t>
            </a:r>
            <a:r>
              <a:rPr lang="en-US" dirty="0"/>
              <a:t>is a perfect situation for an abstract </a:t>
            </a:r>
            <a:r>
              <a:rPr lang="en-US" dirty="0" smtClean="0"/>
              <a:t>superclass</a:t>
            </a:r>
          </a:p>
          <a:p>
            <a:r>
              <a:rPr lang="en-US" dirty="0" smtClean="0"/>
              <a:t>Take </a:t>
            </a:r>
            <a:r>
              <a:rPr lang="en-US" dirty="0"/>
              <a:t>advantage of the similarities and declare all the graphic objects to inherit from the same abstract parent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4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86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Code example</a:t>
            </a:r>
          </a:p>
          <a:p>
            <a:endParaRPr lang="en-US" dirty="0"/>
          </a:p>
        </p:txBody>
      </p:sp>
      <p:pic>
        <p:nvPicPr>
          <p:cNvPr id="1026" name="Picture 2" descr="Classes Rectangle, Line, Bezier, and Circle Inherit from GraphicObjec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8" y="2353022"/>
            <a:ext cx="8250647" cy="18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77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86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With interfaces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dirty="0"/>
              <a:t>class that implements an interface must implement </a:t>
            </a:r>
            <a:r>
              <a:rPr lang="en-US" i="1" dirty="0"/>
              <a:t>all</a:t>
            </a:r>
            <a:r>
              <a:rPr lang="en-US" dirty="0"/>
              <a:t> of the interface's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It </a:t>
            </a:r>
            <a:r>
              <a:rPr lang="en-US" dirty="0"/>
              <a:t>is possible, however, to define a class that does not implement all of the interface's methods, provided that the class is declared to be </a:t>
            </a:r>
            <a:r>
              <a:rPr lang="en-US" dirty="0" smtClean="0"/>
              <a:t>abstract</a:t>
            </a:r>
            <a:r>
              <a:rPr lang="en-U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3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Final Classes and Methods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84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86"/>
            <a:ext cx="8229600" cy="1143000"/>
          </a:xfrm>
        </p:spPr>
        <p:txBody>
          <a:bodyPr/>
          <a:lstStyle/>
          <a:p>
            <a:r>
              <a:rPr lang="en-US" dirty="0" smtClean="0"/>
              <a:t>Final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Can </a:t>
            </a:r>
            <a:r>
              <a:rPr lang="en-US" dirty="0"/>
              <a:t>declare some or all of a class's methods </a:t>
            </a:r>
            <a:r>
              <a:rPr lang="en-US" i="1" dirty="0"/>
              <a:t>final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/>
              <a:t>the final keyword in a method declaration to indicate that the method cannot be overridden by </a:t>
            </a:r>
            <a:r>
              <a:rPr lang="en-US" dirty="0" smtClean="0"/>
              <a:t>subclasses</a:t>
            </a:r>
          </a:p>
          <a:p>
            <a:r>
              <a:rPr lang="en-US" dirty="0" smtClean="0"/>
              <a:t>The</a:t>
            </a:r>
            <a:r>
              <a:rPr lang="en-US" dirty="0"/>
              <a:t> Object class does this—a number of its methods are </a:t>
            </a:r>
            <a:r>
              <a:rPr lang="en-US" dirty="0" smtClean="0"/>
              <a:t>final, check the API!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a method final if it has an implementation that should not be changed and it is critical to the consistent state of the </a:t>
            </a:r>
            <a:r>
              <a:rPr lang="en-US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31305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86"/>
            <a:ext cx="8229600" cy="1143000"/>
          </a:xfrm>
        </p:spPr>
        <p:txBody>
          <a:bodyPr/>
          <a:lstStyle/>
          <a:p>
            <a:r>
              <a:rPr lang="en-US" dirty="0" smtClean="0"/>
              <a:t>Final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Methods called from constructors should generally be declared </a:t>
            </a:r>
            <a:r>
              <a:rPr lang="en-US" dirty="0" smtClean="0"/>
              <a:t>final</a:t>
            </a:r>
          </a:p>
          <a:p>
            <a:r>
              <a:rPr lang="en-US" dirty="0" smtClean="0"/>
              <a:t>If </a:t>
            </a:r>
            <a:r>
              <a:rPr lang="en-US" dirty="0"/>
              <a:t>a constructor calls a non-final method, a subclass may redefine that method with surprising or undesirable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also declare an entire class </a:t>
            </a:r>
            <a:r>
              <a:rPr lang="en-US" dirty="0" smtClean="0"/>
              <a:t>final</a:t>
            </a:r>
          </a:p>
          <a:p>
            <a:r>
              <a:rPr lang="en-US" dirty="0" smtClean="0"/>
              <a:t>A </a:t>
            </a:r>
            <a:r>
              <a:rPr lang="en-US" dirty="0"/>
              <a:t>class that is declared final </a:t>
            </a:r>
            <a:r>
              <a:rPr lang="en-US" b="1" dirty="0"/>
              <a:t>cannot</a:t>
            </a:r>
            <a:r>
              <a:rPr lang="en-US" dirty="0"/>
              <a:t> be </a:t>
            </a:r>
            <a:r>
              <a:rPr lang="en-US" dirty="0" err="1" smtClean="0"/>
              <a:t>subclassed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particularly useful, for example, when creating an immutable class like the </a:t>
            </a:r>
            <a:r>
              <a:rPr lang="en-US" dirty="0" smtClean="0"/>
              <a:t>String class, check the API!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8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Abstract Classes and Methods</a:t>
            </a:r>
          </a:p>
          <a:p>
            <a:r>
              <a:rPr lang="en-US" dirty="0" smtClean="0"/>
              <a:t>Final Classes and Methods</a:t>
            </a:r>
            <a:endParaRPr lang="en-US" dirty="0" smtClean="0"/>
          </a:p>
          <a:p>
            <a:r>
              <a:rPr lang="en-US" dirty="0" smtClean="0"/>
              <a:t>Chapter 10 text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Abstract Classes and Methods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Normally when creating classes in Object Oriented Programming the developer intends to create objects of that type</a:t>
            </a:r>
          </a:p>
          <a:p>
            <a:r>
              <a:rPr lang="en-US" dirty="0" smtClean="0"/>
              <a:t>Sometimes it is useful to declare classes that will never have objects created from them</a:t>
            </a:r>
          </a:p>
          <a:p>
            <a:r>
              <a:rPr lang="en-US" dirty="0" smtClean="0"/>
              <a:t>Classes that cannot have objects created from them are call </a:t>
            </a:r>
            <a:r>
              <a:rPr lang="en-US" b="1" dirty="0" smtClean="0"/>
              <a:t>abstract classes</a:t>
            </a:r>
          </a:p>
          <a:p>
            <a:r>
              <a:rPr lang="en-US" dirty="0" smtClean="0"/>
              <a:t>They are used only as </a:t>
            </a:r>
            <a:r>
              <a:rPr lang="en-US" dirty="0" err="1" smtClean="0"/>
              <a:t>superclasses</a:t>
            </a:r>
            <a:r>
              <a:rPr lang="en-US" dirty="0" smtClean="0"/>
              <a:t> in inheritance hierarchies and are referred to as </a:t>
            </a:r>
            <a:r>
              <a:rPr lang="en-US" b="1" dirty="0" smtClean="0"/>
              <a:t>abstract </a:t>
            </a:r>
            <a:r>
              <a:rPr lang="en-US" b="1" dirty="0" err="1" smtClean="0"/>
              <a:t>superclasses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5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classes are incomplete</a:t>
            </a:r>
          </a:p>
          <a:p>
            <a:r>
              <a:rPr lang="en-US" dirty="0" smtClean="0"/>
              <a:t>Subclasses of the abstract class must declare the missing pieces to becom</a:t>
            </a:r>
            <a:r>
              <a:rPr lang="en-US" dirty="0" smtClean="0"/>
              <a:t>e </a:t>
            </a:r>
            <a:r>
              <a:rPr lang="en-US" b="1" dirty="0" smtClean="0"/>
              <a:t>concrete classes</a:t>
            </a:r>
            <a:r>
              <a:rPr lang="en-US" dirty="0" smtClean="0"/>
              <a:t> that object can be instantiated from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provide an appropriate superclass from which other classes can inherit </a:t>
            </a:r>
          </a:p>
          <a:p>
            <a:pPr lvl="1"/>
            <a:r>
              <a:rPr lang="en-US" dirty="0" smtClean="0"/>
              <a:t>To share a common design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1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How?</a:t>
            </a:r>
          </a:p>
          <a:p>
            <a:pPr lvl="1"/>
            <a:r>
              <a:rPr lang="en-US" dirty="0"/>
              <a:t>An </a:t>
            </a:r>
            <a:r>
              <a:rPr lang="en-US" i="1" dirty="0"/>
              <a:t>abstract class</a:t>
            </a:r>
            <a:r>
              <a:rPr lang="en-US" dirty="0"/>
              <a:t> is a class that is declared </a:t>
            </a:r>
            <a:r>
              <a:rPr lang="en-US" dirty="0"/>
              <a:t>abstract</a:t>
            </a:r>
            <a:r>
              <a:rPr lang="en-US" dirty="0"/>
              <a:t>—it may or may not include abstract </a:t>
            </a:r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 smtClean="0"/>
              <a:t>Abstract </a:t>
            </a:r>
            <a:r>
              <a:rPr lang="en-US" dirty="0"/>
              <a:t>classes cannot be instantiated, but they can be </a:t>
            </a:r>
            <a:r>
              <a:rPr lang="en-US" dirty="0" err="1" smtClean="0"/>
              <a:t>subclassed</a:t>
            </a:r>
            <a:endParaRPr lang="en-US" dirty="0"/>
          </a:p>
          <a:p>
            <a:pPr lvl="1"/>
            <a:r>
              <a:rPr lang="en-US" dirty="0"/>
              <a:t>An </a:t>
            </a:r>
            <a:r>
              <a:rPr lang="en-US" b="1" dirty="0"/>
              <a:t>abstract method</a:t>
            </a:r>
            <a:r>
              <a:rPr lang="en-US" dirty="0"/>
              <a:t> is a method that is </a:t>
            </a:r>
            <a:endParaRPr lang="en-US" dirty="0" smtClean="0"/>
          </a:p>
          <a:p>
            <a:pPr lvl="2"/>
            <a:r>
              <a:rPr lang="en-US" dirty="0" smtClean="0"/>
              <a:t>declared </a:t>
            </a:r>
            <a:r>
              <a:rPr lang="en-US" dirty="0"/>
              <a:t>without an implementation </a:t>
            </a:r>
            <a:endParaRPr lang="en-US" dirty="0" smtClean="0"/>
          </a:p>
          <a:p>
            <a:pPr lvl="2"/>
            <a:r>
              <a:rPr lang="en-US" dirty="0" smtClean="0"/>
              <a:t>without braces</a:t>
            </a:r>
          </a:p>
          <a:p>
            <a:pPr lvl="2"/>
            <a:r>
              <a:rPr lang="en-US" dirty="0" smtClean="0"/>
              <a:t>followed </a:t>
            </a:r>
            <a:r>
              <a:rPr lang="en-US" dirty="0"/>
              <a:t>by a </a:t>
            </a:r>
            <a:r>
              <a:rPr lang="en-US" dirty="0" smtClean="0"/>
              <a:t>semicolon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0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How?</a:t>
            </a:r>
          </a:p>
          <a:p>
            <a:pPr lvl="1"/>
            <a:r>
              <a:rPr lang="en-US" dirty="0"/>
              <a:t>When an abstract class is </a:t>
            </a:r>
            <a:r>
              <a:rPr lang="en-US" dirty="0" err="1"/>
              <a:t>subclassed</a:t>
            </a:r>
            <a:r>
              <a:rPr lang="en-US" dirty="0"/>
              <a:t>, the subclass usually provides implementations for all of the abstract methods in its parent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does not, then the subclass must also be declared </a:t>
            </a:r>
            <a:r>
              <a:rPr lang="en-US" dirty="0" smtClean="0"/>
              <a:t>abstract</a:t>
            </a:r>
          </a:p>
          <a:p>
            <a:pPr lvl="1"/>
            <a:r>
              <a:rPr lang="en-US" dirty="0"/>
              <a:t>Class Members</a:t>
            </a:r>
          </a:p>
          <a:p>
            <a:pPr lvl="2"/>
            <a:r>
              <a:rPr lang="en-US" dirty="0"/>
              <a:t>An abstract class may have static fields and static </a:t>
            </a:r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use these static members with a class reference </a:t>
            </a:r>
            <a:r>
              <a:rPr lang="en-US" dirty="0" smtClean="0"/>
              <a:t>as with </a:t>
            </a:r>
            <a:r>
              <a:rPr lang="en-US" dirty="0"/>
              <a:t>any other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0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Abstract Class versus Interface</a:t>
            </a:r>
          </a:p>
          <a:p>
            <a:pPr lvl="1"/>
            <a:r>
              <a:rPr lang="en-US" dirty="0"/>
              <a:t>Abstract classes are similar to </a:t>
            </a:r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Cannot </a:t>
            </a:r>
            <a:r>
              <a:rPr lang="en-US" dirty="0"/>
              <a:t>instantiate </a:t>
            </a:r>
            <a:r>
              <a:rPr lang="en-US" dirty="0" smtClean="0"/>
              <a:t>them</a:t>
            </a:r>
          </a:p>
          <a:p>
            <a:pPr lvl="2"/>
            <a:r>
              <a:rPr lang="en-US" dirty="0" smtClean="0"/>
              <a:t>May </a:t>
            </a:r>
            <a:r>
              <a:rPr lang="en-US" dirty="0"/>
              <a:t>contain a mix of methods declared with or without an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Abstract classes can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eclare </a:t>
            </a:r>
            <a:r>
              <a:rPr lang="en-US" dirty="0"/>
              <a:t>fields that are not static and </a:t>
            </a:r>
            <a:r>
              <a:rPr lang="en-US" dirty="0" smtClean="0"/>
              <a:t>final</a:t>
            </a:r>
          </a:p>
          <a:p>
            <a:pPr lvl="2"/>
            <a:r>
              <a:rPr lang="en-US" dirty="0" smtClean="0"/>
              <a:t>Define </a:t>
            </a:r>
            <a:r>
              <a:rPr lang="en-US" dirty="0"/>
              <a:t>public, protected, and private concrete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In interfaces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fields are automatically public, static, and </a:t>
            </a:r>
            <a:r>
              <a:rPr lang="en-US" dirty="0" smtClean="0"/>
              <a:t>final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methods that you declare or define (as default methods) are </a:t>
            </a:r>
            <a:r>
              <a:rPr lang="en-US" dirty="0" smtClean="0"/>
              <a:t>public</a:t>
            </a:r>
          </a:p>
          <a:p>
            <a:r>
              <a:rPr lang="en-US" dirty="0" smtClean="0"/>
              <a:t>Remember!  We can </a:t>
            </a:r>
            <a:r>
              <a:rPr lang="en-US" dirty="0"/>
              <a:t>extend only </a:t>
            </a:r>
            <a:r>
              <a:rPr lang="en-US" b="1" dirty="0"/>
              <a:t>one</a:t>
            </a:r>
            <a:r>
              <a:rPr lang="en-US" dirty="0"/>
              <a:t> class, whether or not it is abstract, whereas </a:t>
            </a:r>
            <a:r>
              <a:rPr lang="en-US" dirty="0" smtClean="0"/>
              <a:t>we can </a:t>
            </a:r>
            <a:r>
              <a:rPr lang="en-US" dirty="0"/>
              <a:t>implement any number of </a:t>
            </a:r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Which </a:t>
            </a:r>
            <a:r>
              <a:rPr lang="en-US" dirty="0"/>
              <a:t>should you use, abstract classes or interfaces?</a:t>
            </a:r>
          </a:p>
          <a:p>
            <a:pPr lvl="1"/>
            <a:r>
              <a:rPr lang="en-US" dirty="0"/>
              <a:t>Consider using abstract classes if any of these statements apply to </a:t>
            </a:r>
            <a:r>
              <a:rPr lang="en-US" dirty="0" smtClean="0"/>
              <a:t>the development situation</a:t>
            </a:r>
            <a:endParaRPr lang="en-US" dirty="0"/>
          </a:p>
          <a:p>
            <a:pPr lvl="2"/>
            <a:r>
              <a:rPr lang="en-US" dirty="0" smtClean="0"/>
              <a:t>Want </a:t>
            </a:r>
            <a:r>
              <a:rPr lang="en-US" dirty="0"/>
              <a:t>to share code among several closely related </a:t>
            </a:r>
            <a:r>
              <a:rPr lang="en-US" dirty="0" smtClean="0"/>
              <a:t>classes</a:t>
            </a:r>
            <a:endParaRPr lang="en-US" dirty="0"/>
          </a:p>
          <a:p>
            <a:pPr lvl="2"/>
            <a:r>
              <a:rPr lang="en-US" dirty="0" smtClean="0"/>
              <a:t>Expect </a:t>
            </a:r>
            <a:r>
              <a:rPr lang="en-US" dirty="0"/>
              <a:t>that classes that extend </a:t>
            </a:r>
            <a:r>
              <a:rPr lang="en-US" dirty="0" smtClean="0"/>
              <a:t>the abstract </a:t>
            </a:r>
            <a:r>
              <a:rPr lang="en-US" dirty="0"/>
              <a:t>class have many common methods or fields, or require access modifiers other than public (such as protected and private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Want </a:t>
            </a:r>
            <a:r>
              <a:rPr lang="en-US" dirty="0"/>
              <a:t>to declare non-static or non-final fields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enables you to define methods that can access and modify the state of the object to which they </a:t>
            </a:r>
            <a:r>
              <a:rPr lang="en-US" dirty="0" smtClean="0"/>
              <a:t>belong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5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583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University of Central Florida COP 3330  Object Oriented Programming</vt:lpstr>
      <vt:lpstr>Agenda</vt:lpstr>
      <vt:lpstr>PowerPoint Presentation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Abstract Classes</vt:lpstr>
      <vt:lpstr>PowerPoint Presentation</vt:lpstr>
      <vt:lpstr>Final Classes</vt:lpstr>
      <vt:lpstr>Final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727</cp:revision>
  <dcterms:created xsi:type="dcterms:W3CDTF">2013-10-29T00:42:48Z</dcterms:created>
  <dcterms:modified xsi:type="dcterms:W3CDTF">2016-06-01T18:58:02Z</dcterms:modified>
</cp:coreProperties>
</file>