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9"/>
  </p:notesMasterIdLst>
  <p:sldIdLst>
    <p:sldId id="256" r:id="rId2"/>
    <p:sldId id="261" r:id="rId3"/>
    <p:sldId id="312" r:id="rId4"/>
    <p:sldId id="308" r:id="rId5"/>
    <p:sldId id="328" r:id="rId6"/>
    <p:sldId id="327"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51" r:id="rId23"/>
    <p:sldId id="344" r:id="rId24"/>
    <p:sldId id="345" r:id="rId25"/>
    <p:sldId id="346" r:id="rId26"/>
    <p:sldId id="347" r:id="rId27"/>
    <p:sldId id="348" r:id="rId28"/>
    <p:sldId id="349" r:id="rId29"/>
    <p:sldId id="350" r:id="rId30"/>
    <p:sldId id="352" r:id="rId31"/>
    <p:sldId id="353" r:id="rId32"/>
    <p:sldId id="354" r:id="rId33"/>
    <p:sldId id="356" r:id="rId34"/>
    <p:sldId id="355" r:id="rId35"/>
    <p:sldId id="357" r:id="rId36"/>
    <p:sldId id="358" r:id="rId37"/>
    <p:sldId id="35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p:cViewPr>
        <p:scale>
          <a:sx n="76" d="100"/>
          <a:sy n="76" d="100"/>
        </p:scale>
        <p:origin x="-1110" y="336"/>
      </p:cViewPr>
      <p:guideLst>
        <p:guide orient="horz" pos="2160"/>
        <p:guide pos="2880"/>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B69B8-72A1-4336-A2B7-17DF337D791E}" type="datetimeFigureOut">
              <a:rPr lang="en-US" smtClean="0"/>
              <a:t>7/13/2016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9975A-193E-4895-8EE1-EB2B0CF533BA}" type="slidenum">
              <a:rPr lang="en-US" smtClean="0"/>
              <a:t>‹#›</a:t>
            </a:fld>
            <a:endParaRPr lang="en-US"/>
          </a:p>
        </p:txBody>
      </p:sp>
    </p:spTree>
    <p:extLst>
      <p:ext uri="{BB962C8B-B14F-4D97-AF65-F5344CB8AC3E}">
        <p14:creationId xmlns:p14="http://schemas.microsoft.com/office/powerpoint/2010/main" val="341676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9975A-193E-4895-8EE1-EB2B0CF533BA}" type="slidenum">
              <a:rPr lang="en-US" smtClean="0"/>
              <a:t>1</a:t>
            </a:fld>
            <a:endParaRPr lang="en-US"/>
          </a:p>
        </p:txBody>
      </p:sp>
    </p:spTree>
    <p:extLst>
      <p:ext uri="{BB962C8B-B14F-4D97-AF65-F5344CB8AC3E}">
        <p14:creationId xmlns:p14="http://schemas.microsoft.com/office/powerpoint/2010/main" val="114975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0188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38212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69DC9-540C-4B4F-A3F0-6B18EA7EF1A9}" type="datetimeFigureOut">
              <a:rPr lang="en-US" smtClean="0"/>
              <a:t>7/13/2016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11884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00">
                <a:alpha val="23000"/>
              </a:srgbClr>
            </a:gs>
            <a:gs pos="1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9DC9-540C-4B4F-A3F0-6B18EA7EF1A9}" type="datetimeFigureOut">
              <a:rPr lang="en-US" smtClean="0"/>
              <a:t>7/13/2016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99B-5327-4001-94FB-89704CCDFA64}" type="slidenum">
              <a:rPr lang="en-US" smtClean="0"/>
              <a:t>‹#›</a:t>
            </a:fld>
            <a:endParaRPr lang="en-US"/>
          </a:p>
        </p:txBody>
      </p:sp>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952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2952750" y="0"/>
            <a:ext cx="619125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userDrawn="1"/>
        </p:nvSpPr>
        <p:spPr>
          <a:xfrm flipH="1" flipV="1">
            <a:off x="2952750" y="304799"/>
            <a:ext cx="247650" cy="161925"/>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userDrawn="1"/>
        </p:nvCxnSpPr>
        <p:spPr>
          <a:xfrm>
            <a:off x="0" y="466724"/>
            <a:ext cx="29527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952750" y="304799"/>
            <a:ext cx="247650" cy="1619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userDrawn="1"/>
        </p:nvCxnSpPr>
        <p:spPr>
          <a:xfrm>
            <a:off x="3200400" y="304799"/>
            <a:ext cx="59436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51"/>
            <a:ext cx="7772400" cy="1470025"/>
          </a:xfrm>
        </p:spPr>
        <p:txBody>
          <a:bodyPr>
            <a:noAutofit/>
          </a:bodyPr>
          <a:lstStyle/>
          <a:p>
            <a:r>
              <a:rPr lang="en-US" sz="4000" b="1" dirty="0" smtClean="0"/>
              <a:t/>
            </a:r>
            <a:br>
              <a:rPr lang="en-US" sz="4000" b="1" dirty="0" smtClean="0"/>
            </a:br>
            <a:r>
              <a:rPr lang="en-US" sz="4000" b="1" dirty="0" smtClean="0"/>
              <a:t>University </a:t>
            </a:r>
            <a:r>
              <a:rPr lang="en-US" sz="4000" b="1" dirty="0"/>
              <a:t>of Central Florida</a:t>
            </a:r>
            <a:br>
              <a:rPr lang="en-US" sz="4000" b="1" dirty="0"/>
            </a:br>
            <a:r>
              <a:rPr lang="en-US" sz="4000" b="1" dirty="0"/>
              <a:t>COP </a:t>
            </a:r>
            <a:r>
              <a:rPr lang="en-US" sz="4000" b="1" dirty="0" smtClean="0"/>
              <a:t>3330 </a:t>
            </a:r>
            <a:br>
              <a:rPr lang="en-US" sz="4000" b="1" dirty="0" smtClean="0"/>
            </a:br>
            <a:r>
              <a:rPr lang="en-US" sz="4000" b="1" dirty="0" smtClean="0"/>
              <a:t>Object Oriented Programming</a:t>
            </a:r>
            <a:br>
              <a:rPr lang="en-US" sz="4000" b="1" dirty="0" smtClean="0"/>
            </a:br>
            <a:endParaRPr lang="en-US" sz="4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67425"/>
            <a:ext cx="7305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70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a:t>
            </a:r>
            <a:r>
              <a:rPr lang="en-US" i="1" dirty="0"/>
              <a:t>interrupt</a:t>
            </a:r>
            <a:r>
              <a:rPr lang="en-US" dirty="0"/>
              <a:t> is an indication to a thread that it should stop what it is doing and do something </a:t>
            </a:r>
            <a:r>
              <a:rPr lang="en-US" dirty="0" smtClean="0"/>
              <a:t>else</a:t>
            </a:r>
          </a:p>
          <a:p>
            <a:r>
              <a:rPr lang="en-US" dirty="0" smtClean="0"/>
              <a:t>Programmers decide how </a:t>
            </a:r>
            <a:r>
              <a:rPr lang="en-US" dirty="0"/>
              <a:t>a thread responds to an interrupt, </a:t>
            </a:r>
            <a:r>
              <a:rPr lang="en-US" dirty="0" smtClean="0"/>
              <a:t>typically used to terminate</a:t>
            </a:r>
            <a:endParaRPr lang="en-US" dirty="0"/>
          </a:p>
          <a:p>
            <a:r>
              <a:rPr lang="en-US" dirty="0"/>
              <a:t>A thread sends an interrupt by invoking interrupt on the Thread object for the thread to be </a:t>
            </a:r>
            <a:r>
              <a:rPr lang="en-US" dirty="0" smtClean="0"/>
              <a:t>interrupted</a:t>
            </a:r>
          </a:p>
          <a:p>
            <a:r>
              <a:rPr lang="en-US" dirty="0" smtClean="0"/>
              <a:t>For </a:t>
            </a:r>
            <a:r>
              <a:rPr lang="en-US" dirty="0"/>
              <a:t>the interrupt mechanism to work correctly, the interrupted thread must support its own </a:t>
            </a:r>
            <a:r>
              <a:rPr lang="en-US" dirty="0" smtClean="0"/>
              <a:t>interruption</a:t>
            </a:r>
            <a:endParaRPr lang="en-US" dirty="0"/>
          </a:p>
          <a:p>
            <a:endParaRPr lang="en-US" dirty="0"/>
          </a:p>
        </p:txBody>
      </p:sp>
    </p:spTree>
    <p:extLst>
      <p:ext uri="{BB962C8B-B14F-4D97-AF65-F5344CB8AC3E}">
        <p14:creationId xmlns:p14="http://schemas.microsoft.com/office/powerpoint/2010/main" val="13837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support interruption</a:t>
            </a:r>
          </a:p>
          <a:p>
            <a:pPr lvl="1"/>
            <a:r>
              <a:rPr lang="en-US" dirty="0" smtClean="0"/>
              <a:t>If </a:t>
            </a:r>
            <a:r>
              <a:rPr lang="en-US" dirty="0"/>
              <a:t>the thread is frequently invoking methods that throw </a:t>
            </a:r>
            <a:r>
              <a:rPr lang="en-US" dirty="0" err="1" smtClean="0"/>
              <a:t>InterruptedException</a:t>
            </a:r>
            <a:r>
              <a:rPr lang="en-US" dirty="0" smtClean="0"/>
              <a:t> </a:t>
            </a:r>
            <a:r>
              <a:rPr lang="en-US" dirty="0"/>
              <a:t>it </a:t>
            </a:r>
            <a:r>
              <a:rPr lang="en-US" dirty="0" smtClean="0"/>
              <a:t>returns </a:t>
            </a:r>
            <a:r>
              <a:rPr lang="en-US" dirty="0"/>
              <a:t>from the run method after it catches that </a:t>
            </a:r>
            <a:r>
              <a:rPr lang="en-US" dirty="0" smtClean="0"/>
              <a:t>exception</a:t>
            </a:r>
          </a:p>
          <a:p>
            <a:pPr lvl="1"/>
            <a:r>
              <a:rPr lang="en-US" dirty="0" smtClean="0"/>
              <a:t>Methods </a:t>
            </a:r>
            <a:r>
              <a:rPr lang="en-US" dirty="0"/>
              <a:t>that throw </a:t>
            </a:r>
            <a:r>
              <a:rPr lang="en-US" dirty="0" err="1"/>
              <a:t>InterruptedException</a:t>
            </a:r>
            <a:r>
              <a:rPr lang="en-US" dirty="0"/>
              <a:t>, such as sleep, are designed to cancel </a:t>
            </a:r>
            <a:r>
              <a:rPr lang="en-US" dirty="0" smtClean="0"/>
              <a:t>current </a:t>
            </a:r>
            <a:r>
              <a:rPr lang="en-US" dirty="0"/>
              <a:t>operation and return immediately when an interrupt is </a:t>
            </a:r>
            <a:r>
              <a:rPr lang="en-US" dirty="0" smtClean="0"/>
              <a:t>received</a:t>
            </a:r>
            <a:endParaRPr lang="en-US" dirty="0"/>
          </a:p>
          <a:p>
            <a:r>
              <a:rPr lang="en-US" dirty="0" smtClean="0"/>
              <a:t>The </a:t>
            </a:r>
            <a:r>
              <a:rPr lang="en-US" dirty="0"/>
              <a:t>interrupt mechanism is implemented using an internal flag known as the </a:t>
            </a:r>
            <a:r>
              <a:rPr lang="en-US" i="1" dirty="0"/>
              <a:t>interrupt </a:t>
            </a:r>
            <a:r>
              <a:rPr lang="en-US" i="1" dirty="0" smtClean="0"/>
              <a:t>status</a:t>
            </a:r>
            <a:endParaRPr lang="en-US" dirty="0"/>
          </a:p>
          <a:p>
            <a:r>
              <a:rPr lang="en-US" dirty="0" smtClean="0"/>
              <a:t>Invoking</a:t>
            </a:r>
            <a:r>
              <a:rPr lang="en-US" dirty="0"/>
              <a:t> </a:t>
            </a:r>
            <a:r>
              <a:rPr lang="en-US" dirty="0" err="1"/>
              <a:t>Thread.interrupt</a:t>
            </a:r>
            <a:r>
              <a:rPr lang="en-US" dirty="0"/>
              <a:t> sets this </a:t>
            </a:r>
            <a:r>
              <a:rPr lang="en-US" dirty="0" smtClean="0"/>
              <a:t>flag</a:t>
            </a:r>
          </a:p>
          <a:p>
            <a:pPr lvl="1"/>
            <a:r>
              <a:rPr lang="en-US" dirty="0" smtClean="0"/>
              <a:t>When </a:t>
            </a:r>
            <a:r>
              <a:rPr lang="en-US" dirty="0"/>
              <a:t>a thread checks for an interrupt by invoking the static method </a:t>
            </a:r>
            <a:r>
              <a:rPr lang="en-US" dirty="0" err="1"/>
              <a:t>Thread.interrupted</a:t>
            </a:r>
            <a:r>
              <a:rPr lang="en-US" dirty="0"/>
              <a:t>, interrupt status is </a:t>
            </a:r>
            <a:r>
              <a:rPr lang="en-US" dirty="0" smtClean="0"/>
              <a:t>cleared</a:t>
            </a:r>
          </a:p>
          <a:p>
            <a:pPr lvl="1"/>
            <a:r>
              <a:rPr lang="en-US" dirty="0" smtClean="0"/>
              <a:t>The </a:t>
            </a:r>
            <a:r>
              <a:rPr lang="en-US" dirty="0"/>
              <a:t>non-static </a:t>
            </a:r>
            <a:r>
              <a:rPr lang="en-US" dirty="0" err="1"/>
              <a:t>isInterrupted</a:t>
            </a:r>
            <a:r>
              <a:rPr lang="en-US" dirty="0"/>
              <a:t> method, which is used by one thread to query the interrupt status of another, does not change the interrupt status </a:t>
            </a:r>
            <a:r>
              <a:rPr lang="en-US"/>
              <a:t>flag</a:t>
            </a:r>
            <a:r>
              <a:rPr lang="en-US" smtClean="0"/>
              <a:t>.</a:t>
            </a:r>
            <a:endParaRPr lang="en-US" dirty="0"/>
          </a:p>
        </p:txBody>
      </p:sp>
    </p:spTree>
    <p:extLst>
      <p:ext uri="{BB962C8B-B14F-4D97-AF65-F5344CB8AC3E}">
        <p14:creationId xmlns:p14="http://schemas.microsoft.com/office/powerpoint/2010/main" val="222918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smtClean="0"/>
              <a:t>join</a:t>
            </a:r>
            <a:r>
              <a:rPr lang="en-US" dirty="0"/>
              <a:t> </a:t>
            </a:r>
            <a:r>
              <a:rPr lang="en-US" dirty="0" smtClean="0"/>
              <a:t>is a method that allows </a:t>
            </a:r>
            <a:r>
              <a:rPr lang="en-US" dirty="0"/>
              <a:t>one thread to wait for the completion of </a:t>
            </a:r>
            <a:r>
              <a:rPr lang="en-US" dirty="0" smtClean="0"/>
              <a:t>another</a:t>
            </a:r>
          </a:p>
          <a:p>
            <a:r>
              <a:rPr lang="en-US" dirty="0" smtClean="0"/>
              <a:t>Example</a:t>
            </a:r>
          </a:p>
          <a:p>
            <a:pPr lvl="1"/>
            <a:r>
              <a:rPr lang="en-US" dirty="0" smtClean="0"/>
              <a:t>t</a:t>
            </a:r>
            <a:r>
              <a:rPr lang="en-US" dirty="0"/>
              <a:t> is a Thread object </a:t>
            </a:r>
            <a:r>
              <a:rPr lang="en-US" dirty="0" smtClean="0"/>
              <a:t>that is </a:t>
            </a:r>
            <a:r>
              <a:rPr lang="en-US" dirty="0"/>
              <a:t>currently </a:t>
            </a:r>
            <a:r>
              <a:rPr lang="en-US" dirty="0" smtClean="0"/>
              <a:t>executing</a:t>
            </a:r>
            <a:endParaRPr lang="en-US" dirty="0"/>
          </a:p>
          <a:p>
            <a:pPr lvl="1"/>
            <a:r>
              <a:rPr lang="en-US" dirty="0" smtClean="0"/>
              <a:t>method join is called on the thread</a:t>
            </a:r>
          </a:p>
          <a:p>
            <a:pPr marL="914400" lvl="2" indent="0">
              <a:buNone/>
            </a:pPr>
            <a:r>
              <a:rPr lang="en-US" dirty="0" err="1" smtClean="0"/>
              <a:t>t.join</a:t>
            </a:r>
            <a:r>
              <a:rPr lang="en-US" dirty="0"/>
              <a:t>(); </a:t>
            </a:r>
            <a:r>
              <a:rPr lang="en-US" dirty="0" smtClean="0"/>
              <a:t>			</a:t>
            </a:r>
            <a:endParaRPr lang="en-US" dirty="0"/>
          </a:p>
          <a:p>
            <a:pPr lvl="1"/>
            <a:r>
              <a:rPr lang="en-US" dirty="0" smtClean="0"/>
              <a:t>current thread execution is paused until</a:t>
            </a:r>
            <a:r>
              <a:rPr lang="en-US" dirty="0"/>
              <a:t> t's thread </a:t>
            </a:r>
            <a:r>
              <a:rPr lang="en-US" dirty="0" smtClean="0"/>
              <a:t>terminates</a:t>
            </a:r>
          </a:p>
          <a:p>
            <a:r>
              <a:rPr lang="en-US" b="1" dirty="0" smtClean="0"/>
              <a:t>join</a:t>
            </a:r>
            <a:r>
              <a:rPr lang="en-US" dirty="0"/>
              <a:t> </a:t>
            </a:r>
            <a:r>
              <a:rPr lang="en-US" dirty="0" smtClean="0"/>
              <a:t>can be overloaded so a programmer can specify a time to wait </a:t>
            </a:r>
          </a:p>
          <a:p>
            <a:r>
              <a:rPr lang="en-US" dirty="0" smtClean="0"/>
              <a:t>If </a:t>
            </a:r>
            <a:r>
              <a:rPr lang="en-US" b="1" dirty="0" smtClean="0"/>
              <a:t>join</a:t>
            </a:r>
            <a:r>
              <a:rPr lang="en-US" dirty="0" smtClean="0"/>
              <a:t> is overloaded the time to wait is OS dependent therefore like the </a:t>
            </a:r>
            <a:r>
              <a:rPr lang="en-US" b="1" dirty="0" smtClean="0"/>
              <a:t>sleep</a:t>
            </a:r>
            <a:r>
              <a:rPr lang="en-US" dirty="0" smtClean="0"/>
              <a:t> method the time is not exact</a:t>
            </a:r>
          </a:p>
          <a:p>
            <a:r>
              <a:rPr lang="en-US" b="1" dirty="0" smtClean="0"/>
              <a:t>join</a:t>
            </a:r>
            <a:r>
              <a:rPr lang="en-US" dirty="0"/>
              <a:t> responds to an interrupt by exiting with an </a:t>
            </a:r>
            <a:r>
              <a:rPr lang="en-US" dirty="0" err="1" smtClean="0"/>
              <a:t>InterruptedException</a:t>
            </a:r>
            <a:endParaRPr lang="en-US" dirty="0"/>
          </a:p>
        </p:txBody>
      </p:sp>
    </p:spTree>
    <p:extLst>
      <p:ext uri="{BB962C8B-B14F-4D97-AF65-F5344CB8AC3E}">
        <p14:creationId xmlns:p14="http://schemas.microsoft.com/office/powerpoint/2010/main" val="80212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Threads are in one of several states at any time</a:t>
            </a:r>
          </a:p>
          <a:p>
            <a:pPr lvl="1"/>
            <a:r>
              <a:rPr lang="en-US" dirty="0"/>
              <a:t>n</a:t>
            </a:r>
            <a:r>
              <a:rPr lang="en-US" dirty="0" smtClean="0"/>
              <a:t>ew</a:t>
            </a:r>
          </a:p>
          <a:p>
            <a:pPr lvl="1"/>
            <a:r>
              <a:rPr lang="en-US" dirty="0" smtClean="0"/>
              <a:t>runnable</a:t>
            </a:r>
          </a:p>
          <a:p>
            <a:pPr lvl="1"/>
            <a:r>
              <a:rPr lang="en-US" dirty="0" smtClean="0"/>
              <a:t>waiting</a:t>
            </a:r>
          </a:p>
          <a:p>
            <a:pPr lvl="1"/>
            <a:r>
              <a:rPr lang="en-US" dirty="0" smtClean="0"/>
              <a:t>timed waiting</a:t>
            </a:r>
          </a:p>
          <a:p>
            <a:pPr lvl="1"/>
            <a:r>
              <a:rPr lang="en-US" dirty="0" smtClean="0"/>
              <a:t>blocked</a:t>
            </a:r>
          </a:p>
          <a:p>
            <a:pPr lvl="1"/>
            <a:r>
              <a:rPr lang="en-US" dirty="0" smtClean="0"/>
              <a:t>terminated</a:t>
            </a:r>
            <a:endParaRPr lang="en-US" dirty="0"/>
          </a:p>
        </p:txBody>
      </p:sp>
    </p:spTree>
    <p:extLst>
      <p:ext uri="{BB962C8B-B14F-4D97-AF65-F5344CB8AC3E}">
        <p14:creationId xmlns:p14="http://schemas.microsoft.com/office/powerpoint/2010/main" val="198895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new</a:t>
            </a:r>
          </a:p>
          <a:p>
            <a:pPr lvl="1"/>
            <a:r>
              <a:rPr lang="en-US" dirty="0" smtClean="0"/>
              <a:t>The beginning of a thread lifecycle</a:t>
            </a:r>
          </a:p>
          <a:p>
            <a:pPr lvl="1"/>
            <a:r>
              <a:rPr lang="en-US" dirty="0" smtClean="0"/>
              <a:t>Remains in this state until the program starts the thread</a:t>
            </a:r>
          </a:p>
          <a:p>
            <a:r>
              <a:rPr lang="en-US" dirty="0" smtClean="0"/>
              <a:t>runnable</a:t>
            </a:r>
          </a:p>
          <a:p>
            <a:pPr lvl="1"/>
            <a:r>
              <a:rPr lang="en-US" dirty="0" smtClean="0"/>
              <a:t>A thread is in the runnable state when a program starts the thread</a:t>
            </a:r>
          </a:p>
          <a:p>
            <a:pPr lvl="1"/>
            <a:r>
              <a:rPr lang="en-US" dirty="0" smtClean="0"/>
              <a:t>In this state it is considered to be executing a task</a:t>
            </a:r>
          </a:p>
          <a:p>
            <a:r>
              <a:rPr lang="en-US" dirty="0" smtClean="0"/>
              <a:t>waiting</a:t>
            </a:r>
          </a:p>
          <a:p>
            <a:pPr lvl="1"/>
            <a:r>
              <a:rPr lang="en-US" dirty="0" smtClean="0"/>
              <a:t>A runnable thread transitions to the waiting state when waiting for another thread to perform a task</a:t>
            </a:r>
          </a:p>
          <a:p>
            <a:pPr lvl="1"/>
            <a:r>
              <a:rPr lang="en-US" dirty="0" smtClean="0"/>
              <a:t>A waiting thread transitions back to runnable when another thread notifies it to continue executing</a:t>
            </a:r>
          </a:p>
          <a:p>
            <a:pPr lvl="1"/>
            <a:r>
              <a:rPr lang="en-US" dirty="0" smtClean="0"/>
              <a:t>Cannot use the processor in this state</a:t>
            </a:r>
          </a:p>
          <a:p>
            <a:pPr lvl="1"/>
            <a:endParaRPr lang="en-US" dirty="0" smtClean="0"/>
          </a:p>
        </p:txBody>
      </p:sp>
    </p:spTree>
    <p:extLst>
      <p:ext uri="{BB962C8B-B14F-4D97-AF65-F5344CB8AC3E}">
        <p14:creationId xmlns:p14="http://schemas.microsoft.com/office/powerpoint/2010/main" val="262562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timed waiting</a:t>
            </a:r>
          </a:p>
          <a:p>
            <a:pPr lvl="1"/>
            <a:r>
              <a:rPr lang="en-US" dirty="0" smtClean="0"/>
              <a:t>A runnable thread can enter a timed waiting state for a specific period of time</a:t>
            </a:r>
          </a:p>
          <a:p>
            <a:pPr lvl="1"/>
            <a:r>
              <a:rPr lang="en-US" dirty="0" smtClean="0"/>
              <a:t>Transitions back to runnable state when the time interval expires or when the even it’s waiting for occurs</a:t>
            </a:r>
          </a:p>
          <a:p>
            <a:pPr lvl="1"/>
            <a:r>
              <a:rPr lang="en-US" dirty="0" smtClean="0"/>
              <a:t>Cannot use the processor in this state</a:t>
            </a:r>
          </a:p>
          <a:p>
            <a:r>
              <a:rPr lang="en-US" dirty="0" smtClean="0"/>
              <a:t>blocked</a:t>
            </a:r>
          </a:p>
          <a:p>
            <a:pPr lvl="1"/>
            <a:r>
              <a:rPr lang="en-US" dirty="0" smtClean="0"/>
              <a:t>A runnable thread transitions to blocked when attempting to perform a task that cannot be completed immediately and must wait until the task completes</a:t>
            </a:r>
          </a:p>
          <a:p>
            <a:pPr lvl="1"/>
            <a:r>
              <a:rPr lang="en-US" dirty="0" smtClean="0"/>
              <a:t>Transitions back to runnable when it can resume execution</a:t>
            </a:r>
          </a:p>
          <a:p>
            <a:pPr lvl="1"/>
            <a:r>
              <a:rPr lang="en-US" dirty="0" smtClean="0"/>
              <a:t>Cannot use the processor in this state</a:t>
            </a:r>
          </a:p>
          <a:p>
            <a:r>
              <a:rPr lang="en-US" dirty="0" smtClean="0"/>
              <a:t>terminated</a:t>
            </a:r>
          </a:p>
          <a:p>
            <a:pPr lvl="1"/>
            <a:r>
              <a:rPr lang="en-US" dirty="0" smtClean="0"/>
              <a:t>Also known as dead</a:t>
            </a:r>
          </a:p>
          <a:p>
            <a:pPr lvl="1"/>
            <a:r>
              <a:rPr lang="en-US" dirty="0" smtClean="0"/>
              <a:t>A runnable thread enters this state when it successfully completes its task or terminates </a:t>
            </a:r>
          </a:p>
          <a:p>
            <a:pPr lvl="1"/>
            <a:r>
              <a:rPr lang="en-US" dirty="0" smtClean="0"/>
              <a:t>This is the end of the state transitions</a:t>
            </a:r>
            <a:endParaRPr lang="en-US" dirty="0"/>
          </a:p>
        </p:txBody>
      </p:sp>
    </p:spTree>
    <p:extLst>
      <p:ext uri="{BB962C8B-B14F-4D97-AF65-F5344CB8AC3E}">
        <p14:creationId xmlns:p14="http://schemas.microsoft.com/office/powerpoint/2010/main" val="59405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 and the OS</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smtClean="0"/>
              <a:t>Based on the OS Java’s runnable state comprises two separate states</a:t>
            </a:r>
          </a:p>
          <a:p>
            <a:pPr lvl="1"/>
            <a:r>
              <a:rPr lang="en-US" dirty="0" smtClean="0"/>
              <a:t>ready</a:t>
            </a:r>
          </a:p>
          <a:p>
            <a:pPr lvl="2"/>
            <a:r>
              <a:rPr lang="en-US" dirty="0" smtClean="0"/>
              <a:t>When a thread transitions from new to runnable it is in the ready state</a:t>
            </a:r>
          </a:p>
          <a:p>
            <a:pPr lvl="2"/>
            <a:r>
              <a:rPr lang="en-US" b="1" dirty="0" smtClean="0"/>
              <a:t>dispatching the thread</a:t>
            </a:r>
            <a:r>
              <a:rPr lang="en-US" dirty="0" smtClean="0"/>
              <a:t>:  OS assigns it to a processor</a:t>
            </a:r>
          </a:p>
          <a:p>
            <a:pPr lvl="2"/>
            <a:r>
              <a:rPr lang="en-US" dirty="0" smtClean="0"/>
              <a:t>Small amount of processor time assigned known as </a:t>
            </a:r>
            <a:r>
              <a:rPr lang="en-US" b="1" dirty="0" smtClean="0"/>
              <a:t>quantum</a:t>
            </a:r>
            <a:r>
              <a:rPr lang="en-US" dirty="0" smtClean="0"/>
              <a:t> or </a:t>
            </a:r>
            <a:r>
              <a:rPr lang="en-US" b="1" dirty="0" err="1" smtClean="0"/>
              <a:t>timeslice</a:t>
            </a:r>
            <a:r>
              <a:rPr lang="en-US" dirty="0" smtClean="0"/>
              <a:t> so it can perform its task</a:t>
            </a:r>
            <a:endParaRPr lang="en-US" b="1" dirty="0" smtClean="0"/>
          </a:p>
          <a:p>
            <a:pPr lvl="2"/>
            <a:r>
              <a:rPr lang="en-US" dirty="0" smtClean="0"/>
              <a:t>When the quantum expires the thread is returned to ready state and the OS assigns another thread to the processor</a:t>
            </a:r>
          </a:p>
          <a:p>
            <a:pPr lvl="2"/>
            <a:r>
              <a:rPr lang="en-US" dirty="0" smtClean="0"/>
              <a:t>Transitions between the ready and running states handled by OS, JVM not involved; this process is known as </a:t>
            </a:r>
            <a:r>
              <a:rPr lang="en-US" b="1" dirty="0" smtClean="0"/>
              <a:t>thread scheduling</a:t>
            </a:r>
          </a:p>
        </p:txBody>
      </p:sp>
    </p:spTree>
    <p:extLst>
      <p:ext uri="{BB962C8B-B14F-4D97-AF65-F5344CB8AC3E}">
        <p14:creationId xmlns:p14="http://schemas.microsoft.com/office/powerpoint/2010/main" val="253212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 and the OS</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smtClean="0"/>
              <a:t>Based on the OS Java’s runnable state comprises two separate states</a:t>
            </a:r>
          </a:p>
          <a:p>
            <a:pPr lvl="1"/>
            <a:r>
              <a:rPr lang="en-US" dirty="0" smtClean="0"/>
              <a:t>ready</a:t>
            </a:r>
          </a:p>
          <a:p>
            <a:pPr lvl="2"/>
            <a:r>
              <a:rPr lang="en-US" dirty="0" smtClean="0"/>
              <a:t>When a thread transitions from new to runnable it is in the ready state</a:t>
            </a:r>
          </a:p>
          <a:p>
            <a:pPr lvl="2"/>
            <a:r>
              <a:rPr lang="en-US" b="1" dirty="0" smtClean="0"/>
              <a:t>dispatching the thread</a:t>
            </a:r>
            <a:r>
              <a:rPr lang="en-US" dirty="0" smtClean="0"/>
              <a:t>:  OS assigns it to a processor</a:t>
            </a:r>
          </a:p>
          <a:p>
            <a:pPr lvl="2"/>
            <a:r>
              <a:rPr lang="en-US" dirty="0" smtClean="0"/>
              <a:t>Small amount of processor time assigned known as </a:t>
            </a:r>
            <a:r>
              <a:rPr lang="en-US" b="1" dirty="0" smtClean="0"/>
              <a:t>quantum</a:t>
            </a:r>
            <a:r>
              <a:rPr lang="en-US" dirty="0" smtClean="0"/>
              <a:t> or </a:t>
            </a:r>
            <a:r>
              <a:rPr lang="en-US" b="1" dirty="0" err="1" smtClean="0"/>
              <a:t>timeslice</a:t>
            </a:r>
            <a:r>
              <a:rPr lang="en-US" dirty="0" smtClean="0"/>
              <a:t> so it can perform its task</a:t>
            </a:r>
            <a:endParaRPr lang="en-US" b="1" dirty="0" smtClean="0"/>
          </a:p>
          <a:p>
            <a:pPr lvl="2"/>
            <a:r>
              <a:rPr lang="en-US" dirty="0" smtClean="0"/>
              <a:t>When the quantum expires the thread is returned to ready state and the OS assigns another thread to the processor</a:t>
            </a:r>
          </a:p>
          <a:p>
            <a:pPr lvl="2"/>
            <a:r>
              <a:rPr lang="en-US" dirty="0" smtClean="0"/>
              <a:t>Transitions between the ready and running states handled by OS, JVM not involved; this process is known as </a:t>
            </a:r>
            <a:r>
              <a:rPr lang="en-US" b="1" dirty="0" smtClean="0"/>
              <a:t>thread scheduling</a:t>
            </a:r>
          </a:p>
        </p:txBody>
      </p:sp>
    </p:spTree>
    <p:extLst>
      <p:ext uri="{BB962C8B-B14F-4D97-AF65-F5344CB8AC3E}">
        <p14:creationId xmlns:p14="http://schemas.microsoft.com/office/powerpoint/2010/main" val="389024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Thread priority is inherited from the thread that created it  </a:t>
            </a:r>
          </a:p>
          <a:p>
            <a:r>
              <a:rPr lang="en-US" dirty="0" smtClean="0"/>
              <a:t>Thread priorities do not guarantee the order that threads execute</a:t>
            </a:r>
          </a:p>
          <a:p>
            <a:endParaRPr lang="en-US" dirty="0" smtClean="0"/>
          </a:p>
        </p:txBody>
      </p:sp>
    </p:spTree>
    <p:extLst>
      <p:ext uri="{BB962C8B-B14F-4D97-AF65-F5344CB8AC3E}">
        <p14:creationId xmlns:p14="http://schemas.microsoft.com/office/powerpoint/2010/main" val="41236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Scheduling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OS thread scheduler is in charge of which thread runs next</a:t>
            </a:r>
          </a:p>
          <a:p>
            <a:pPr lvl="1"/>
            <a:r>
              <a:rPr lang="en-US" dirty="0" smtClean="0"/>
              <a:t>The highest priority thread is kept running at all times </a:t>
            </a:r>
          </a:p>
          <a:p>
            <a:pPr lvl="1"/>
            <a:r>
              <a:rPr lang="en-US" dirty="0" smtClean="0"/>
              <a:t>If more than one highest priority thread exists the thread scheduler uses a round-robin method for a quantum for each thread</a:t>
            </a:r>
          </a:p>
        </p:txBody>
      </p:sp>
    </p:spTree>
    <p:extLst>
      <p:ext uri="{BB962C8B-B14F-4D97-AF65-F5344CB8AC3E}">
        <p14:creationId xmlns:p14="http://schemas.microsoft.com/office/powerpoint/2010/main" val="380365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a:t>
            </a:r>
          </a:p>
          <a:p>
            <a:r>
              <a:rPr lang="en-US" dirty="0" smtClean="0"/>
              <a:t>Concurrency</a:t>
            </a:r>
          </a:p>
          <a:p>
            <a:r>
              <a:rPr lang="en-US" dirty="0" smtClean="0"/>
              <a:t>Synchronization</a:t>
            </a:r>
            <a:endParaRPr lang="en-US" dirty="0" smtClean="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192762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Postponement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OS thread scheduler is in charge of which thread runs next</a:t>
            </a:r>
          </a:p>
          <a:p>
            <a:pPr lvl="1"/>
            <a:r>
              <a:rPr lang="en-US" dirty="0" smtClean="0"/>
              <a:t>If a higher priority thread enters the ready state the OS generally preempts the currently running thread, this is called </a:t>
            </a:r>
            <a:r>
              <a:rPr lang="en-US" b="1" dirty="0" smtClean="0"/>
              <a:t>preemptive scheduling</a:t>
            </a:r>
          </a:p>
          <a:p>
            <a:pPr lvl="2"/>
            <a:r>
              <a:rPr lang="en-US" dirty="0" smtClean="0"/>
              <a:t>As a result if an indefinite number of higher priority threads continue to influx  a lower priority thread could be postponed potentially indefinitely, this is called </a:t>
            </a:r>
            <a:r>
              <a:rPr lang="en-US" b="1" dirty="0" smtClean="0"/>
              <a:t>indefinite postponement </a:t>
            </a:r>
            <a:r>
              <a:rPr lang="en-US" dirty="0" smtClean="0"/>
              <a:t>or </a:t>
            </a:r>
            <a:r>
              <a:rPr lang="en-US" b="1" dirty="0" smtClean="0"/>
              <a:t>starvation</a:t>
            </a:r>
          </a:p>
          <a:p>
            <a:pPr lvl="2"/>
            <a:r>
              <a:rPr lang="en-US" dirty="0" smtClean="0"/>
              <a:t>To prevent starvation an OS uses a technique called aging to increase a thread’s priority the longer it waits in the ready state so it will eventually run</a:t>
            </a:r>
          </a:p>
        </p:txBody>
      </p:sp>
    </p:spTree>
    <p:extLst>
      <p:ext uri="{BB962C8B-B14F-4D97-AF65-F5344CB8AC3E}">
        <p14:creationId xmlns:p14="http://schemas.microsoft.com/office/powerpoint/2010/main" val="266854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OS thread scheduler is in charge of which thread runs next</a:t>
            </a:r>
          </a:p>
          <a:p>
            <a:pPr lvl="1"/>
            <a:r>
              <a:rPr lang="en-US" dirty="0" smtClean="0"/>
              <a:t>Another issue associated with indefinite postponement</a:t>
            </a:r>
          </a:p>
          <a:p>
            <a:pPr lvl="1"/>
            <a:r>
              <a:rPr lang="en-US" dirty="0" smtClean="0"/>
              <a:t>Occurs when a waiting thread (e.g. </a:t>
            </a:r>
            <a:r>
              <a:rPr lang="en-US" dirty="0" err="1" smtClean="0"/>
              <a:t>threadOne</a:t>
            </a:r>
            <a:r>
              <a:rPr lang="en-US" dirty="0" smtClean="0"/>
              <a:t>) cannot proceed because it’s waiting for another thread (e.g. </a:t>
            </a:r>
            <a:r>
              <a:rPr lang="en-US" dirty="0" err="1" smtClean="0"/>
              <a:t>threadTwo</a:t>
            </a:r>
            <a:r>
              <a:rPr lang="en-US" dirty="0" smtClean="0"/>
              <a:t>) to proceed that also cannot proceed because it is waiting for the other thread to proceed (e.g. </a:t>
            </a:r>
            <a:r>
              <a:rPr lang="en-US" dirty="0" err="1" smtClean="0"/>
              <a:t>threadOne</a:t>
            </a:r>
            <a:r>
              <a:rPr lang="en-US" dirty="0" smtClean="0"/>
              <a:t>)</a:t>
            </a:r>
          </a:p>
          <a:p>
            <a:pPr lvl="1"/>
            <a:r>
              <a:rPr lang="en-US" dirty="0" smtClean="0"/>
              <a:t>Since two threads are waiting for each to proceed neither will </a:t>
            </a:r>
            <a:r>
              <a:rPr lang="en-US" smtClean="0"/>
              <a:t>ever proceed </a:t>
            </a:r>
            <a:endParaRPr lang="en-US" dirty="0" smtClean="0"/>
          </a:p>
          <a:p>
            <a:endParaRPr lang="en-US" dirty="0" smtClean="0"/>
          </a:p>
        </p:txBody>
      </p:sp>
    </p:spTree>
    <p:extLst>
      <p:ext uri="{BB962C8B-B14F-4D97-AF65-F5344CB8AC3E}">
        <p14:creationId xmlns:p14="http://schemas.microsoft.com/office/powerpoint/2010/main" val="37244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smtClean="0"/>
              <a:t>Synchronization</a:t>
            </a:r>
            <a:endParaRPr lang="en-US" sz="4000" b="1" dirty="0"/>
          </a:p>
        </p:txBody>
      </p:sp>
    </p:spTree>
    <p:extLst>
      <p:ext uri="{BB962C8B-B14F-4D97-AF65-F5344CB8AC3E}">
        <p14:creationId xmlns:p14="http://schemas.microsoft.com/office/powerpoint/2010/main" val="3641194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Efficient thread communication is achieved mostly by </a:t>
            </a:r>
            <a:r>
              <a:rPr lang="en-US" dirty="0"/>
              <a:t>sharing access to fields and </a:t>
            </a:r>
            <a:r>
              <a:rPr lang="en-US" dirty="0" smtClean="0"/>
              <a:t>object references</a:t>
            </a:r>
          </a:p>
          <a:p>
            <a:r>
              <a:rPr lang="en-US" dirty="0" smtClean="0"/>
              <a:t>Can result in two errors</a:t>
            </a:r>
          </a:p>
          <a:p>
            <a:pPr lvl="1"/>
            <a:r>
              <a:rPr lang="en-US" dirty="0" smtClean="0"/>
              <a:t>Thread interference </a:t>
            </a:r>
          </a:p>
          <a:p>
            <a:pPr lvl="1"/>
            <a:r>
              <a:rPr lang="en-US" dirty="0" smtClean="0"/>
              <a:t>Memory consistency errors</a:t>
            </a:r>
          </a:p>
          <a:p>
            <a:r>
              <a:rPr lang="en-US" dirty="0" smtClean="0"/>
              <a:t>Synchronization is a tool employed to prevent thread communication errors</a:t>
            </a:r>
          </a:p>
          <a:p>
            <a:r>
              <a:rPr lang="en-US" dirty="0" smtClean="0"/>
              <a:t>Synchronization </a:t>
            </a:r>
            <a:r>
              <a:rPr lang="en-US" dirty="0"/>
              <a:t>can introduce </a:t>
            </a:r>
            <a:r>
              <a:rPr lang="en-US" dirty="0" smtClean="0"/>
              <a:t>its own errors</a:t>
            </a:r>
          </a:p>
          <a:p>
            <a:pPr lvl="1"/>
            <a:r>
              <a:rPr lang="en-US" dirty="0" smtClean="0"/>
              <a:t>Thread contention</a:t>
            </a:r>
          </a:p>
          <a:p>
            <a:pPr lvl="2"/>
            <a:r>
              <a:rPr lang="en-US" dirty="0" smtClean="0"/>
              <a:t>occurs </a:t>
            </a:r>
            <a:r>
              <a:rPr lang="en-US" dirty="0"/>
              <a:t>when two or more threads try to access the same resource simultaneously </a:t>
            </a:r>
            <a:endParaRPr lang="en-US" dirty="0" smtClean="0"/>
          </a:p>
          <a:p>
            <a:pPr lvl="2"/>
            <a:r>
              <a:rPr lang="en-US" dirty="0" smtClean="0"/>
              <a:t>causes </a:t>
            </a:r>
            <a:r>
              <a:rPr lang="en-US" dirty="0"/>
              <a:t>the Java runtime to execute one or more threads more </a:t>
            </a:r>
            <a:r>
              <a:rPr lang="en-US" dirty="0" smtClean="0"/>
              <a:t>slowly </a:t>
            </a:r>
            <a:r>
              <a:rPr lang="en-US" dirty="0"/>
              <a:t>or even suspend </a:t>
            </a:r>
            <a:r>
              <a:rPr lang="en-US" dirty="0" smtClean="0"/>
              <a:t>its execution</a:t>
            </a:r>
            <a:endParaRPr lang="en-US" dirty="0"/>
          </a:p>
        </p:txBody>
      </p:sp>
    </p:spTree>
    <p:extLst>
      <p:ext uri="{BB962C8B-B14F-4D97-AF65-F5344CB8AC3E}">
        <p14:creationId xmlns:p14="http://schemas.microsoft.com/office/powerpoint/2010/main" val="635557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b="1" dirty="0"/>
              <a:t>Interference</a:t>
            </a:r>
            <a:r>
              <a:rPr lang="en-US" dirty="0"/>
              <a:t> happens when two operations, running in different threads, </a:t>
            </a:r>
            <a:r>
              <a:rPr lang="en-US" dirty="0" smtClean="0"/>
              <a:t>acting </a:t>
            </a:r>
            <a:r>
              <a:rPr lang="en-US" dirty="0"/>
              <a:t>on the same data, </a:t>
            </a:r>
            <a:r>
              <a:rPr lang="en-US" b="1" i="1" dirty="0" smtClean="0"/>
              <a:t>interleave</a:t>
            </a:r>
          </a:p>
          <a:p>
            <a:pPr lvl="1"/>
            <a:r>
              <a:rPr lang="en-US" dirty="0" smtClean="0"/>
              <a:t>the </a:t>
            </a:r>
            <a:r>
              <a:rPr lang="en-US" dirty="0"/>
              <a:t>two operations consist of multiple steps, and the sequences of steps </a:t>
            </a:r>
            <a:r>
              <a:rPr lang="en-US" dirty="0" smtClean="0"/>
              <a:t>overlap</a:t>
            </a:r>
          </a:p>
          <a:p>
            <a:r>
              <a:rPr lang="en-US" b="1" dirty="0" smtClean="0"/>
              <a:t>Counter.java</a:t>
            </a:r>
          </a:p>
          <a:p>
            <a:pPr lvl="1"/>
            <a:r>
              <a:rPr lang="en-US" dirty="0" smtClean="0"/>
              <a:t>even </a:t>
            </a:r>
            <a:r>
              <a:rPr lang="en-US" dirty="0"/>
              <a:t>simple statements can translate to multiple steps by the virtual </a:t>
            </a:r>
            <a:r>
              <a:rPr lang="en-US" dirty="0" smtClean="0"/>
              <a:t>machine</a:t>
            </a:r>
          </a:p>
          <a:p>
            <a:pPr lvl="1"/>
            <a:r>
              <a:rPr lang="en-US" dirty="0"/>
              <a:t>the single expression </a:t>
            </a:r>
            <a:r>
              <a:rPr lang="en-US" dirty="0" err="1"/>
              <a:t>c++</a:t>
            </a:r>
            <a:r>
              <a:rPr lang="en-US" dirty="0"/>
              <a:t> can be decomposed into three steps:</a:t>
            </a:r>
          </a:p>
          <a:p>
            <a:pPr lvl="2"/>
            <a:r>
              <a:rPr lang="en-US" dirty="0"/>
              <a:t>Retrieve the current value of c.</a:t>
            </a:r>
          </a:p>
          <a:p>
            <a:pPr lvl="2"/>
            <a:r>
              <a:rPr lang="en-US" dirty="0"/>
              <a:t>Increment the retrieved value by 1.</a:t>
            </a:r>
          </a:p>
          <a:p>
            <a:pPr lvl="2"/>
            <a:r>
              <a:rPr lang="en-US" dirty="0"/>
              <a:t>Store the incremented value back in c.</a:t>
            </a:r>
          </a:p>
          <a:p>
            <a:pPr lvl="1"/>
            <a:r>
              <a:rPr lang="en-US" dirty="0" smtClean="0"/>
              <a:t>expression</a:t>
            </a:r>
            <a:r>
              <a:rPr lang="en-US" dirty="0"/>
              <a:t> c-- can be decomposed the same way, except that the second step decrements instead of </a:t>
            </a:r>
            <a:r>
              <a:rPr lang="en-US" dirty="0" smtClean="0"/>
              <a:t>increments</a:t>
            </a:r>
            <a:endParaRPr lang="en-US" dirty="0"/>
          </a:p>
          <a:p>
            <a:pPr lvl="1"/>
            <a:endParaRPr lang="en-US" dirty="0"/>
          </a:p>
        </p:txBody>
      </p:sp>
    </p:spTree>
    <p:extLst>
      <p:ext uri="{BB962C8B-B14F-4D97-AF65-F5344CB8AC3E}">
        <p14:creationId xmlns:p14="http://schemas.microsoft.com/office/powerpoint/2010/main" val="2847441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Thread </a:t>
            </a:r>
            <a:r>
              <a:rPr lang="en-US" b="1" dirty="0" smtClean="0"/>
              <a:t>Interference</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smtClean="0"/>
              <a:t>Scenario</a:t>
            </a:r>
          </a:p>
          <a:p>
            <a:pPr lvl="1"/>
            <a:r>
              <a:rPr lang="en-US" dirty="0" smtClean="0"/>
              <a:t>Thread </a:t>
            </a:r>
            <a:r>
              <a:rPr lang="en-US" dirty="0"/>
              <a:t>A invokes increment at about the same time Thread B invokes </a:t>
            </a:r>
            <a:r>
              <a:rPr lang="en-US" dirty="0" smtClean="0"/>
              <a:t>decrement</a:t>
            </a:r>
          </a:p>
          <a:p>
            <a:pPr lvl="1"/>
            <a:r>
              <a:rPr lang="en-US" dirty="0" smtClean="0"/>
              <a:t>If </a:t>
            </a:r>
            <a:r>
              <a:rPr lang="en-US" dirty="0"/>
              <a:t>the initial value of c is 0, their interleaved actions might follow this sequence:</a:t>
            </a:r>
          </a:p>
          <a:p>
            <a:pPr lvl="2"/>
            <a:r>
              <a:rPr lang="en-US" dirty="0"/>
              <a:t>Thread A: Retrieve c.</a:t>
            </a:r>
          </a:p>
          <a:p>
            <a:pPr lvl="2"/>
            <a:r>
              <a:rPr lang="en-US" dirty="0"/>
              <a:t>Thread B: Retrieve c.</a:t>
            </a:r>
          </a:p>
          <a:p>
            <a:pPr lvl="2"/>
            <a:r>
              <a:rPr lang="en-US" dirty="0"/>
              <a:t>Thread A: Increment retrieved value; result is 1.</a:t>
            </a:r>
          </a:p>
          <a:p>
            <a:pPr lvl="2"/>
            <a:r>
              <a:rPr lang="en-US" dirty="0"/>
              <a:t>Thread B: Decrement retrieved value; result is -1.</a:t>
            </a:r>
          </a:p>
          <a:p>
            <a:pPr lvl="2"/>
            <a:r>
              <a:rPr lang="en-US" dirty="0"/>
              <a:t>Thread A: Store result in c; c is now 1.</a:t>
            </a:r>
          </a:p>
          <a:p>
            <a:pPr lvl="2"/>
            <a:r>
              <a:rPr lang="en-US" dirty="0"/>
              <a:t>Thread B: Store result in c; c is now -1.</a:t>
            </a:r>
          </a:p>
          <a:p>
            <a:pPr lvl="1"/>
            <a:r>
              <a:rPr lang="en-US" dirty="0"/>
              <a:t>Thread A's result is lost, overwritten by Thread </a:t>
            </a:r>
            <a:r>
              <a:rPr lang="en-US" dirty="0" smtClean="0"/>
              <a:t>B</a:t>
            </a:r>
          </a:p>
          <a:p>
            <a:pPr lvl="1"/>
            <a:r>
              <a:rPr lang="en-US" dirty="0" smtClean="0"/>
              <a:t>interleaving </a:t>
            </a:r>
            <a:r>
              <a:rPr lang="en-US" dirty="0"/>
              <a:t>is only one </a:t>
            </a:r>
            <a:r>
              <a:rPr lang="en-US" dirty="0" smtClean="0"/>
              <a:t>possibility</a:t>
            </a:r>
          </a:p>
          <a:p>
            <a:pPr lvl="1"/>
            <a:r>
              <a:rPr lang="en-US" dirty="0" smtClean="0"/>
              <a:t>under </a:t>
            </a:r>
            <a:r>
              <a:rPr lang="en-US" dirty="0"/>
              <a:t>different circumstances it might be Thread B's result that gets lost, or there could be no error at </a:t>
            </a:r>
            <a:r>
              <a:rPr lang="en-US" dirty="0" smtClean="0"/>
              <a:t>all</a:t>
            </a:r>
          </a:p>
          <a:p>
            <a:pPr lvl="1"/>
            <a:r>
              <a:rPr lang="en-US" dirty="0" smtClean="0"/>
              <a:t>because </a:t>
            </a:r>
            <a:r>
              <a:rPr lang="en-US" dirty="0"/>
              <a:t>they are unpredictable, thread interference bugs can be difficult to detect and </a:t>
            </a:r>
            <a:r>
              <a:rPr lang="en-US" dirty="0" smtClean="0"/>
              <a:t>fix</a:t>
            </a:r>
            <a:endParaRPr lang="en-US" dirty="0"/>
          </a:p>
          <a:p>
            <a:endParaRPr lang="en-US" dirty="0"/>
          </a:p>
          <a:p>
            <a:pPr lvl="1"/>
            <a:endParaRPr lang="en-US" dirty="0"/>
          </a:p>
        </p:txBody>
      </p:sp>
    </p:spTree>
    <p:extLst>
      <p:ext uri="{BB962C8B-B14F-4D97-AF65-F5344CB8AC3E}">
        <p14:creationId xmlns:p14="http://schemas.microsoft.com/office/powerpoint/2010/main" val="3620409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Consistency </a:t>
            </a:r>
            <a:r>
              <a:rPr lang="en-US" b="1" dirty="0" smtClean="0"/>
              <a:t>Errors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i="1" dirty="0"/>
              <a:t>Memory consistency errors</a:t>
            </a:r>
            <a:r>
              <a:rPr lang="en-US" dirty="0"/>
              <a:t> occur when different threads have inconsistent views of what should be the same </a:t>
            </a:r>
            <a:r>
              <a:rPr lang="en-US" dirty="0" smtClean="0"/>
              <a:t>data</a:t>
            </a:r>
          </a:p>
          <a:p>
            <a:r>
              <a:rPr lang="en-US" dirty="0" smtClean="0"/>
              <a:t>The </a:t>
            </a:r>
            <a:r>
              <a:rPr lang="en-US" dirty="0"/>
              <a:t>causes of memory consistency errors are </a:t>
            </a:r>
            <a:r>
              <a:rPr lang="en-US" dirty="0" smtClean="0"/>
              <a:t>complex </a:t>
            </a:r>
          </a:p>
          <a:p>
            <a:r>
              <a:rPr lang="en-US" dirty="0" smtClean="0"/>
              <a:t>Programmers do </a:t>
            </a:r>
            <a:r>
              <a:rPr lang="en-US" dirty="0"/>
              <a:t>not need a detailed understanding of these </a:t>
            </a:r>
            <a:r>
              <a:rPr lang="en-US" dirty="0" smtClean="0"/>
              <a:t>causes, just </a:t>
            </a:r>
            <a:r>
              <a:rPr lang="en-US" dirty="0"/>
              <a:t>a strategy for avoiding </a:t>
            </a:r>
            <a:r>
              <a:rPr lang="en-US" dirty="0" smtClean="0"/>
              <a:t>them</a:t>
            </a:r>
            <a:endParaRPr lang="en-US" dirty="0"/>
          </a:p>
          <a:p>
            <a:r>
              <a:rPr lang="en-US" dirty="0"/>
              <a:t>The key to avoiding memory consistency errors is understanding the </a:t>
            </a:r>
            <a:r>
              <a:rPr lang="en-US" b="1" i="1" dirty="0"/>
              <a:t>happens-before</a:t>
            </a:r>
            <a:r>
              <a:rPr lang="en-US" b="1" dirty="0"/>
              <a:t> </a:t>
            </a:r>
            <a:r>
              <a:rPr lang="en-US" b="1" dirty="0" smtClean="0"/>
              <a:t>relationship</a:t>
            </a:r>
          </a:p>
          <a:p>
            <a:r>
              <a:rPr lang="en-US" dirty="0" smtClean="0"/>
              <a:t>This </a:t>
            </a:r>
            <a:r>
              <a:rPr lang="en-US" dirty="0"/>
              <a:t>relationship is simply a guarantee that memory writes by one specific statement are visible to another specific </a:t>
            </a:r>
            <a:r>
              <a:rPr lang="en-US" dirty="0" smtClean="0"/>
              <a:t>statement</a:t>
            </a:r>
            <a:endParaRPr lang="en-US" dirty="0"/>
          </a:p>
          <a:p>
            <a:endParaRPr lang="en-US" dirty="0"/>
          </a:p>
        </p:txBody>
      </p:sp>
    </p:spTree>
    <p:extLst>
      <p:ext uri="{BB962C8B-B14F-4D97-AF65-F5344CB8AC3E}">
        <p14:creationId xmlns:p14="http://schemas.microsoft.com/office/powerpoint/2010/main" val="3161327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Consistency </a:t>
            </a:r>
            <a:r>
              <a:rPr lang="en-US" b="1" dirty="0" smtClean="0"/>
              <a:t>Errors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Scenario</a:t>
            </a:r>
          </a:p>
          <a:p>
            <a:pPr lvl="1"/>
            <a:r>
              <a:rPr lang="en-US" dirty="0" smtClean="0"/>
              <a:t>a </a:t>
            </a:r>
            <a:r>
              <a:rPr lang="en-US" dirty="0"/>
              <a:t>simple </a:t>
            </a:r>
            <a:r>
              <a:rPr lang="en-US" dirty="0" err="1"/>
              <a:t>int</a:t>
            </a:r>
            <a:r>
              <a:rPr lang="en-US" dirty="0"/>
              <a:t> field is defined and initialized:</a:t>
            </a:r>
          </a:p>
          <a:p>
            <a:pPr lvl="2"/>
            <a:r>
              <a:rPr lang="en-US" dirty="0" err="1"/>
              <a:t>int</a:t>
            </a:r>
            <a:r>
              <a:rPr lang="en-US" dirty="0"/>
              <a:t> counter = 0; </a:t>
            </a:r>
          </a:p>
          <a:p>
            <a:pPr lvl="1"/>
            <a:r>
              <a:rPr lang="en-US" dirty="0"/>
              <a:t>The counter field is shared between two threads, A and B. Suppose thread A increments counter:</a:t>
            </a:r>
          </a:p>
          <a:p>
            <a:pPr lvl="2"/>
            <a:r>
              <a:rPr lang="en-US" dirty="0"/>
              <a:t>counter++; </a:t>
            </a:r>
          </a:p>
          <a:p>
            <a:pPr lvl="1"/>
            <a:r>
              <a:rPr lang="en-US" dirty="0"/>
              <a:t>Then, shortly afterwards, thread B prints out counter:</a:t>
            </a:r>
          </a:p>
          <a:p>
            <a:pPr lvl="2"/>
            <a:r>
              <a:rPr lang="en-US" dirty="0" err="1"/>
              <a:t>System.out.println</a:t>
            </a:r>
            <a:r>
              <a:rPr lang="en-US" dirty="0"/>
              <a:t>(counter);</a:t>
            </a:r>
          </a:p>
        </p:txBody>
      </p:sp>
    </p:spTree>
    <p:extLst>
      <p:ext uri="{BB962C8B-B14F-4D97-AF65-F5344CB8AC3E}">
        <p14:creationId xmlns:p14="http://schemas.microsoft.com/office/powerpoint/2010/main" val="1075920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Consistency </a:t>
            </a:r>
            <a:r>
              <a:rPr lang="en-US" b="1" dirty="0" smtClean="0"/>
              <a:t>Errors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If the two statements had been executed in the same thread, it would be safe to assume that the value printed out would be "</a:t>
            </a:r>
            <a:r>
              <a:rPr lang="en-US" dirty="0" smtClean="0"/>
              <a:t>1“</a:t>
            </a:r>
          </a:p>
          <a:p>
            <a:r>
              <a:rPr lang="en-US" dirty="0" smtClean="0"/>
              <a:t>If </a:t>
            </a:r>
            <a:r>
              <a:rPr lang="en-US" dirty="0"/>
              <a:t>the two statements are executed in separate threads, the value printed out might well be "0", because there's no guarantee that thread A's change to counter will be visible to thread B — unless the programmer has established a happens-before relationship between these two </a:t>
            </a:r>
            <a:r>
              <a:rPr lang="en-US" dirty="0" smtClean="0"/>
              <a:t>statements</a:t>
            </a:r>
            <a:endParaRPr lang="en-US" dirty="0"/>
          </a:p>
          <a:p>
            <a:r>
              <a:rPr lang="en-US" dirty="0"/>
              <a:t>There are several actions that create happens-before </a:t>
            </a:r>
            <a:r>
              <a:rPr lang="en-US" dirty="0" smtClean="0"/>
              <a:t>relationships, one </a:t>
            </a:r>
            <a:r>
              <a:rPr lang="en-US" dirty="0"/>
              <a:t>of them is </a:t>
            </a:r>
            <a:r>
              <a:rPr lang="en-US" dirty="0" smtClean="0"/>
              <a:t>synchronization</a:t>
            </a:r>
            <a:endParaRPr lang="en-US" dirty="0"/>
          </a:p>
        </p:txBody>
      </p:sp>
    </p:spTree>
    <p:extLst>
      <p:ext uri="{BB962C8B-B14F-4D97-AF65-F5344CB8AC3E}">
        <p14:creationId xmlns:p14="http://schemas.microsoft.com/office/powerpoint/2010/main" val="1634131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Consistency </a:t>
            </a:r>
            <a:r>
              <a:rPr lang="en-US" b="1" dirty="0" smtClean="0"/>
              <a:t>Errors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Two </a:t>
            </a:r>
            <a:r>
              <a:rPr lang="en-US" dirty="0"/>
              <a:t>actions that create happens-before </a:t>
            </a:r>
            <a:r>
              <a:rPr lang="en-US" dirty="0" smtClean="0"/>
              <a:t>relationships</a:t>
            </a:r>
            <a:endParaRPr lang="en-US" dirty="0"/>
          </a:p>
          <a:p>
            <a:pPr lvl="1"/>
            <a:r>
              <a:rPr lang="en-US" dirty="0" smtClean="0"/>
              <a:t>1. When </a:t>
            </a:r>
            <a:r>
              <a:rPr lang="en-US" dirty="0"/>
              <a:t>a statement invokes </a:t>
            </a:r>
            <a:r>
              <a:rPr lang="en-US" dirty="0" err="1"/>
              <a:t>Thread.start</a:t>
            </a:r>
            <a:r>
              <a:rPr lang="en-US" dirty="0"/>
              <a:t>, every statement that has a happens-before relationship with that statement also has a happens-before relationship with every statement executed by the new </a:t>
            </a:r>
            <a:r>
              <a:rPr lang="en-US" dirty="0" smtClean="0"/>
              <a:t>thread</a:t>
            </a:r>
          </a:p>
          <a:p>
            <a:pPr lvl="2"/>
            <a:r>
              <a:rPr lang="en-US" dirty="0" smtClean="0"/>
              <a:t>The </a:t>
            </a:r>
            <a:r>
              <a:rPr lang="en-US" dirty="0"/>
              <a:t>effects of the code that led up to the creation of the new thread are visible to the new thread.</a:t>
            </a:r>
          </a:p>
          <a:p>
            <a:pPr lvl="1"/>
            <a:r>
              <a:rPr lang="en-US" dirty="0" smtClean="0"/>
              <a:t>2. When </a:t>
            </a:r>
            <a:r>
              <a:rPr lang="en-US" dirty="0"/>
              <a:t>a thread terminates and causes a </a:t>
            </a:r>
            <a:r>
              <a:rPr lang="en-US" dirty="0" err="1"/>
              <a:t>Thread.join</a:t>
            </a:r>
            <a:r>
              <a:rPr lang="en-US" dirty="0"/>
              <a:t> in another thread to return, then all the statements executed by the terminated thread have a happens-before relationship with all the statements following the successful </a:t>
            </a:r>
            <a:r>
              <a:rPr lang="en-US" dirty="0" smtClean="0"/>
              <a:t>join</a:t>
            </a:r>
          </a:p>
          <a:p>
            <a:pPr lvl="2"/>
            <a:r>
              <a:rPr lang="en-US" dirty="0" smtClean="0"/>
              <a:t>The </a:t>
            </a:r>
            <a:r>
              <a:rPr lang="en-US" dirty="0"/>
              <a:t>effects of the code in the thread are now visible to the thread that performed the join.</a:t>
            </a:r>
          </a:p>
        </p:txBody>
      </p:sp>
    </p:spTree>
    <p:extLst>
      <p:ext uri="{BB962C8B-B14F-4D97-AF65-F5344CB8AC3E}">
        <p14:creationId xmlns:p14="http://schemas.microsoft.com/office/powerpoint/2010/main" val="366923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smtClean="0"/>
              <a:t>Concurrency</a:t>
            </a:r>
            <a:endParaRPr lang="en-US" sz="4000" b="1" dirty="0"/>
          </a:p>
        </p:txBody>
      </p:sp>
    </p:spTree>
    <p:extLst>
      <p:ext uri="{BB962C8B-B14F-4D97-AF65-F5344CB8AC3E}">
        <p14:creationId xmlns:p14="http://schemas.microsoft.com/office/powerpoint/2010/main" val="78269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Synchronized Methods</a:t>
            </a:r>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Scenario</a:t>
            </a:r>
          </a:p>
          <a:p>
            <a:pPr lvl="1"/>
            <a:r>
              <a:rPr lang="en-US" dirty="0" smtClean="0"/>
              <a:t>Object </a:t>
            </a:r>
            <a:r>
              <a:rPr lang="en-US" b="1" dirty="0" smtClean="0"/>
              <a:t>count</a:t>
            </a:r>
            <a:r>
              <a:rPr lang="en-US" dirty="0"/>
              <a:t> is an instance of </a:t>
            </a:r>
            <a:r>
              <a:rPr lang="en-US" b="1" dirty="0" err="1"/>
              <a:t>SynchronizedCounter</a:t>
            </a:r>
            <a:r>
              <a:rPr lang="en-US" dirty="0"/>
              <a:t>, </a:t>
            </a:r>
            <a:r>
              <a:rPr lang="en-US" dirty="0" smtClean="0"/>
              <a:t>therefore making </a:t>
            </a:r>
            <a:r>
              <a:rPr lang="en-US" dirty="0"/>
              <a:t>these methods synchronized has two effects:</a:t>
            </a:r>
          </a:p>
          <a:p>
            <a:pPr lvl="2"/>
            <a:r>
              <a:rPr lang="en-US" dirty="0"/>
              <a:t>First, it is not possible for two invocations of synchronized methods on the same object to interleave</a:t>
            </a:r>
            <a:r>
              <a:rPr lang="en-US" dirty="0" smtClean="0"/>
              <a:t>.</a:t>
            </a:r>
          </a:p>
          <a:p>
            <a:pPr lvl="3"/>
            <a:r>
              <a:rPr lang="en-US" dirty="0" smtClean="0"/>
              <a:t>When </a:t>
            </a:r>
            <a:r>
              <a:rPr lang="en-US" dirty="0"/>
              <a:t>one thread is executing a synchronized method for an object, all other threads that invoke synchronized methods for the same object block (suspend execution) until the first thread is done with the </a:t>
            </a:r>
            <a:r>
              <a:rPr lang="en-US" dirty="0" smtClean="0"/>
              <a:t>object</a:t>
            </a:r>
            <a:endParaRPr lang="en-US" dirty="0"/>
          </a:p>
          <a:p>
            <a:endParaRPr lang="en-US" dirty="0"/>
          </a:p>
        </p:txBody>
      </p:sp>
    </p:spTree>
    <p:extLst>
      <p:ext uri="{BB962C8B-B14F-4D97-AF65-F5344CB8AC3E}">
        <p14:creationId xmlns:p14="http://schemas.microsoft.com/office/powerpoint/2010/main" val="1556829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Synchronized Methods</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Constructors </a:t>
            </a:r>
            <a:r>
              <a:rPr lang="en-US" b="1" dirty="0"/>
              <a:t>cannot</a:t>
            </a:r>
            <a:r>
              <a:rPr lang="en-US" dirty="0"/>
              <a:t> be synchronized — using the synchronized keyword with a constructor is a syntax </a:t>
            </a:r>
            <a:r>
              <a:rPr lang="en-US" dirty="0" smtClean="0"/>
              <a:t>error</a:t>
            </a:r>
          </a:p>
          <a:p>
            <a:r>
              <a:rPr lang="en-US" dirty="0" smtClean="0"/>
              <a:t>Synchronizing </a:t>
            </a:r>
            <a:r>
              <a:rPr lang="en-US" dirty="0"/>
              <a:t>constructors doesn't make sense, because only the thread that creates an object should have access to it while it is being </a:t>
            </a:r>
            <a:r>
              <a:rPr lang="en-US" dirty="0" smtClean="0"/>
              <a:t>constructed</a:t>
            </a:r>
          </a:p>
          <a:p>
            <a:r>
              <a:rPr lang="en-US" dirty="0"/>
              <a:t>Synchronized methods enable a simple strategy for preventing thread interference and memory consistency </a:t>
            </a:r>
            <a:r>
              <a:rPr lang="en-US" dirty="0" smtClean="0"/>
              <a:t>errors</a:t>
            </a:r>
          </a:p>
          <a:p>
            <a:r>
              <a:rPr lang="en-US" dirty="0" smtClean="0"/>
              <a:t>If </a:t>
            </a:r>
            <a:r>
              <a:rPr lang="en-US" dirty="0"/>
              <a:t>an object is visible to more than one thread, all reads or writes to that object's variables are done through </a:t>
            </a:r>
            <a:r>
              <a:rPr lang="en-US" dirty="0"/>
              <a:t>synchronized</a:t>
            </a:r>
            <a:r>
              <a:rPr lang="en-US" dirty="0"/>
              <a:t> methods. </a:t>
            </a:r>
          </a:p>
        </p:txBody>
      </p:sp>
    </p:spTree>
    <p:extLst>
      <p:ext uri="{BB962C8B-B14F-4D97-AF65-F5344CB8AC3E}">
        <p14:creationId xmlns:p14="http://schemas.microsoft.com/office/powerpoint/2010/main" val="1277249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Synchronized Methods</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Constructors </a:t>
            </a:r>
            <a:r>
              <a:rPr lang="en-US" b="1" dirty="0"/>
              <a:t>cannot</a:t>
            </a:r>
            <a:r>
              <a:rPr lang="en-US" dirty="0"/>
              <a:t> be synchronized — using the synchronized keyword with a constructor is a syntax </a:t>
            </a:r>
            <a:r>
              <a:rPr lang="en-US" dirty="0" smtClean="0"/>
              <a:t>error</a:t>
            </a:r>
          </a:p>
          <a:p>
            <a:r>
              <a:rPr lang="en-US" dirty="0" smtClean="0"/>
              <a:t>Synchronizing </a:t>
            </a:r>
            <a:r>
              <a:rPr lang="en-US" dirty="0"/>
              <a:t>constructors doesn't make sense, because only the thread that creates an object should have access to it while it is being </a:t>
            </a:r>
            <a:r>
              <a:rPr lang="en-US" dirty="0" smtClean="0"/>
              <a:t>constructed</a:t>
            </a:r>
          </a:p>
          <a:p>
            <a:r>
              <a:rPr lang="en-US" dirty="0"/>
              <a:t>Synchronized methods enable a simple strategy for preventing thread interference and memory consistency </a:t>
            </a:r>
            <a:r>
              <a:rPr lang="en-US" dirty="0" smtClean="0"/>
              <a:t>errors</a:t>
            </a:r>
          </a:p>
          <a:p>
            <a:r>
              <a:rPr lang="en-US" dirty="0" smtClean="0"/>
              <a:t>If </a:t>
            </a:r>
            <a:r>
              <a:rPr lang="en-US" dirty="0"/>
              <a:t>an object is visible to more than one thread, all reads or writes to that object's variables are done through </a:t>
            </a:r>
            <a:r>
              <a:rPr lang="en-US" dirty="0"/>
              <a:t>synchronized</a:t>
            </a:r>
            <a:r>
              <a:rPr lang="en-US" dirty="0"/>
              <a:t> methods. </a:t>
            </a:r>
          </a:p>
        </p:txBody>
      </p:sp>
    </p:spTree>
    <p:extLst>
      <p:ext uri="{BB962C8B-B14F-4D97-AF65-F5344CB8AC3E}">
        <p14:creationId xmlns:p14="http://schemas.microsoft.com/office/powerpoint/2010/main" val="1511390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Intrinsic </a:t>
            </a:r>
            <a:r>
              <a:rPr lang="en-US" b="1" dirty="0"/>
              <a:t>Locks and </a:t>
            </a:r>
            <a:r>
              <a:rPr lang="en-US" b="1" dirty="0" smtClean="0"/>
              <a:t>Synchronization</a:t>
            </a:r>
            <a:endParaRPr lang="en-US" b="1"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a:t>Synchronization is built around an internal entity known as the </a:t>
            </a:r>
            <a:r>
              <a:rPr lang="en-US" i="1" dirty="0"/>
              <a:t>intrinsic lock</a:t>
            </a:r>
            <a:r>
              <a:rPr lang="en-US" dirty="0"/>
              <a:t> or </a:t>
            </a:r>
            <a:r>
              <a:rPr lang="en-US" i="1" dirty="0"/>
              <a:t>monitor </a:t>
            </a:r>
            <a:r>
              <a:rPr lang="en-US" i="1" dirty="0" smtClean="0"/>
              <a:t>lock</a:t>
            </a:r>
            <a:endParaRPr lang="en-US" dirty="0"/>
          </a:p>
          <a:p>
            <a:r>
              <a:rPr lang="en-US" dirty="0" smtClean="0"/>
              <a:t>Intrinsic </a:t>
            </a:r>
            <a:r>
              <a:rPr lang="en-US" dirty="0"/>
              <a:t>locks play a role in both aspects of synchronization: </a:t>
            </a:r>
            <a:endParaRPr lang="en-US" dirty="0" smtClean="0"/>
          </a:p>
          <a:p>
            <a:pPr lvl="1"/>
            <a:r>
              <a:rPr lang="en-US" dirty="0" smtClean="0"/>
              <a:t>enforcing </a:t>
            </a:r>
            <a:r>
              <a:rPr lang="en-US" dirty="0"/>
              <a:t>exclusive access to an object's </a:t>
            </a:r>
            <a:r>
              <a:rPr lang="en-US" dirty="0" smtClean="0"/>
              <a:t>state</a:t>
            </a:r>
          </a:p>
          <a:p>
            <a:pPr lvl="1"/>
            <a:r>
              <a:rPr lang="en-US" dirty="0" smtClean="0"/>
              <a:t>establishing </a:t>
            </a:r>
            <a:r>
              <a:rPr lang="en-US" dirty="0"/>
              <a:t>happens-before relationships that are essential to </a:t>
            </a:r>
            <a:r>
              <a:rPr lang="en-US" dirty="0" smtClean="0"/>
              <a:t>visibility</a:t>
            </a:r>
            <a:endParaRPr lang="en-US" dirty="0"/>
          </a:p>
          <a:p>
            <a:r>
              <a:rPr lang="en-US" dirty="0"/>
              <a:t>Every object has an intrinsic lock associated with </a:t>
            </a:r>
            <a:r>
              <a:rPr lang="en-US" dirty="0" smtClean="0"/>
              <a:t>it</a:t>
            </a:r>
          </a:p>
          <a:p>
            <a:r>
              <a:rPr lang="en-US" dirty="0" smtClean="0"/>
              <a:t>By </a:t>
            </a:r>
            <a:r>
              <a:rPr lang="en-US" dirty="0"/>
              <a:t>convention, a thread that needs exclusive and consistent access to an object's fields has to </a:t>
            </a:r>
            <a:r>
              <a:rPr lang="en-US" i="1" dirty="0"/>
              <a:t>acquire</a:t>
            </a:r>
            <a:r>
              <a:rPr lang="en-US" dirty="0"/>
              <a:t> the object's intrinsic lock before accessing them, and then </a:t>
            </a:r>
            <a:r>
              <a:rPr lang="en-US" i="1" dirty="0"/>
              <a:t>release</a:t>
            </a:r>
            <a:r>
              <a:rPr lang="en-US" dirty="0"/>
              <a:t> the intrinsic lock when it's done with </a:t>
            </a:r>
            <a:r>
              <a:rPr lang="en-US" dirty="0" smtClean="0"/>
              <a:t>them</a:t>
            </a:r>
          </a:p>
          <a:p>
            <a:r>
              <a:rPr lang="en-US" dirty="0" smtClean="0"/>
              <a:t>A </a:t>
            </a:r>
            <a:r>
              <a:rPr lang="en-US" dirty="0"/>
              <a:t>thread is said to </a:t>
            </a:r>
            <a:r>
              <a:rPr lang="en-US" i="1" dirty="0"/>
              <a:t>own</a:t>
            </a:r>
            <a:r>
              <a:rPr lang="en-US" dirty="0"/>
              <a:t> the intrinsic lock between the time it has acquired the lock and released the </a:t>
            </a:r>
            <a:r>
              <a:rPr lang="en-US" dirty="0" smtClean="0"/>
              <a:t>lock</a:t>
            </a:r>
          </a:p>
          <a:p>
            <a:r>
              <a:rPr lang="en-US" dirty="0" smtClean="0"/>
              <a:t>As </a:t>
            </a:r>
            <a:r>
              <a:rPr lang="en-US" dirty="0"/>
              <a:t>long as a thread owns an intrinsic lock, no other thread can acquire the same </a:t>
            </a:r>
            <a:r>
              <a:rPr lang="en-US" dirty="0" smtClean="0"/>
              <a:t>lock</a:t>
            </a:r>
          </a:p>
          <a:p>
            <a:r>
              <a:rPr lang="en-US" dirty="0" smtClean="0"/>
              <a:t>Others </a:t>
            </a:r>
            <a:r>
              <a:rPr lang="en-US" dirty="0"/>
              <a:t>thread will </a:t>
            </a:r>
            <a:r>
              <a:rPr lang="en-US" dirty="0" smtClean="0"/>
              <a:t>blocked </a:t>
            </a:r>
            <a:r>
              <a:rPr lang="en-US" dirty="0"/>
              <a:t>when it </a:t>
            </a:r>
            <a:r>
              <a:rPr lang="en-US" dirty="0" smtClean="0"/>
              <a:t>attempting </a:t>
            </a:r>
            <a:r>
              <a:rPr lang="en-US" dirty="0"/>
              <a:t>to acquire the </a:t>
            </a:r>
            <a:r>
              <a:rPr lang="en-US" dirty="0" smtClean="0"/>
              <a:t>lock</a:t>
            </a:r>
            <a:endParaRPr lang="en-US" dirty="0"/>
          </a:p>
        </p:txBody>
      </p:sp>
    </p:spTree>
    <p:extLst>
      <p:ext uri="{BB962C8B-B14F-4D97-AF65-F5344CB8AC3E}">
        <p14:creationId xmlns:p14="http://schemas.microsoft.com/office/powerpoint/2010/main" val="2050616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Intrinsic </a:t>
            </a:r>
            <a:r>
              <a:rPr lang="en-US" b="1" dirty="0"/>
              <a:t>Locks and </a:t>
            </a:r>
            <a:r>
              <a:rPr lang="en-US" b="1" dirty="0" smtClean="0"/>
              <a:t>Synchronization</a:t>
            </a:r>
            <a:endParaRPr lang="en-US" b="1"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When </a:t>
            </a:r>
            <a:r>
              <a:rPr lang="en-US" dirty="0"/>
              <a:t>a thread releases an intrinsic lock, a happens-before relationship is established between that action and any subsequent acquisition of the same </a:t>
            </a:r>
            <a:r>
              <a:rPr lang="en-US" dirty="0" smtClean="0"/>
              <a:t>lock</a:t>
            </a:r>
          </a:p>
          <a:p>
            <a:r>
              <a:rPr lang="en-US" dirty="0"/>
              <a:t>When a thread invokes a synchronized method, it automatically acquires the intrinsic lock for that method's object and releases it when the method </a:t>
            </a:r>
            <a:r>
              <a:rPr lang="en-US" dirty="0" smtClean="0"/>
              <a:t>returns</a:t>
            </a:r>
          </a:p>
          <a:p>
            <a:r>
              <a:rPr lang="en-US" dirty="0" smtClean="0"/>
              <a:t>The </a:t>
            </a:r>
            <a:r>
              <a:rPr lang="en-US" dirty="0"/>
              <a:t>lock release occurs even if the return was caused by an uncaught exception.</a:t>
            </a:r>
          </a:p>
          <a:p>
            <a:pPr marL="0" indent="0">
              <a:buNone/>
            </a:pPr>
            <a:endParaRPr lang="en-US" dirty="0"/>
          </a:p>
        </p:txBody>
      </p:sp>
    </p:spTree>
    <p:extLst>
      <p:ext uri="{BB962C8B-B14F-4D97-AF65-F5344CB8AC3E}">
        <p14:creationId xmlns:p14="http://schemas.microsoft.com/office/powerpoint/2010/main" val="3698060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Reentrant Synchronization</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Recall that a thread cannot acquire a lock owned by another </a:t>
            </a:r>
            <a:r>
              <a:rPr lang="en-US" dirty="0" smtClean="0"/>
              <a:t>thread</a:t>
            </a:r>
          </a:p>
          <a:p>
            <a:r>
              <a:rPr lang="en-US" dirty="0" smtClean="0"/>
              <a:t>A thread</a:t>
            </a:r>
            <a:r>
              <a:rPr lang="en-US" dirty="0"/>
              <a:t> </a:t>
            </a:r>
            <a:r>
              <a:rPr lang="en-US" i="1" dirty="0"/>
              <a:t>can</a:t>
            </a:r>
            <a:r>
              <a:rPr lang="en-US" dirty="0"/>
              <a:t> acquire a lock that it already </a:t>
            </a:r>
            <a:r>
              <a:rPr lang="en-US" dirty="0" smtClean="0"/>
              <a:t>owns</a:t>
            </a:r>
          </a:p>
          <a:p>
            <a:r>
              <a:rPr lang="en-US" dirty="0" smtClean="0"/>
              <a:t>Allowing </a:t>
            </a:r>
            <a:r>
              <a:rPr lang="en-US" dirty="0"/>
              <a:t>a thread to acquire the same lock more than once </a:t>
            </a:r>
            <a:r>
              <a:rPr lang="en-US" dirty="0" smtClean="0"/>
              <a:t>enables </a:t>
            </a:r>
            <a:r>
              <a:rPr lang="en-US" b="1" i="1" dirty="0" smtClean="0"/>
              <a:t>reentrant synchronization</a:t>
            </a:r>
            <a:endParaRPr lang="en-US" dirty="0"/>
          </a:p>
          <a:p>
            <a:r>
              <a:rPr lang="en-US" dirty="0" smtClean="0"/>
              <a:t>This is a </a:t>
            </a:r>
            <a:r>
              <a:rPr lang="en-US" dirty="0"/>
              <a:t>situation where synchronized code, directly or indirectly, invokes a method that also contains synchronized code, and both sets of code use the same </a:t>
            </a:r>
            <a:r>
              <a:rPr lang="en-US" dirty="0" smtClean="0"/>
              <a:t>lock</a:t>
            </a:r>
          </a:p>
          <a:p>
            <a:r>
              <a:rPr lang="en-US" dirty="0" smtClean="0"/>
              <a:t>Without </a:t>
            </a:r>
            <a:r>
              <a:rPr lang="en-US" dirty="0"/>
              <a:t>reentrant synchronization, synchronized code would have to take many additional precautions to avoid having a thread cause itself to </a:t>
            </a:r>
            <a:r>
              <a:rPr lang="en-US" dirty="0" smtClean="0"/>
              <a:t>block</a:t>
            </a:r>
            <a:endParaRPr lang="en-US" dirty="0"/>
          </a:p>
        </p:txBody>
      </p:sp>
    </p:spTree>
    <p:extLst>
      <p:ext uri="{BB962C8B-B14F-4D97-AF65-F5344CB8AC3E}">
        <p14:creationId xmlns:p14="http://schemas.microsoft.com/office/powerpoint/2010/main" val="4093482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Atomic Access</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In programming, an </a:t>
            </a:r>
            <a:r>
              <a:rPr lang="en-US" b="1" i="1" dirty="0"/>
              <a:t>atomic</a:t>
            </a:r>
            <a:r>
              <a:rPr lang="en-US" dirty="0"/>
              <a:t> action is one that effectively happens all at </a:t>
            </a:r>
            <a:r>
              <a:rPr lang="en-US" dirty="0" smtClean="0"/>
              <a:t>once</a:t>
            </a:r>
          </a:p>
          <a:p>
            <a:r>
              <a:rPr lang="en-US" dirty="0" smtClean="0"/>
              <a:t>An </a:t>
            </a:r>
            <a:r>
              <a:rPr lang="en-US" dirty="0"/>
              <a:t>atomic action cannot stop in the middle: </a:t>
            </a:r>
            <a:endParaRPr lang="en-US" dirty="0" smtClean="0"/>
          </a:p>
          <a:p>
            <a:pPr lvl="1"/>
            <a:r>
              <a:rPr lang="en-US" dirty="0" smtClean="0"/>
              <a:t>it </a:t>
            </a:r>
            <a:r>
              <a:rPr lang="en-US" dirty="0"/>
              <a:t>either happens completely</a:t>
            </a:r>
            <a:r>
              <a:rPr lang="en-US" dirty="0" smtClean="0"/>
              <a:t>, </a:t>
            </a:r>
          </a:p>
          <a:p>
            <a:pPr lvl="1"/>
            <a:r>
              <a:rPr lang="en-US" dirty="0" smtClean="0"/>
              <a:t>it </a:t>
            </a:r>
            <a:r>
              <a:rPr lang="en-US" dirty="0"/>
              <a:t>doesn't happen at </a:t>
            </a:r>
            <a:r>
              <a:rPr lang="en-US" dirty="0" smtClean="0"/>
              <a:t>all</a:t>
            </a:r>
          </a:p>
          <a:p>
            <a:r>
              <a:rPr lang="en-US" dirty="0" smtClean="0"/>
              <a:t>No </a:t>
            </a:r>
            <a:r>
              <a:rPr lang="en-US" dirty="0"/>
              <a:t>side effects of an atomic action are visible until the action is </a:t>
            </a:r>
            <a:r>
              <a:rPr lang="en-US" dirty="0" smtClean="0"/>
              <a:t>complete</a:t>
            </a:r>
            <a:endParaRPr lang="en-US" dirty="0"/>
          </a:p>
          <a:p>
            <a:r>
              <a:rPr lang="en-US" dirty="0" smtClean="0"/>
              <a:t>Actions that </a:t>
            </a:r>
            <a:r>
              <a:rPr lang="en-US" dirty="0"/>
              <a:t>are atomic:</a:t>
            </a:r>
          </a:p>
          <a:p>
            <a:pPr lvl="1"/>
            <a:r>
              <a:rPr lang="en-US" dirty="0"/>
              <a:t>Reads and writes are atomic for reference variables and for most primitive variables (all types except long and double</a:t>
            </a:r>
            <a:r>
              <a:rPr lang="en-US" dirty="0" smtClean="0"/>
              <a:t>)</a:t>
            </a:r>
          </a:p>
          <a:p>
            <a:pPr lvl="1"/>
            <a:r>
              <a:rPr lang="en-US" dirty="0"/>
              <a:t>Reads and writes are atomic for </a:t>
            </a:r>
            <a:r>
              <a:rPr lang="en-US" i="1" dirty="0"/>
              <a:t>all</a:t>
            </a:r>
            <a:r>
              <a:rPr lang="en-US" dirty="0"/>
              <a:t> variables declared volatile (</a:t>
            </a:r>
            <a:r>
              <a:rPr lang="en-US" i="1" dirty="0"/>
              <a:t>including</a:t>
            </a:r>
            <a:r>
              <a:rPr lang="en-US" dirty="0"/>
              <a:t> long and double variables</a:t>
            </a:r>
            <a:r>
              <a:rPr lang="en-US" dirty="0" smtClean="0"/>
              <a:t>)</a:t>
            </a:r>
            <a:endParaRPr lang="en-US" dirty="0"/>
          </a:p>
          <a:p>
            <a:pPr lvl="1"/>
            <a:endParaRPr lang="en-US" dirty="0"/>
          </a:p>
        </p:txBody>
      </p:sp>
    </p:spTree>
    <p:extLst>
      <p:ext uri="{BB962C8B-B14F-4D97-AF65-F5344CB8AC3E}">
        <p14:creationId xmlns:p14="http://schemas.microsoft.com/office/powerpoint/2010/main" val="228064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Atomic Access</a:t>
            </a:r>
          </a:p>
        </p:txBody>
      </p:sp>
      <p:sp>
        <p:nvSpPr>
          <p:cNvPr id="3" name="Content Placeholder 2"/>
          <p:cNvSpPr>
            <a:spLocks noGrp="1"/>
          </p:cNvSpPr>
          <p:nvPr>
            <p:ph idx="1"/>
          </p:nvPr>
        </p:nvSpPr>
        <p:spPr>
          <a:xfrm>
            <a:off x="457200" y="1600200"/>
            <a:ext cx="8229600" cy="5514584"/>
          </a:xfrm>
        </p:spPr>
        <p:txBody>
          <a:bodyPr>
            <a:normAutofit fontScale="62500" lnSpcReduction="20000"/>
          </a:bodyPr>
          <a:lstStyle/>
          <a:p>
            <a:r>
              <a:rPr lang="en-US" dirty="0" smtClean="0"/>
              <a:t>Atomic </a:t>
            </a:r>
            <a:r>
              <a:rPr lang="en-US" dirty="0"/>
              <a:t>actions cannot be interleaved, so they can be used without fear of thread </a:t>
            </a:r>
            <a:r>
              <a:rPr lang="en-US" dirty="0" smtClean="0"/>
              <a:t>interference</a:t>
            </a:r>
          </a:p>
          <a:p>
            <a:r>
              <a:rPr lang="en-US" dirty="0" smtClean="0"/>
              <a:t>This </a:t>
            </a:r>
            <a:r>
              <a:rPr lang="en-US" dirty="0"/>
              <a:t>does not eliminate all need to synchronize atomic actions, because memory consistency errors are still </a:t>
            </a:r>
            <a:r>
              <a:rPr lang="en-US" dirty="0" smtClean="0"/>
              <a:t>possible</a:t>
            </a:r>
            <a:endParaRPr lang="en-US" dirty="0"/>
          </a:p>
          <a:p>
            <a:r>
              <a:rPr lang="en-US" dirty="0" smtClean="0"/>
              <a:t>Using</a:t>
            </a:r>
            <a:r>
              <a:rPr lang="en-US" dirty="0"/>
              <a:t> volatile variables reduces the risk of memory consistency errors, because any write to a volatile variable establishes a happens-before relationship with subsequent reads of that same </a:t>
            </a:r>
            <a:r>
              <a:rPr lang="en-US" dirty="0" smtClean="0"/>
              <a:t>variable</a:t>
            </a:r>
          </a:p>
          <a:p>
            <a:r>
              <a:rPr lang="en-US" dirty="0" smtClean="0"/>
              <a:t>This </a:t>
            </a:r>
            <a:r>
              <a:rPr lang="en-US" dirty="0"/>
              <a:t>means that changes to a volatile variable are always visible to other </a:t>
            </a:r>
            <a:r>
              <a:rPr lang="en-US" dirty="0" smtClean="0"/>
              <a:t>threads</a:t>
            </a:r>
          </a:p>
          <a:p>
            <a:r>
              <a:rPr lang="en-US" dirty="0" smtClean="0"/>
              <a:t>What's </a:t>
            </a:r>
            <a:r>
              <a:rPr lang="en-US" dirty="0"/>
              <a:t>more, it also means that when a thread reads a volatile variable, it sees not just the latest change to the volatile, but also the side effects of the code that led up the </a:t>
            </a:r>
            <a:r>
              <a:rPr lang="en-US" dirty="0" smtClean="0"/>
              <a:t>change</a:t>
            </a:r>
            <a:endParaRPr lang="en-US" dirty="0"/>
          </a:p>
          <a:p>
            <a:r>
              <a:rPr lang="en-US" dirty="0"/>
              <a:t>Using simple atomic variable access is </a:t>
            </a:r>
            <a:endParaRPr lang="en-US" dirty="0" smtClean="0"/>
          </a:p>
          <a:p>
            <a:pPr lvl="1"/>
            <a:r>
              <a:rPr lang="en-US" dirty="0" smtClean="0"/>
              <a:t>more </a:t>
            </a:r>
            <a:r>
              <a:rPr lang="en-US" dirty="0"/>
              <a:t>efficient than accessing these variables through synchronized </a:t>
            </a:r>
            <a:r>
              <a:rPr lang="en-US" dirty="0" smtClean="0"/>
              <a:t>code</a:t>
            </a:r>
          </a:p>
          <a:p>
            <a:pPr lvl="1"/>
            <a:r>
              <a:rPr lang="en-US" dirty="0" smtClean="0"/>
              <a:t>requires </a:t>
            </a:r>
            <a:r>
              <a:rPr lang="en-US" dirty="0"/>
              <a:t>more care by the programmer to avoid memory consistency </a:t>
            </a:r>
            <a:r>
              <a:rPr lang="en-US" dirty="0" smtClean="0"/>
              <a:t>errors</a:t>
            </a:r>
          </a:p>
          <a:p>
            <a:pPr lvl="1"/>
            <a:r>
              <a:rPr lang="en-US" dirty="0" smtClean="0"/>
              <a:t>if the extra </a:t>
            </a:r>
            <a:r>
              <a:rPr lang="en-US" dirty="0"/>
              <a:t>effort is worthwhile depends on the size and complexity of the </a:t>
            </a:r>
            <a:r>
              <a:rPr lang="en-US" dirty="0" smtClean="0"/>
              <a:t>application</a:t>
            </a:r>
            <a:endParaRPr lang="en-US" dirty="0"/>
          </a:p>
        </p:txBody>
      </p:sp>
    </p:spTree>
    <p:extLst>
      <p:ext uri="{BB962C8B-B14F-4D97-AF65-F5344CB8AC3E}">
        <p14:creationId xmlns:p14="http://schemas.microsoft.com/office/powerpoint/2010/main" val="3714278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err="1" smtClean="0"/>
              <a:t>java.util.concurrent</a:t>
            </a:r>
            <a:r>
              <a:rPr lang="en-US" dirty="0" smtClean="0"/>
              <a:t> in the Java API</a:t>
            </a:r>
            <a:endParaRPr lang="en-US" dirty="0" smtClean="0"/>
          </a:p>
          <a:p>
            <a:r>
              <a:rPr lang="en-US" dirty="0" smtClean="0"/>
              <a:t>In </a:t>
            </a:r>
            <a:r>
              <a:rPr lang="en-US" dirty="0"/>
              <a:t>concurrent </a:t>
            </a:r>
            <a:r>
              <a:rPr lang="en-US" dirty="0" smtClean="0"/>
              <a:t>programming </a:t>
            </a:r>
            <a:r>
              <a:rPr lang="en-US" dirty="0"/>
              <a:t>there are two basic units of </a:t>
            </a:r>
            <a:r>
              <a:rPr lang="en-US" dirty="0" smtClean="0"/>
              <a:t>execution</a:t>
            </a:r>
          </a:p>
          <a:p>
            <a:pPr lvl="1"/>
            <a:r>
              <a:rPr lang="en-US" dirty="0" smtClean="0"/>
              <a:t>processes</a:t>
            </a:r>
            <a:r>
              <a:rPr lang="en-US" dirty="0"/>
              <a:t> </a:t>
            </a:r>
            <a:endParaRPr lang="en-US" dirty="0" smtClean="0"/>
          </a:p>
          <a:p>
            <a:pPr lvl="1"/>
            <a:r>
              <a:rPr lang="en-US" dirty="0" smtClean="0"/>
              <a:t>Threads</a:t>
            </a:r>
            <a:endParaRPr lang="en-US" dirty="0"/>
          </a:p>
          <a:p>
            <a:r>
              <a:rPr lang="en-US" dirty="0" smtClean="0"/>
              <a:t>In </a:t>
            </a:r>
            <a:r>
              <a:rPr lang="en-US" dirty="0"/>
              <a:t>the Java </a:t>
            </a:r>
            <a:r>
              <a:rPr lang="en-US" dirty="0" smtClean="0"/>
              <a:t>concurrent </a:t>
            </a:r>
            <a:r>
              <a:rPr lang="en-US" dirty="0"/>
              <a:t>programming is </a:t>
            </a:r>
            <a:r>
              <a:rPr lang="en-US" dirty="0" smtClean="0"/>
              <a:t>focused on threads</a:t>
            </a:r>
            <a:endParaRPr lang="en-US" dirty="0"/>
          </a:p>
          <a:p>
            <a:r>
              <a:rPr lang="en-US" dirty="0" smtClean="0"/>
              <a:t>Processes </a:t>
            </a:r>
            <a:r>
              <a:rPr lang="en-US" dirty="0"/>
              <a:t>are also </a:t>
            </a:r>
            <a:r>
              <a:rPr lang="en-US" dirty="0" smtClean="0"/>
              <a:t>important</a:t>
            </a:r>
            <a:endParaRPr lang="en-US" dirty="0"/>
          </a:p>
          <a:p>
            <a:r>
              <a:rPr lang="en-US" dirty="0" smtClean="0"/>
              <a:t>Computers have </a:t>
            </a:r>
            <a:r>
              <a:rPr lang="en-US" dirty="0"/>
              <a:t>many active processes and </a:t>
            </a:r>
            <a:r>
              <a:rPr lang="en-US" dirty="0" smtClean="0"/>
              <a:t>threads</a:t>
            </a:r>
          </a:p>
          <a:p>
            <a:pPr lvl="1"/>
            <a:r>
              <a:rPr lang="en-US" dirty="0" smtClean="0"/>
              <a:t>Check the Task Manager!</a:t>
            </a:r>
          </a:p>
          <a:p>
            <a:pPr lvl="1"/>
            <a:r>
              <a:rPr lang="en-US" dirty="0" smtClean="0"/>
              <a:t>In </a:t>
            </a:r>
            <a:r>
              <a:rPr lang="en-US" dirty="0"/>
              <a:t>systems </a:t>
            </a:r>
            <a:r>
              <a:rPr lang="en-US" dirty="0" smtClean="0"/>
              <a:t>with a </a:t>
            </a:r>
            <a:r>
              <a:rPr lang="en-US" dirty="0"/>
              <a:t>single execution </a:t>
            </a:r>
            <a:r>
              <a:rPr lang="en-US" dirty="0" smtClean="0"/>
              <a:t>core only one </a:t>
            </a:r>
            <a:r>
              <a:rPr lang="en-US" dirty="0"/>
              <a:t>thread </a:t>
            </a:r>
            <a:r>
              <a:rPr lang="en-US" dirty="0" smtClean="0"/>
              <a:t>is actually </a:t>
            </a:r>
            <a:r>
              <a:rPr lang="en-US" dirty="0"/>
              <a:t>executing at any given </a:t>
            </a:r>
            <a:r>
              <a:rPr lang="en-US" dirty="0" smtClean="0"/>
              <a:t>moment</a:t>
            </a:r>
          </a:p>
          <a:p>
            <a:pPr lvl="1"/>
            <a:r>
              <a:rPr lang="en-US" dirty="0" smtClean="0"/>
              <a:t>Processing </a:t>
            </a:r>
            <a:r>
              <a:rPr lang="en-US" dirty="0"/>
              <a:t>time for a single core is shared among processes and threads through an </a:t>
            </a:r>
            <a:r>
              <a:rPr lang="en-US" dirty="0" smtClean="0"/>
              <a:t>operating using time slicing</a:t>
            </a:r>
            <a:endParaRPr lang="en-US" dirty="0"/>
          </a:p>
          <a:p>
            <a:r>
              <a:rPr lang="en-US" dirty="0" smtClean="0"/>
              <a:t>Gratefully it is common </a:t>
            </a:r>
            <a:r>
              <a:rPr lang="en-US" dirty="0"/>
              <a:t>for computer systems to have multiple processors or processors with multiple execution </a:t>
            </a:r>
            <a:r>
              <a:rPr lang="en-US" dirty="0" smtClean="0"/>
              <a:t>cores</a:t>
            </a:r>
          </a:p>
          <a:p>
            <a:pPr lvl="1"/>
            <a:r>
              <a:rPr lang="en-US" dirty="0" smtClean="0"/>
              <a:t>The system's </a:t>
            </a:r>
            <a:r>
              <a:rPr lang="en-US" dirty="0"/>
              <a:t>capacity for concurrent execution of processes and </a:t>
            </a:r>
            <a:r>
              <a:rPr lang="en-US" dirty="0" smtClean="0"/>
              <a:t>threads benefit</a:t>
            </a:r>
          </a:p>
          <a:p>
            <a:pPr lvl="1"/>
            <a:r>
              <a:rPr lang="en-US" dirty="0" smtClean="0"/>
              <a:t>Concurrency </a:t>
            </a:r>
            <a:r>
              <a:rPr lang="en-US" dirty="0"/>
              <a:t>is </a:t>
            </a:r>
            <a:r>
              <a:rPr lang="en-US" dirty="0" smtClean="0"/>
              <a:t>still possible </a:t>
            </a:r>
            <a:r>
              <a:rPr lang="en-US" dirty="0"/>
              <a:t>even on </a:t>
            </a:r>
            <a:r>
              <a:rPr lang="en-US" dirty="0" smtClean="0"/>
              <a:t>systems </a:t>
            </a:r>
            <a:r>
              <a:rPr lang="en-US" dirty="0"/>
              <a:t>without multiple processors or execution </a:t>
            </a:r>
            <a:r>
              <a:rPr lang="en-US" dirty="0" smtClean="0"/>
              <a:t>cores</a:t>
            </a:r>
            <a:endParaRPr lang="en-US" dirty="0"/>
          </a:p>
        </p:txBody>
      </p:sp>
    </p:spTree>
    <p:extLst>
      <p:ext uri="{BB962C8B-B14F-4D97-AF65-F5344CB8AC3E}">
        <p14:creationId xmlns:p14="http://schemas.microsoft.com/office/powerpoint/2010/main" val="2270181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Have </a:t>
            </a:r>
            <a:r>
              <a:rPr lang="en-US" dirty="0"/>
              <a:t>a self-contained execution </a:t>
            </a:r>
            <a:r>
              <a:rPr lang="en-US" dirty="0" smtClean="0"/>
              <a:t>environment</a:t>
            </a:r>
          </a:p>
          <a:p>
            <a:r>
              <a:rPr lang="en-US" dirty="0" smtClean="0"/>
              <a:t>Normally have </a:t>
            </a:r>
            <a:r>
              <a:rPr lang="en-US" dirty="0"/>
              <a:t>a complete, private set of basic run-time </a:t>
            </a:r>
            <a:r>
              <a:rPr lang="en-US" dirty="0" smtClean="0"/>
              <a:t>resources (</a:t>
            </a:r>
            <a:r>
              <a:rPr lang="en-US" dirty="0" err="1" smtClean="0"/>
              <a:t>i.e</a:t>
            </a:r>
            <a:r>
              <a:rPr lang="en-US" dirty="0" smtClean="0"/>
              <a:t> memory space)</a:t>
            </a:r>
            <a:endParaRPr lang="en-US" dirty="0"/>
          </a:p>
          <a:p>
            <a:r>
              <a:rPr lang="en-US" dirty="0" smtClean="0"/>
              <a:t>Frequently considered synonymous </a:t>
            </a:r>
            <a:r>
              <a:rPr lang="en-US" dirty="0"/>
              <a:t>with programs or </a:t>
            </a:r>
            <a:r>
              <a:rPr lang="en-US" dirty="0" smtClean="0"/>
              <a:t>applications running</a:t>
            </a:r>
          </a:p>
          <a:p>
            <a:pPr lvl="1"/>
            <a:r>
              <a:rPr lang="en-US" dirty="0" smtClean="0"/>
              <a:t>Keep in mind that what a human considers a </a:t>
            </a:r>
            <a:r>
              <a:rPr lang="en-US" dirty="0"/>
              <a:t>single application </a:t>
            </a:r>
            <a:r>
              <a:rPr lang="en-US" dirty="0" smtClean="0"/>
              <a:t>could be running multiple processes</a:t>
            </a:r>
            <a:r>
              <a:rPr lang="en-US" dirty="0"/>
              <a:t>. </a:t>
            </a:r>
            <a:endParaRPr lang="en-US" dirty="0" smtClean="0"/>
          </a:p>
          <a:p>
            <a:r>
              <a:rPr lang="en-US" dirty="0" smtClean="0"/>
              <a:t>To allow for communication </a:t>
            </a:r>
            <a:r>
              <a:rPr lang="en-US" dirty="0"/>
              <a:t>between processes, most operating systems support </a:t>
            </a:r>
            <a:r>
              <a:rPr lang="en-US" i="1" dirty="0"/>
              <a:t>Inter Process Communication</a:t>
            </a:r>
            <a:r>
              <a:rPr lang="en-US" dirty="0"/>
              <a:t> (IPC) resources, such as pipes and </a:t>
            </a:r>
            <a:r>
              <a:rPr lang="en-US" dirty="0" smtClean="0"/>
              <a:t>sockets </a:t>
            </a:r>
          </a:p>
          <a:p>
            <a:r>
              <a:rPr lang="en-US" dirty="0" smtClean="0"/>
              <a:t>IPC can be used for processes </a:t>
            </a:r>
            <a:r>
              <a:rPr lang="en-US" dirty="0"/>
              <a:t>on different </a:t>
            </a:r>
            <a:r>
              <a:rPr lang="en-US" dirty="0" smtClean="0"/>
              <a:t>systems</a:t>
            </a:r>
            <a:endParaRPr lang="en-US" dirty="0"/>
          </a:p>
          <a:p>
            <a:r>
              <a:rPr lang="en-US" dirty="0" smtClean="0"/>
              <a:t>The </a:t>
            </a:r>
            <a:r>
              <a:rPr lang="en-US" dirty="0"/>
              <a:t>Java virtual machine </a:t>
            </a:r>
            <a:r>
              <a:rPr lang="en-US" dirty="0" smtClean="0"/>
              <a:t>(JVM) runs </a:t>
            </a:r>
            <a:r>
              <a:rPr lang="en-US" dirty="0"/>
              <a:t>as a single </a:t>
            </a:r>
            <a:r>
              <a:rPr lang="en-US" dirty="0" smtClean="0"/>
              <a:t>process</a:t>
            </a:r>
            <a:endParaRPr lang="en-US" dirty="0"/>
          </a:p>
        </p:txBody>
      </p:sp>
    </p:spTree>
    <p:extLst>
      <p:ext uri="{BB962C8B-B14F-4D97-AF65-F5344CB8AC3E}">
        <p14:creationId xmlns:p14="http://schemas.microsoft.com/office/powerpoint/2010/main" val="106897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Sometimes referred to as</a:t>
            </a:r>
            <a:r>
              <a:rPr lang="en-US" dirty="0"/>
              <a:t> </a:t>
            </a:r>
            <a:r>
              <a:rPr lang="en-US" i="1" dirty="0"/>
              <a:t>lightweight </a:t>
            </a:r>
            <a:r>
              <a:rPr lang="en-US" i="1" dirty="0" smtClean="0"/>
              <a:t>processes</a:t>
            </a:r>
          </a:p>
          <a:p>
            <a:r>
              <a:rPr lang="en-US" dirty="0" smtClean="0"/>
              <a:t>Provide </a:t>
            </a:r>
            <a:r>
              <a:rPr lang="en-US" dirty="0"/>
              <a:t>an execution </a:t>
            </a:r>
            <a:r>
              <a:rPr lang="en-US" dirty="0" smtClean="0"/>
              <a:t>environment</a:t>
            </a:r>
          </a:p>
          <a:p>
            <a:r>
              <a:rPr lang="en-US" dirty="0" smtClean="0"/>
              <a:t>Creating a new thread </a:t>
            </a:r>
            <a:r>
              <a:rPr lang="en-US" dirty="0"/>
              <a:t>requires fewer resources than creating a new </a:t>
            </a:r>
            <a:r>
              <a:rPr lang="en-US" dirty="0" smtClean="0"/>
              <a:t>process</a:t>
            </a:r>
            <a:endParaRPr lang="en-US" dirty="0"/>
          </a:p>
          <a:p>
            <a:r>
              <a:rPr lang="en-US" dirty="0"/>
              <a:t>Threads exist within a process </a:t>
            </a:r>
            <a:endParaRPr lang="en-US" dirty="0" smtClean="0"/>
          </a:p>
          <a:p>
            <a:pPr lvl="1"/>
            <a:r>
              <a:rPr lang="en-US" dirty="0" smtClean="0"/>
              <a:t>Every </a:t>
            </a:r>
            <a:r>
              <a:rPr lang="en-US" dirty="0"/>
              <a:t>process has at least </a:t>
            </a:r>
            <a:r>
              <a:rPr lang="en-US" dirty="0" smtClean="0"/>
              <a:t>one thread</a:t>
            </a:r>
          </a:p>
          <a:p>
            <a:pPr lvl="1"/>
            <a:r>
              <a:rPr lang="en-US" dirty="0" smtClean="0"/>
              <a:t>Threads </a:t>
            </a:r>
            <a:r>
              <a:rPr lang="en-US" dirty="0"/>
              <a:t>share the process's </a:t>
            </a:r>
            <a:r>
              <a:rPr lang="en-US" dirty="0" smtClean="0"/>
              <a:t>resources</a:t>
            </a:r>
          </a:p>
          <a:p>
            <a:pPr lvl="2"/>
            <a:r>
              <a:rPr lang="en-US" dirty="0" smtClean="0"/>
              <a:t>memory </a:t>
            </a:r>
          </a:p>
          <a:p>
            <a:pPr lvl="2"/>
            <a:r>
              <a:rPr lang="en-US" dirty="0" smtClean="0"/>
              <a:t>open files</a:t>
            </a:r>
          </a:p>
          <a:p>
            <a:pPr lvl="2"/>
            <a:r>
              <a:rPr lang="en-US" dirty="0" smtClean="0"/>
              <a:t>Is efficient but </a:t>
            </a:r>
            <a:r>
              <a:rPr lang="en-US" dirty="0"/>
              <a:t>potentially </a:t>
            </a:r>
            <a:r>
              <a:rPr lang="en-US" dirty="0" smtClean="0"/>
              <a:t>problematic communication</a:t>
            </a:r>
            <a:endParaRPr lang="en-US" dirty="0"/>
          </a:p>
          <a:p>
            <a:r>
              <a:rPr lang="en-US" dirty="0"/>
              <a:t>Multithreaded execution is an essential feature of the Java </a:t>
            </a:r>
            <a:r>
              <a:rPr lang="en-US" dirty="0" smtClean="0"/>
              <a:t>platform</a:t>
            </a:r>
          </a:p>
          <a:p>
            <a:r>
              <a:rPr lang="en-US" dirty="0" smtClean="0"/>
              <a:t>Every </a:t>
            </a:r>
            <a:r>
              <a:rPr lang="en-US" dirty="0"/>
              <a:t>application has at least one </a:t>
            </a:r>
            <a:r>
              <a:rPr lang="en-US" dirty="0" smtClean="0"/>
              <a:t>thread called </a:t>
            </a:r>
            <a:r>
              <a:rPr lang="en-US" dirty="0"/>
              <a:t>the </a:t>
            </a:r>
            <a:r>
              <a:rPr lang="en-US" i="1" dirty="0"/>
              <a:t>main </a:t>
            </a:r>
            <a:r>
              <a:rPr lang="en-US" i="1" dirty="0" smtClean="0"/>
              <a:t>thread</a:t>
            </a:r>
          </a:p>
          <a:p>
            <a:r>
              <a:rPr lang="en-US" dirty="0" smtClean="0"/>
              <a:t>The main thread </a:t>
            </a:r>
            <a:r>
              <a:rPr lang="en-US" dirty="0"/>
              <a:t>has the ability to create additional </a:t>
            </a:r>
            <a:r>
              <a:rPr lang="en-US" dirty="0" smtClean="0"/>
              <a:t>threads</a:t>
            </a:r>
            <a:endParaRPr lang="en-US" dirty="0"/>
          </a:p>
        </p:txBody>
      </p:sp>
    </p:spTree>
    <p:extLst>
      <p:ext uri="{BB962C8B-B14F-4D97-AF65-F5344CB8AC3E}">
        <p14:creationId xmlns:p14="http://schemas.microsoft.com/office/powerpoint/2010/main" val="195128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a:t>An application that creates an instance of Thread must provide the code that will run in that </a:t>
            </a:r>
            <a:r>
              <a:rPr lang="en-US" dirty="0" smtClean="0"/>
              <a:t>thread</a:t>
            </a:r>
          </a:p>
          <a:p>
            <a:r>
              <a:rPr lang="en-US" dirty="0" smtClean="0"/>
              <a:t>There </a:t>
            </a:r>
            <a:r>
              <a:rPr lang="en-US" dirty="0"/>
              <a:t>are two ways to do this:</a:t>
            </a:r>
          </a:p>
          <a:p>
            <a:pPr lvl="1"/>
            <a:r>
              <a:rPr lang="en-US" i="1" dirty="0"/>
              <a:t>Provide a Runnable object.</a:t>
            </a:r>
            <a:r>
              <a:rPr lang="en-US" dirty="0"/>
              <a:t> The Runnable interface defines a single method, run, meant to contain the code executed in the thread. The Runnable object is passed to the </a:t>
            </a:r>
            <a:r>
              <a:rPr lang="en-US" dirty="0" smtClean="0"/>
              <a:t>Thread constructor</a:t>
            </a:r>
            <a:r>
              <a:rPr lang="en-US" dirty="0"/>
              <a:t>, as in the </a:t>
            </a:r>
            <a:r>
              <a:rPr lang="en-US" dirty="0" err="1" smtClean="0"/>
              <a:t>HelloRunnable</a:t>
            </a:r>
            <a:endParaRPr lang="en-US" dirty="0" smtClean="0"/>
          </a:p>
          <a:p>
            <a:pPr lvl="1"/>
            <a:r>
              <a:rPr lang="en-US" i="1" dirty="0" smtClean="0"/>
              <a:t>Subclass</a:t>
            </a:r>
            <a:r>
              <a:rPr lang="en-US" i="1" dirty="0"/>
              <a:t> Thread.</a:t>
            </a:r>
            <a:r>
              <a:rPr lang="en-US" dirty="0"/>
              <a:t> The Thread class itself implements Runnable, though its run method does nothing. An application can subclass Thread, providing its own implementation of run, as in the </a:t>
            </a:r>
            <a:r>
              <a:rPr lang="en-US" dirty="0" err="1" smtClean="0"/>
              <a:t>HelloThread</a:t>
            </a:r>
            <a:endParaRPr lang="en-US" dirty="0"/>
          </a:p>
        </p:txBody>
      </p:sp>
    </p:spTree>
    <p:extLst>
      <p:ext uri="{BB962C8B-B14F-4D97-AF65-F5344CB8AC3E}">
        <p14:creationId xmlns:p14="http://schemas.microsoft.com/office/powerpoint/2010/main" val="333188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Both </a:t>
            </a:r>
            <a:r>
              <a:rPr lang="en-US" dirty="0"/>
              <a:t>examples invoke </a:t>
            </a:r>
            <a:r>
              <a:rPr lang="en-US" dirty="0" err="1"/>
              <a:t>Thread.start</a:t>
            </a:r>
            <a:r>
              <a:rPr lang="en-US" dirty="0"/>
              <a:t> in order to start the new </a:t>
            </a:r>
            <a:r>
              <a:rPr lang="en-US" dirty="0" smtClean="0"/>
              <a:t>thread</a:t>
            </a:r>
            <a:endParaRPr lang="en-US" dirty="0"/>
          </a:p>
          <a:p>
            <a:r>
              <a:rPr lang="en-US" dirty="0"/>
              <a:t>Which of these idioms should you use? </a:t>
            </a:r>
            <a:endParaRPr lang="en-US" dirty="0" smtClean="0"/>
          </a:p>
          <a:p>
            <a:pPr lvl="1"/>
            <a:r>
              <a:rPr lang="en-US" dirty="0" smtClean="0"/>
              <a:t>The </a:t>
            </a:r>
            <a:r>
              <a:rPr lang="en-US" dirty="0"/>
              <a:t>first idiom, which employs a Runnable object, is more general, because the Runnable object can subclass a class other than Thread. </a:t>
            </a:r>
            <a:endParaRPr lang="en-US" dirty="0" smtClean="0"/>
          </a:p>
          <a:p>
            <a:pPr lvl="1"/>
            <a:r>
              <a:rPr lang="en-US" dirty="0" smtClean="0"/>
              <a:t>The </a:t>
            </a:r>
            <a:r>
              <a:rPr lang="en-US" dirty="0"/>
              <a:t>second idiom is easier to use in simple applications, but is limited by the fact that your task class must be a descendant of Thread. </a:t>
            </a:r>
            <a:endParaRPr lang="en-US" dirty="0" smtClean="0"/>
          </a:p>
          <a:p>
            <a:r>
              <a:rPr lang="en-US" dirty="0" smtClean="0"/>
              <a:t>The</a:t>
            </a:r>
            <a:r>
              <a:rPr lang="en-US" dirty="0"/>
              <a:t> Thread class defines a number of methods useful for thread management. </a:t>
            </a:r>
            <a:endParaRPr lang="en-US" dirty="0" smtClean="0"/>
          </a:p>
          <a:p>
            <a:pPr lvl="1"/>
            <a:r>
              <a:rPr lang="en-US" dirty="0" smtClean="0"/>
              <a:t>Static</a:t>
            </a:r>
            <a:r>
              <a:rPr lang="en-US" dirty="0"/>
              <a:t> methods, which provide information about, or affect the status of, the thread invoking the </a:t>
            </a:r>
            <a:r>
              <a:rPr lang="en-US" dirty="0" smtClean="0"/>
              <a:t>method</a:t>
            </a:r>
          </a:p>
          <a:p>
            <a:pPr lvl="1"/>
            <a:r>
              <a:rPr lang="en-US" dirty="0" smtClean="0"/>
              <a:t>Other </a:t>
            </a:r>
            <a:r>
              <a:rPr lang="en-US" dirty="0"/>
              <a:t>methods are invoked from other threads involved in managing the thread and Thread </a:t>
            </a:r>
            <a:r>
              <a:rPr lang="en-US" dirty="0" smtClean="0"/>
              <a:t>object</a:t>
            </a:r>
            <a:endParaRPr lang="en-US" dirty="0"/>
          </a:p>
          <a:p>
            <a:endParaRPr lang="en-US" dirty="0"/>
          </a:p>
        </p:txBody>
      </p:sp>
    </p:spTree>
    <p:extLst>
      <p:ext uri="{BB962C8B-B14F-4D97-AF65-F5344CB8AC3E}">
        <p14:creationId xmlns:p14="http://schemas.microsoft.com/office/powerpoint/2010/main" val="4123568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Thread.sleep</a:t>
            </a:r>
            <a:r>
              <a:rPr lang="en-US" dirty="0"/>
              <a:t> causes the current thread to suspend execution for a specified </a:t>
            </a:r>
            <a:r>
              <a:rPr lang="en-US" dirty="0" smtClean="0"/>
              <a:t>period</a:t>
            </a:r>
          </a:p>
          <a:p>
            <a:r>
              <a:rPr lang="en-US" dirty="0" smtClean="0"/>
              <a:t>This </a:t>
            </a:r>
            <a:r>
              <a:rPr lang="en-US" dirty="0"/>
              <a:t>is an efficient means of making processor time available to the other threads of an application or other applications that might be running on a computer </a:t>
            </a:r>
            <a:r>
              <a:rPr lang="en-US" dirty="0" smtClean="0"/>
              <a:t>system</a:t>
            </a:r>
          </a:p>
          <a:p>
            <a:r>
              <a:rPr lang="en-US" dirty="0" smtClean="0"/>
              <a:t>The</a:t>
            </a:r>
            <a:r>
              <a:rPr lang="en-US" dirty="0"/>
              <a:t> sleep method can also be used for pacing, as shown in the example that follows, and waiting for another thread with duties that are understood to have time </a:t>
            </a:r>
            <a:r>
              <a:rPr lang="en-US" dirty="0" smtClean="0"/>
              <a:t>requirements</a:t>
            </a:r>
          </a:p>
          <a:p>
            <a:r>
              <a:rPr lang="en-US" dirty="0" smtClean="0"/>
              <a:t>Two </a:t>
            </a:r>
            <a:r>
              <a:rPr lang="en-US" dirty="0"/>
              <a:t>overloaded versions of sleep are provided: </a:t>
            </a:r>
            <a:endParaRPr lang="en-US" dirty="0" smtClean="0"/>
          </a:p>
          <a:p>
            <a:pPr lvl="1"/>
            <a:r>
              <a:rPr lang="en-US" dirty="0" smtClean="0"/>
              <a:t>one </a:t>
            </a:r>
            <a:r>
              <a:rPr lang="en-US" dirty="0"/>
              <a:t>that specifies the sleep time to the </a:t>
            </a:r>
            <a:r>
              <a:rPr lang="en-US" dirty="0" smtClean="0"/>
              <a:t>millisecond</a:t>
            </a:r>
          </a:p>
          <a:p>
            <a:pPr lvl="1"/>
            <a:r>
              <a:rPr lang="en-US" dirty="0" smtClean="0"/>
              <a:t>one </a:t>
            </a:r>
            <a:r>
              <a:rPr lang="en-US" dirty="0"/>
              <a:t>that specifies the sleep time to the </a:t>
            </a:r>
            <a:r>
              <a:rPr lang="en-US" dirty="0" smtClean="0"/>
              <a:t>nanosecond</a:t>
            </a:r>
          </a:p>
          <a:p>
            <a:r>
              <a:rPr lang="en-US" dirty="0" smtClean="0"/>
              <a:t>Sleep </a:t>
            </a:r>
            <a:r>
              <a:rPr lang="en-US" dirty="0"/>
              <a:t>times are not guaranteed to be precise, because they are limited by the facilities provided by the underlying </a:t>
            </a:r>
            <a:r>
              <a:rPr lang="en-US" dirty="0" smtClean="0"/>
              <a:t>OS </a:t>
            </a:r>
          </a:p>
          <a:p>
            <a:r>
              <a:rPr lang="en-US" dirty="0" smtClean="0"/>
              <a:t>Sleep </a:t>
            </a:r>
            <a:r>
              <a:rPr lang="en-US" dirty="0"/>
              <a:t>period can be terminated by </a:t>
            </a:r>
            <a:r>
              <a:rPr lang="en-US" dirty="0" smtClean="0"/>
              <a:t>interrupts</a:t>
            </a:r>
          </a:p>
          <a:p>
            <a:r>
              <a:rPr lang="en-US" dirty="0" smtClean="0"/>
              <a:t>Cannot </a:t>
            </a:r>
            <a:r>
              <a:rPr lang="en-US" dirty="0"/>
              <a:t>assume that invoking sleep will suspend the thread for precisely the time period </a:t>
            </a:r>
            <a:r>
              <a:rPr lang="en-US" dirty="0" smtClean="0"/>
              <a:t>specified</a:t>
            </a:r>
            <a:endParaRPr lang="en-US" dirty="0"/>
          </a:p>
          <a:p>
            <a:endParaRPr lang="en-US" dirty="0"/>
          </a:p>
        </p:txBody>
      </p:sp>
    </p:spTree>
    <p:extLst>
      <p:ext uri="{BB962C8B-B14F-4D97-AF65-F5344CB8AC3E}">
        <p14:creationId xmlns:p14="http://schemas.microsoft.com/office/powerpoint/2010/main" val="7956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3866</TotalTime>
  <Words>1083</Words>
  <Application>Microsoft Office PowerPoint</Application>
  <PresentationFormat>On-screen Show (4:3)</PresentationFormat>
  <Paragraphs>270</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University of Central Florida COP 3330  Object Oriented Programming </vt:lpstr>
      <vt:lpstr>Agenda</vt:lpstr>
      <vt:lpstr>PowerPoint Presentation</vt:lpstr>
      <vt:lpstr>Concurrency</vt:lpstr>
      <vt:lpstr>Processes</vt:lpstr>
      <vt:lpstr>Threads</vt:lpstr>
      <vt:lpstr>Threads</vt:lpstr>
      <vt:lpstr>Threads</vt:lpstr>
      <vt:lpstr>Sleep</vt:lpstr>
      <vt:lpstr>Interrupts</vt:lpstr>
      <vt:lpstr>Interrupts</vt:lpstr>
      <vt:lpstr>Join</vt:lpstr>
      <vt:lpstr>Thread States</vt:lpstr>
      <vt:lpstr>Thread States</vt:lpstr>
      <vt:lpstr>Thread States</vt:lpstr>
      <vt:lpstr>Thread States and the OS</vt:lpstr>
      <vt:lpstr>Thread States and the OS</vt:lpstr>
      <vt:lpstr>Thread Priorities</vt:lpstr>
      <vt:lpstr>Thread Scheduling</vt:lpstr>
      <vt:lpstr>Indefinite Postponement</vt:lpstr>
      <vt:lpstr>Deadlock</vt:lpstr>
      <vt:lpstr>PowerPoint Presentation</vt:lpstr>
      <vt:lpstr>Synchronization</vt:lpstr>
      <vt:lpstr>Synchronization</vt:lpstr>
      <vt:lpstr>Thread Interference</vt:lpstr>
      <vt:lpstr>Memory Consistency Errors</vt:lpstr>
      <vt:lpstr>Memory Consistency Errors</vt:lpstr>
      <vt:lpstr>Memory Consistency Errors</vt:lpstr>
      <vt:lpstr>Memory Consistency Errors</vt:lpstr>
      <vt:lpstr>Synchronized Methods</vt:lpstr>
      <vt:lpstr>Synchronized Methods</vt:lpstr>
      <vt:lpstr>Synchronized Methods</vt:lpstr>
      <vt:lpstr>Intrinsic Locks and Synchronization</vt:lpstr>
      <vt:lpstr>Intrinsic Locks and Synchronization</vt:lpstr>
      <vt:lpstr>Reentrant Synchronization</vt:lpstr>
      <vt:lpstr>Atomic Access</vt:lpstr>
      <vt:lpstr>Atomic Access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 (WPF)</dc:title>
  <dc:creator>kwhiting</dc:creator>
  <cp:lastModifiedBy>kwhiting</cp:lastModifiedBy>
  <cp:revision>1422</cp:revision>
  <dcterms:created xsi:type="dcterms:W3CDTF">2013-10-29T00:42:48Z</dcterms:created>
  <dcterms:modified xsi:type="dcterms:W3CDTF">2016-07-13T19:58:21Z</dcterms:modified>
</cp:coreProperties>
</file>