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90" r:id="rId4"/>
    <p:sldId id="310" r:id="rId5"/>
    <p:sldId id="327" r:id="rId6"/>
    <p:sldId id="337" r:id="rId7"/>
    <p:sldId id="328" r:id="rId8"/>
    <p:sldId id="329" r:id="rId9"/>
    <p:sldId id="330" r:id="rId10"/>
    <p:sldId id="338" r:id="rId11"/>
    <p:sldId id="331" r:id="rId12"/>
    <p:sldId id="332" r:id="rId13"/>
    <p:sldId id="334" r:id="rId14"/>
    <p:sldId id="335" r:id="rId15"/>
    <p:sldId id="336" r:id="rId16"/>
    <p:sldId id="339" r:id="rId17"/>
    <p:sldId id="33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 snapToGrid="0">
      <p:cViewPr>
        <p:scale>
          <a:sx n="76" d="100"/>
          <a:sy n="76" d="100"/>
        </p:scale>
        <p:origin x="-1110" y="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63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9DC9-540C-4B4F-A3F0-6B18EA7EF1A9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9DC9-540C-4B4F-A3F0-6B18EA7EF1A9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6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9DC9-540C-4B4F-A3F0-6B18EA7EF1A9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4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00">
                <a:alpha val="23000"/>
              </a:srgbClr>
            </a:gs>
            <a:gs pos="18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69DC9-540C-4B4F-A3F0-6B18EA7EF1A9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527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2952750" y="0"/>
            <a:ext cx="6191250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 userDrawn="1"/>
        </p:nvSpPr>
        <p:spPr>
          <a:xfrm flipH="1" flipV="1">
            <a:off x="2952750" y="304799"/>
            <a:ext cx="247650" cy="161925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endCxn id="9" idx="0"/>
          </p:cNvCxnSpPr>
          <p:nvPr userDrawn="1"/>
        </p:nvCxnSpPr>
        <p:spPr>
          <a:xfrm>
            <a:off x="0" y="466724"/>
            <a:ext cx="295275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2952750" y="304799"/>
            <a:ext cx="247650" cy="161926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2"/>
          </p:cNvCxnSpPr>
          <p:nvPr userDrawn="1"/>
        </p:nvCxnSpPr>
        <p:spPr>
          <a:xfrm>
            <a:off x="3200400" y="304799"/>
            <a:ext cx="5943600" cy="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65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42951"/>
            <a:ext cx="77724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University </a:t>
            </a:r>
            <a:r>
              <a:rPr lang="en-US" sz="4000" b="1" dirty="0"/>
              <a:t>of Central Florida</a:t>
            </a:r>
            <a:br>
              <a:rPr lang="en-US" sz="4000" b="1" dirty="0"/>
            </a:br>
            <a:r>
              <a:rPr lang="en-US" sz="4000" b="1" dirty="0"/>
              <a:t>COP </a:t>
            </a:r>
            <a:r>
              <a:rPr lang="en-US" sz="4000" b="1" dirty="0" smtClean="0"/>
              <a:t>3330 </a:t>
            </a:r>
            <a:br>
              <a:rPr lang="en-US" sz="4000" b="1" dirty="0" smtClean="0"/>
            </a:br>
            <a:r>
              <a:rPr lang="en-US" sz="4000" b="1" dirty="0" smtClean="0"/>
              <a:t>Object Oriented Programming</a:t>
            </a:r>
            <a:br>
              <a:rPr lang="en-US" sz="4000" b="1" dirty="0" smtClean="0"/>
            </a:br>
            <a:endParaRPr lang="en-US" sz="4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067425"/>
            <a:ext cx="730567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870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if-else </a:t>
            </a:r>
            <a:r>
              <a:rPr lang="en-US" dirty="0" err="1" smtClean="0"/>
              <a:t>if-else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37" y="2362396"/>
            <a:ext cx="6334125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968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switch</a:t>
            </a:r>
            <a:endParaRPr lang="en-US" dirty="0"/>
          </a:p>
          <a:p>
            <a:pPr lvl="1"/>
            <a:r>
              <a:rPr lang="en-US" dirty="0" smtClean="0"/>
              <a:t>switch</a:t>
            </a:r>
            <a:r>
              <a:rPr lang="en-US" dirty="0"/>
              <a:t> statement can have a number of possible execution </a:t>
            </a:r>
            <a:r>
              <a:rPr lang="en-US" dirty="0" smtClean="0"/>
              <a:t>paths</a:t>
            </a:r>
          </a:p>
          <a:p>
            <a:pPr lvl="1"/>
            <a:r>
              <a:rPr lang="en-US" dirty="0" smtClean="0"/>
              <a:t>works </a:t>
            </a:r>
          </a:p>
          <a:p>
            <a:pPr lvl="2"/>
            <a:r>
              <a:rPr lang="en-US" dirty="0" smtClean="0"/>
              <a:t>Primitive data types</a:t>
            </a:r>
          </a:p>
          <a:p>
            <a:pPr lvl="3"/>
            <a:r>
              <a:rPr lang="en-US" dirty="0" smtClean="0"/>
              <a:t>byte</a:t>
            </a:r>
          </a:p>
          <a:p>
            <a:pPr lvl="3"/>
            <a:r>
              <a:rPr lang="en-US" dirty="0" smtClean="0"/>
              <a:t>short</a:t>
            </a:r>
            <a:r>
              <a:rPr lang="en-US" dirty="0"/>
              <a:t> </a:t>
            </a:r>
            <a:endParaRPr lang="en-US" dirty="0" smtClean="0"/>
          </a:p>
          <a:p>
            <a:pPr lvl="3"/>
            <a:r>
              <a:rPr lang="en-US" dirty="0" smtClean="0"/>
              <a:t>char</a:t>
            </a:r>
          </a:p>
          <a:p>
            <a:pPr lvl="3"/>
            <a:r>
              <a:rPr lang="en-US" dirty="0" err="1" smtClean="0"/>
              <a:t>int</a:t>
            </a:r>
            <a:r>
              <a:rPr lang="en-US" dirty="0"/>
              <a:t> </a:t>
            </a:r>
            <a:endParaRPr lang="en-US" dirty="0" smtClean="0"/>
          </a:p>
          <a:p>
            <a:pPr lvl="2"/>
            <a:r>
              <a:rPr lang="en-US" i="1" dirty="0" smtClean="0"/>
              <a:t>enumerated </a:t>
            </a:r>
            <a:r>
              <a:rPr lang="en-US" i="1" dirty="0"/>
              <a:t>types</a:t>
            </a:r>
            <a:r>
              <a:rPr lang="en-US" dirty="0"/>
              <a:t> </a:t>
            </a:r>
            <a:endParaRPr lang="en-US" dirty="0" smtClean="0"/>
          </a:p>
          <a:p>
            <a:pPr lvl="2"/>
            <a:r>
              <a:rPr lang="en-US" dirty="0" smtClean="0"/>
              <a:t>String</a:t>
            </a:r>
            <a:r>
              <a:rPr lang="en-US" dirty="0"/>
              <a:t> </a:t>
            </a:r>
            <a:r>
              <a:rPr lang="en-US" dirty="0" smtClean="0"/>
              <a:t>class</a:t>
            </a:r>
          </a:p>
          <a:p>
            <a:pPr lvl="2"/>
            <a:r>
              <a:rPr lang="en-US" dirty="0" smtClean="0"/>
              <a:t>special </a:t>
            </a:r>
            <a:r>
              <a:rPr lang="en-US" dirty="0"/>
              <a:t>classes that wrap </a:t>
            </a:r>
            <a:r>
              <a:rPr lang="en-US" dirty="0" smtClean="0"/>
              <a:t>primitive types</a:t>
            </a:r>
          </a:p>
          <a:p>
            <a:pPr lvl="3"/>
            <a:r>
              <a:rPr lang="en-US" dirty="0" smtClean="0"/>
              <a:t>Character</a:t>
            </a:r>
            <a:r>
              <a:rPr lang="en-US" dirty="0"/>
              <a:t> </a:t>
            </a:r>
            <a:endParaRPr lang="en-US" dirty="0" smtClean="0"/>
          </a:p>
          <a:p>
            <a:pPr lvl="3"/>
            <a:r>
              <a:rPr lang="en-US" dirty="0" smtClean="0"/>
              <a:t>Byte</a:t>
            </a:r>
          </a:p>
          <a:p>
            <a:pPr lvl="3"/>
            <a:r>
              <a:rPr lang="en-US" dirty="0" smtClean="0"/>
              <a:t>Short </a:t>
            </a:r>
          </a:p>
          <a:p>
            <a:pPr lvl="3"/>
            <a:r>
              <a:rPr lang="en-US" dirty="0" smtClean="0"/>
              <a:t>Integer</a:t>
            </a:r>
            <a:r>
              <a:rPr lang="en-US" dirty="0"/>
              <a:t> 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00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switch</a:t>
            </a:r>
            <a:endParaRPr lang="en-US" dirty="0"/>
          </a:p>
          <a:p>
            <a:pPr lvl="1"/>
            <a:r>
              <a:rPr lang="en-US" dirty="0" smtClean="0"/>
              <a:t>body </a:t>
            </a:r>
            <a:r>
              <a:rPr lang="en-US" dirty="0"/>
              <a:t>of a switch statement is </a:t>
            </a:r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i="1" dirty="0"/>
              <a:t>switch </a:t>
            </a:r>
            <a:r>
              <a:rPr lang="en-US" i="1" dirty="0" smtClean="0"/>
              <a:t>block</a:t>
            </a:r>
          </a:p>
          <a:p>
            <a:pPr lvl="1"/>
            <a:r>
              <a:rPr lang="en-US" dirty="0" smtClean="0"/>
              <a:t> a statement </a:t>
            </a:r>
            <a:r>
              <a:rPr lang="en-US" dirty="0"/>
              <a:t>in the switch block can be labeled with one or more case or default </a:t>
            </a:r>
            <a:r>
              <a:rPr lang="en-US" dirty="0" smtClean="0"/>
              <a:t>labels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witch</a:t>
            </a:r>
            <a:r>
              <a:rPr lang="en-US" dirty="0"/>
              <a:t> statement evaluates its </a:t>
            </a:r>
            <a:r>
              <a:rPr lang="en-US" dirty="0" smtClean="0"/>
              <a:t>expression </a:t>
            </a:r>
            <a:r>
              <a:rPr lang="en-US" dirty="0"/>
              <a:t>then executes all statements that follow the matching case</a:t>
            </a:r>
            <a:r>
              <a:rPr lang="en-US"/>
              <a:t> </a:t>
            </a:r>
            <a:r>
              <a:rPr lang="en-US" smtClean="0"/>
              <a:t>label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25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switch</a:t>
            </a:r>
            <a:endParaRPr lang="en-US" dirty="0"/>
          </a:p>
          <a:p>
            <a:pPr lvl="1"/>
            <a:r>
              <a:rPr lang="en-US" dirty="0" smtClean="0"/>
              <a:t>the</a:t>
            </a:r>
            <a:r>
              <a:rPr lang="en-US" dirty="0"/>
              <a:t> break </a:t>
            </a:r>
            <a:r>
              <a:rPr lang="en-US" dirty="0" smtClean="0"/>
              <a:t>statement </a:t>
            </a:r>
          </a:p>
          <a:p>
            <a:pPr lvl="2"/>
            <a:r>
              <a:rPr lang="en-US" dirty="0" smtClean="0"/>
              <a:t>terminates </a:t>
            </a:r>
            <a:r>
              <a:rPr lang="en-US" dirty="0"/>
              <a:t>the enclosing switch statement. </a:t>
            </a:r>
            <a:endParaRPr lang="en-US" dirty="0" smtClean="0"/>
          </a:p>
          <a:p>
            <a:pPr lvl="2"/>
            <a:r>
              <a:rPr lang="en-US" dirty="0" smtClean="0"/>
              <a:t>Control </a:t>
            </a:r>
            <a:r>
              <a:rPr lang="en-US" dirty="0"/>
              <a:t>flow continues with the first statement following the </a:t>
            </a:r>
            <a:r>
              <a:rPr lang="en-US" dirty="0" err="1"/>
              <a:t>switchblock</a:t>
            </a:r>
            <a:r>
              <a:rPr lang="en-US" dirty="0"/>
              <a:t>. </a:t>
            </a:r>
            <a:endParaRPr lang="en-US" dirty="0" smtClean="0"/>
          </a:p>
          <a:p>
            <a:pPr lvl="2"/>
            <a:r>
              <a:rPr lang="en-US" dirty="0" smtClean="0"/>
              <a:t>The</a:t>
            </a:r>
            <a:r>
              <a:rPr lang="en-US" dirty="0"/>
              <a:t> break statements are </a:t>
            </a:r>
            <a:r>
              <a:rPr lang="en-US" dirty="0" smtClean="0"/>
              <a:t>necessary, without </a:t>
            </a:r>
            <a:r>
              <a:rPr lang="en-US" dirty="0"/>
              <a:t>them, statements in switch blocks </a:t>
            </a:r>
            <a:r>
              <a:rPr lang="en-US" i="1" dirty="0"/>
              <a:t>fall through</a:t>
            </a:r>
            <a:r>
              <a:rPr lang="en-US" dirty="0"/>
              <a:t>: </a:t>
            </a:r>
            <a:endParaRPr lang="en-US" dirty="0" smtClean="0"/>
          </a:p>
          <a:p>
            <a:pPr lvl="3"/>
            <a:r>
              <a:rPr lang="en-US" dirty="0" smtClean="0"/>
              <a:t>All </a:t>
            </a:r>
            <a:r>
              <a:rPr lang="en-US" dirty="0"/>
              <a:t>statements after the matching case label are executed in sequence, regardless of the expression of subsequent case labels, until a break statement is encountered.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8833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switch</a:t>
            </a:r>
            <a:endParaRPr lang="en-US" dirty="0"/>
          </a:p>
          <a:p>
            <a:pPr lvl="1"/>
            <a:r>
              <a:rPr lang="en-US" dirty="0" smtClean="0"/>
              <a:t>the</a:t>
            </a:r>
            <a:r>
              <a:rPr lang="en-US" dirty="0"/>
              <a:t> break </a:t>
            </a:r>
            <a:r>
              <a:rPr lang="en-US" dirty="0" smtClean="0"/>
              <a:t>statement </a:t>
            </a:r>
          </a:p>
          <a:p>
            <a:pPr lvl="2"/>
            <a:r>
              <a:rPr lang="en-US" dirty="0"/>
              <a:t>Technically, the final break is not required because flow falls out of the switch </a:t>
            </a:r>
            <a:r>
              <a:rPr lang="en-US" dirty="0" smtClean="0"/>
              <a:t>statement</a:t>
            </a:r>
          </a:p>
          <a:p>
            <a:pPr lvl="2"/>
            <a:r>
              <a:rPr lang="en-US" dirty="0" smtClean="0"/>
              <a:t>Using </a:t>
            </a:r>
            <a:r>
              <a:rPr lang="en-US" dirty="0"/>
              <a:t>a break is recommended so </a:t>
            </a:r>
            <a:r>
              <a:rPr lang="en-US" dirty="0" smtClean="0"/>
              <a:t>modifying </a:t>
            </a:r>
            <a:r>
              <a:rPr lang="en-US" dirty="0"/>
              <a:t>the code is easier and less error prone. </a:t>
            </a:r>
            <a:endParaRPr lang="en-US" dirty="0" smtClean="0"/>
          </a:p>
          <a:p>
            <a:pPr lvl="2"/>
            <a:r>
              <a:rPr lang="en-US" dirty="0" smtClean="0"/>
              <a:t>The default</a:t>
            </a:r>
            <a:r>
              <a:rPr lang="en-US" dirty="0"/>
              <a:t> section handles all values that are not explicitly handled by one of the case sections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In Java SE 7 and </a:t>
            </a:r>
            <a:r>
              <a:rPr lang="en-US" dirty="0" smtClean="0"/>
              <a:t>later can </a:t>
            </a:r>
            <a:r>
              <a:rPr lang="en-US" dirty="0"/>
              <a:t>use </a:t>
            </a:r>
            <a:r>
              <a:rPr lang="en-US" dirty="0" smtClean="0"/>
              <a:t>String</a:t>
            </a:r>
            <a:r>
              <a:rPr lang="en-US" dirty="0"/>
              <a:t> object in the switch statement's </a:t>
            </a:r>
            <a:r>
              <a:rPr lang="en-US" dirty="0" smtClean="0"/>
              <a:t>expression</a:t>
            </a:r>
          </a:p>
        </p:txBody>
      </p:sp>
    </p:spTree>
    <p:extLst>
      <p:ext uri="{BB962C8B-B14F-4D97-AF65-F5344CB8AC3E}">
        <p14:creationId xmlns:p14="http://schemas.microsoft.com/office/powerpoint/2010/main" val="261189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switch</a:t>
            </a:r>
            <a:endParaRPr lang="en-US" dirty="0"/>
          </a:p>
          <a:p>
            <a:pPr lvl="1"/>
            <a:r>
              <a:rPr lang="en-US" dirty="0" smtClean="0"/>
              <a:t>String</a:t>
            </a:r>
            <a:r>
              <a:rPr lang="en-US" dirty="0"/>
              <a:t> in the switch expression is compared with the expressions associated with each case label </a:t>
            </a:r>
            <a:endParaRPr lang="en-US" dirty="0" smtClean="0"/>
          </a:p>
          <a:p>
            <a:pPr lvl="1"/>
            <a:r>
              <a:rPr lang="en-US" dirty="0" smtClean="0"/>
              <a:t>Similar to </a:t>
            </a:r>
            <a:r>
              <a:rPr lang="en-US" dirty="0" err="1" smtClean="0"/>
              <a:t>String.equals</a:t>
            </a:r>
            <a:r>
              <a:rPr lang="en-US" dirty="0"/>
              <a:t> method were being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order for </a:t>
            </a:r>
            <a:r>
              <a:rPr lang="en-US" dirty="0" smtClean="0"/>
              <a:t>the method to </a:t>
            </a:r>
            <a:r>
              <a:rPr lang="en-US" dirty="0"/>
              <a:t>accept any month regardless of </a:t>
            </a:r>
            <a:r>
              <a:rPr lang="en-US" dirty="0" smtClean="0"/>
              <a:t>case</a:t>
            </a:r>
            <a:r>
              <a:rPr lang="en-US" dirty="0"/>
              <a:t> month is converted to lowercase </a:t>
            </a:r>
            <a:r>
              <a:rPr lang="en-US" dirty="0" smtClean="0"/>
              <a:t>using the </a:t>
            </a:r>
            <a:r>
              <a:rPr lang="en-US" dirty="0" err="1" smtClean="0"/>
              <a:t>toLowerCase</a:t>
            </a:r>
            <a:r>
              <a:rPr lang="en-US" dirty="0"/>
              <a:t> </a:t>
            </a:r>
            <a:r>
              <a:rPr lang="en-US" dirty="0" smtClean="0"/>
              <a:t>method</a:t>
            </a:r>
          </a:p>
          <a:p>
            <a:pPr lvl="1"/>
            <a:r>
              <a:rPr lang="en-US" dirty="0" smtClean="0"/>
              <a:t>all </a:t>
            </a:r>
            <a:r>
              <a:rPr lang="en-US" dirty="0"/>
              <a:t>the strings associated with the </a:t>
            </a:r>
            <a:r>
              <a:rPr lang="en-US" dirty="0" err="1"/>
              <a:t>caselabels</a:t>
            </a:r>
            <a:r>
              <a:rPr lang="en-US" dirty="0"/>
              <a:t> are in lowercase.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76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74" y="2149388"/>
            <a:ext cx="6312534" cy="4326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878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If-else </a:t>
            </a:r>
            <a:r>
              <a:rPr lang="en-US" dirty="0" err="1" smtClean="0"/>
              <a:t>if-else</a:t>
            </a:r>
            <a:r>
              <a:rPr lang="en-US" dirty="0" smtClean="0"/>
              <a:t> or switch?</a:t>
            </a:r>
          </a:p>
          <a:p>
            <a:pPr lvl="1"/>
            <a:r>
              <a:rPr lang="en-US" dirty="0" smtClean="0"/>
              <a:t>use</a:t>
            </a:r>
            <a:r>
              <a:rPr lang="en-US" dirty="0"/>
              <a:t> if-then-else statements or a switch statement </a:t>
            </a:r>
            <a:r>
              <a:rPr lang="en-US" dirty="0" smtClean="0"/>
              <a:t>based </a:t>
            </a:r>
            <a:r>
              <a:rPr lang="en-US" dirty="0"/>
              <a:t>on readability and the expression </a:t>
            </a:r>
            <a:r>
              <a:rPr lang="en-US" dirty="0" smtClean="0"/>
              <a:t>statement being tested </a:t>
            </a:r>
          </a:p>
          <a:p>
            <a:pPr lvl="1"/>
            <a:r>
              <a:rPr lang="en-US" dirty="0" smtClean="0"/>
              <a:t>An</a:t>
            </a:r>
            <a:r>
              <a:rPr lang="en-US" dirty="0"/>
              <a:t> if-then-else statement can test expressions based on ranges of values or </a:t>
            </a:r>
            <a:r>
              <a:rPr lang="en-US" dirty="0" smtClean="0"/>
              <a:t>conditions</a:t>
            </a:r>
          </a:p>
          <a:p>
            <a:pPr lvl="1"/>
            <a:r>
              <a:rPr lang="en-US" dirty="0" smtClean="0"/>
              <a:t>a</a:t>
            </a:r>
            <a:r>
              <a:rPr lang="en-US" dirty="0"/>
              <a:t> switch statement tests expressions based only on a single integer, enumerated value, or String </a:t>
            </a:r>
            <a:r>
              <a:rPr lang="en-US" dirty="0" smtClean="0"/>
              <a:t>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25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Administrative</a:t>
            </a:r>
          </a:p>
          <a:p>
            <a:r>
              <a:rPr lang="en-US" dirty="0" smtClean="0"/>
              <a:t>Control flow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76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73065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Control Flow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70384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/>
              <a:t>Statements in source code files </a:t>
            </a:r>
            <a:r>
              <a:rPr lang="en-US" sz="3600" dirty="0"/>
              <a:t>are generally executed </a:t>
            </a:r>
            <a:r>
              <a:rPr lang="en-US" sz="3600" dirty="0" smtClean="0"/>
              <a:t>sequentially from </a:t>
            </a:r>
            <a:r>
              <a:rPr lang="en-US" sz="3600" dirty="0"/>
              <a:t>top to bottom, in the order that they </a:t>
            </a:r>
            <a:r>
              <a:rPr lang="en-US" sz="3600" dirty="0" smtClean="0"/>
              <a:t>are written</a:t>
            </a:r>
          </a:p>
          <a:p>
            <a:r>
              <a:rPr lang="en-US" sz="3600" i="1" dirty="0" smtClean="0"/>
              <a:t>Control </a:t>
            </a:r>
            <a:r>
              <a:rPr lang="en-US" sz="3600" i="1" dirty="0"/>
              <a:t>flow </a:t>
            </a:r>
            <a:r>
              <a:rPr lang="en-US" sz="3600" i="1" dirty="0" smtClean="0"/>
              <a:t>statements </a:t>
            </a:r>
            <a:r>
              <a:rPr lang="en-US" sz="3600" dirty="0" smtClean="0"/>
              <a:t>break </a:t>
            </a:r>
            <a:r>
              <a:rPr lang="en-US" sz="3600" dirty="0"/>
              <a:t>up the flow of execution </a:t>
            </a:r>
            <a:r>
              <a:rPr lang="en-US" sz="3600" dirty="0" smtClean="0"/>
              <a:t>with </a:t>
            </a:r>
          </a:p>
          <a:p>
            <a:pPr lvl="1"/>
            <a:r>
              <a:rPr lang="en-US" dirty="0" smtClean="0"/>
              <a:t>decision making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ooping</a:t>
            </a:r>
          </a:p>
          <a:p>
            <a:r>
              <a:rPr lang="en-US" dirty="0" smtClean="0"/>
              <a:t>Allows for programs </a:t>
            </a:r>
            <a:r>
              <a:rPr lang="en-US" dirty="0"/>
              <a:t>to </a:t>
            </a:r>
            <a:r>
              <a:rPr lang="en-US" dirty="0" smtClean="0"/>
              <a:t>execute blocks of code </a:t>
            </a:r>
            <a:r>
              <a:rPr lang="en-US" i="1" dirty="0" smtClean="0"/>
              <a:t>conditionally</a:t>
            </a:r>
            <a:r>
              <a:rPr lang="en-US" dirty="0"/>
              <a:t> 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226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decision-making statements</a:t>
            </a:r>
          </a:p>
          <a:p>
            <a:pPr lvl="1"/>
            <a:r>
              <a:rPr lang="en-US" dirty="0" smtClean="0"/>
              <a:t>if-else</a:t>
            </a:r>
          </a:p>
          <a:p>
            <a:pPr lvl="1"/>
            <a:r>
              <a:rPr lang="en-US" dirty="0" smtClean="0"/>
              <a:t>if-else </a:t>
            </a:r>
            <a:r>
              <a:rPr lang="en-US" dirty="0" err="1" smtClean="0"/>
              <a:t>if-else</a:t>
            </a:r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witch</a:t>
            </a:r>
          </a:p>
          <a:p>
            <a:r>
              <a:rPr lang="en-US" dirty="0" smtClean="0"/>
              <a:t>looping </a:t>
            </a:r>
            <a:r>
              <a:rPr lang="en-US" dirty="0"/>
              <a:t>statements </a:t>
            </a:r>
            <a:endParaRPr lang="en-US" dirty="0" smtClean="0"/>
          </a:p>
          <a:p>
            <a:pPr lvl="1"/>
            <a:r>
              <a:rPr lang="en-US" dirty="0"/>
              <a:t>f</a:t>
            </a:r>
            <a:r>
              <a:rPr lang="en-US" dirty="0" smtClean="0"/>
              <a:t>or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hile</a:t>
            </a:r>
          </a:p>
          <a:p>
            <a:pPr lvl="1"/>
            <a:r>
              <a:rPr lang="en-US" dirty="0" smtClean="0"/>
              <a:t>do-while</a:t>
            </a:r>
          </a:p>
          <a:p>
            <a:r>
              <a:rPr lang="en-US" dirty="0" smtClean="0"/>
              <a:t>branching </a:t>
            </a:r>
            <a:r>
              <a:rPr lang="en-US" dirty="0"/>
              <a:t>statements </a:t>
            </a:r>
            <a:endParaRPr lang="en-US" dirty="0" smtClean="0"/>
          </a:p>
          <a:p>
            <a:pPr lvl="1"/>
            <a:r>
              <a:rPr lang="en-US" dirty="0"/>
              <a:t>b</a:t>
            </a:r>
            <a:r>
              <a:rPr lang="en-US" dirty="0" smtClean="0"/>
              <a:t>reak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ontinue</a:t>
            </a:r>
          </a:p>
          <a:p>
            <a:pPr lvl="1"/>
            <a:r>
              <a:rPr lang="en-US" dirty="0" smtClean="0"/>
              <a:t>return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97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73065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dirty="0" smtClean="0"/>
              <a:t>Decision-Making </a:t>
            </a:r>
            <a:r>
              <a:rPr lang="en-US" dirty="0"/>
              <a:t>S</a:t>
            </a:r>
            <a:r>
              <a:rPr lang="en-US" dirty="0" smtClean="0"/>
              <a:t>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9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61540" cy="259601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if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/>
              <a:t>most </a:t>
            </a:r>
            <a:r>
              <a:rPr lang="en-US" dirty="0"/>
              <a:t>basic of all the control flow </a:t>
            </a:r>
            <a:r>
              <a:rPr lang="en-US" dirty="0" smtClean="0"/>
              <a:t>statements</a:t>
            </a:r>
          </a:p>
          <a:p>
            <a:pPr lvl="1"/>
            <a:r>
              <a:rPr lang="en-US" dirty="0" smtClean="0"/>
              <a:t>Instructs program </a:t>
            </a:r>
            <a:r>
              <a:rPr lang="en-US" dirty="0"/>
              <a:t>to execute a certain section of code </a:t>
            </a:r>
            <a:r>
              <a:rPr lang="en-US" i="1" dirty="0"/>
              <a:t>only if</a:t>
            </a:r>
            <a:r>
              <a:rPr lang="en-US" dirty="0"/>
              <a:t> a particular test evaluates to </a:t>
            </a:r>
            <a:r>
              <a:rPr lang="en-US" dirty="0" smtClean="0"/>
              <a:t>true</a:t>
            </a:r>
          </a:p>
          <a:p>
            <a:pPr lvl="1"/>
            <a:r>
              <a:rPr lang="en-US" dirty="0"/>
              <a:t>If the evaluation results in false control jumps to the end of the if statement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59" y="4459266"/>
            <a:ext cx="8058150" cy="213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262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if-else</a:t>
            </a:r>
          </a:p>
          <a:p>
            <a:pPr lvl="1"/>
            <a:r>
              <a:rPr lang="en-US" dirty="0" smtClean="0"/>
              <a:t>provides </a:t>
            </a:r>
            <a:r>
              <a:rPr lang="en-US" dirty="0"/>
              <a:t>a secondary path of execution when an "if" clause evaluates to </a:t>
            </a:r>
            <a:r>
              <a:rPr lang="en-US" dirty="0" smtClean="0"/>
              <a:t>false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99" y="3462860"/>
            <a:ext cx="8855901" cy="1606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135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if-else </a:t>
            </a:r>
            <a:r>
              <a:rPr lang="en-US" dirty="0" err="1" smtClean="0"/>
              <a:t>if-else</a:t>
            </a:r>
            <a:endParaRPr lang="en-US" dirty="0"/>
          </a:p>
          <a:p>
            <a:pPr lvl="1"/>
            <a:r>
              <a:rPr lang="en-US" dirty="0" smtClean="0"/>
              <a:t>Use when more than one condition needs to be evaluated</a:t>
            </a:r>
          </a:p>
          <a:p>
            <a:pPr lvl="1"/>
            <a:r>
              <a:rPr lang="en-US" dirty="0" smtClean="0"/>
              <a:t>The value can </a:t>
            </a:r>
            <a:r>
              <a:rPr lang="en-US" dirty="0"/>
              <a:t>satisfy more than one expression in the compound </a:t>
            </a:r>
            <a:r>
              <a:rPr lang="en-US" dirty="0" smtClean="0"/>
              <a:t>statement</a:t>
            </a:r>
          </a:p>
          <a:p>
            <a:pPr lvl="1"/>
            <a:r>
              <a:rPr lang="en-US" dirty="0" smtClean="0"/>
              <a:t>Once </a:t>
            </a:r>
            <a:r>
              <a:rPr lang="en-US" dirty="0"/>
              <a:t>a condition is satisfied, the appropriate statements are executed </a:t>
            </a:r>
            <a:r>
              <a:rPr lang="en-US" dirty="0" smtClean="0"/>
              <a:t>and </a:t>
            </a:r>
            <a:r>
              <a:rPr lang="en-US" dirty="0"/>
              <a:t>the remaining conditions are not </a:t>
            </a:r>
            <a:r>
              <a:rPr lang="en-US" dirty="0" smtClean="0"/>
              <a:t>evaluated</a:t>
            </a:r>
          </a:p>
          <a:p>
            <a:pPr lvl="1"/>
            <a:r>
              <a:rPr lang="en-US" dirty="0" smtClean="0"/>
              <a:t>The else leg is NOT required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64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7147</TotalTime>
  <Words>156</Words>
  <Application>Microsoft Office PowerPoint</Application>
  <PresentationFormat>On-screen Show (4:3)</PresentationFormat>
  <Paragraphs>95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 University of Central Florida COP 3330  Object Oriented Programming </vt:lpstr>
      <vt:lpstr>Agenda</vt:lpstr>
      <vt:lpstr>PowerPoint Presentation</vt:lpstr>
      <vt:lpstr>Control Flow</vt:lpstr>
      <vt:lpstr>Control Flow</vt:lpstr>
      <vt:lpstr>PowerPoint Presentation</vt:lpstr>
      <vt:lpstr>Control Flow</vt:lpstr>
      <vt:lpstr>Control Flow</vt:lpstr>
      <vt:lpstr>Control Flow</vt:lpstr>
      <vt:lpstr>Control Flow</vt:lpstr>
      <vt:lpstr>Control Flow</vt:lpstr>
      <vt:lpstr>Control Flow</vt:lpstr>
      <vt:lpstr>Control Flow</vt:lpstr>
      <vt:lpstr>Control Flow</vt:lpstr>
      <vt:lpstr>Control Flow</vt:lpstr>
      <vt:lpstr>Control Flow</vt:lpstr>
      <vt:lpstr>Control Flow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Presentation Foundation (WPF)</dc:title>
  <dc:creator>kwhiting</dc:creator>
  <cp:lastModifiedBy>kwhiting</cp:lastModifiedBy>
  <cp:revision>464</cp:revision>
  <dcterms:created xsi:type="dcterms:W3CDTF">2013-10-29T00:42:48Z</dcterms:created>
  <dcterms:modified xsi:type="dcterms:W3CDTF">2016-09-06T19:26:06Z</dcterms:modified>
</cp:coreProperties>
</file>