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312" r:id="rId4"/>
    <p:sldId id="30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DOM </a:t>
            </a:r>
          </a:p>
          <a:p>
            <a:pPr lvl="1"/>
            <a:r>
              <a:rPr lang="en-US" dirty="0" smtClean="0"/>
              <a:t>Document </a:t>
            </a:r>
            <a:r>
              <a:rPr lang="en-US" dirty="0"/>
              <a:t>Object Model is an official recommendation of the World Wide Web Consortium (W3C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an interface that enables programs to access and update the style, structure</a:t>
            </a:r>
            <a:r>
              <a:rPr lang="en-US" dirty="0" smtClean="0"/>
              <a:t>, and </a:t>
            </a:r>
            <a:r>
              <a:rPr lang="en-US" dirty="0"/>
              <a:t>contents of XML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parsers that support the DOM implement that </a:t>
            </a:r>
            <a:r>
              <a:rPr lang="en-US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1007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 Parser Usage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know a lot about the structure of a document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move parts of the document around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/>
              <a:t>to use the information in the document more than </a:t>
            </a:r>
            <a:r>
              <a:rPr lang="en-US" dirty="0" smtClean="0"/>
              <a:t>once</a:t>
            </a:r>
          </a:p>
          <a:p>
            <a:pPr lvl="1"/>
            <a:r>
              <a:rPr lang="en-US" dirty="0" smtClean="0"/>
              <a:t>when parse </a:t>
            </a:r>
            <a:r>
              <a:rPr lang="en-US" dirty="0"/>
              <a:t>an XML document with a DOM parser, </a:t>
            </a:r>
            <a:r>
              <a:rPr lang="en-US" dirty="0" smtClean="0"/>
              <a:t>get </a:t>
            </a:r>
            <a:r>
              <a:rPr lang="en-US" dirty="0"/>
              <a:t>back a tree structure that contains all of the elements of </a:t>
            </a:r>
            <a:r>
              <a:rPr lang="en-US" dirty="0" smtClean="0"/>
              <a:t>the document</a:t>
            </a:r>
          </a:p>
          <a:p>
            <a:pPr lvl="1"/>
            <a:r>
              <a:rPr lang="en-US" dirty="0" smtClean="0"/>
              <a:t>DOM </a:t>
            </a:r>
            <a:r>
              <a:rPr lang="en-US" dirty="0"/>
              <a:t>provides </a:t>
            </a:r>
            <a:r>
              <a:rPr lang="en-US" dirty="0" smtClean="0"/>
              <a:t>methods to </a:t>
            </a:r>
            <a:r>
              <a:rPr lang="en-US" dirty="0"/>
              <a:t>examine the contents and structure of the </a:t>
            </a:r>
            <a:r>
              <a:rPr lang="en-US" dirty="0" smtClean="0"/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DOM </a:t>
            </a:r>
            <a:r>
              <a:rPr lang="en-US" dirty="0" smtClean="0"/>
              <a:t>defines </a:t>
            </a:r>
            <a:r>
              <a:rPr lang="en-US" dirty="0"/>
              <a:t>several Java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b="1" dirty="0"/>
              <a:t>Node</a:t>
            </a:r>
            <a:r>
              <a:rPr lang="en-US" dirty="0"/>
              <a:t> - </a:t>
            </a:r>
            <a:r>
              <a:rPr lang="en-US" dirty="0" smtClean="0"/>
              <a:t>base </a:t>
            </a:r>
            <a:r>
              <a:rPr lang="en-US" dirty="0"/>
              <a:t>datatype of the </a:t>
            </a:r>
            <a:r>
              <a:rPr lang="en-US" dirty="0" smtClean="0"/>
              <a:t>DOM</a:t>
            </a:r>
            <a:endParaRPr lang="en-US" dirty="0"/>
          </a:p>
          <a:p>
            <a:pPr lvl="1"/>
            <a:r>
              <a:rPr lang="en-US" b="1" dirty="0"/>
              <a:t>Element</a:t>
            </a:r>
            <a:r>
              <a:rPr lang="en-US" dirty="0"/>
              <a:t> - </a:t>
            </a:r>
            <a:r>
              <a:rPr lang="en-US" dirty="0" smtClean="0"/>
              <a:t>majority </a:t>
            </a:r>
            <a:r>
              <a:rPr lang="en-US" dirty="0"/>
              <a:t>of the objects </a:t>
            </a:r>
            <a:r>
              <a:rPr lang="en-US" dirty="0" smtClean="0"/>
              <a:t>interacting with in the source code</a:t>
            </a:r>
            <a:endParaRPr lang="en-US" dirty="0"/>
          </a:p>
          <a:p>
            <a:pPr lvl="1"/>
            <a:r>
              <a:rPr lang="en-US" b="1" dirty="0" err="1"/>
              <a:t>Attr</a:t>
            </a:r>
            <a:r>
              <a:rPr lang="en-US" dirty="0"/>
              <a:t> </a:t>
            </a:r>
            <a:r>
              <a:rPr lang="en-US" dirty="0" smtClean="0"/>
              <a:t>- represents </a:t>
            </a:r>
            <a:r>
              <a:rPr lang="en-US" dirty="0"/>
              <a:t>an attribute of an </a:t>
            </a:r>
            <a:r>
              <a:rPr lang="en-US" dirty="0" smtClean="0"/>
              <a:t>element</a:t>
            </a:r>
            <a:endParaRPr lang="en-US" dirty="0"/>
          </a:p>
          <a:p>
            <a:pPr lvl="1"/>
            <a:r>
              <a:rPr lang="en-US" b="1" dirty="0"/>
              <a:t>Text</a:t>
            </a:r>
            <a:r>
              <a:rPr lang="en-US" dirty="0"/>
              <a:t> </a:t>
            </a:r>
            <a:r>
              <a:rPr lang="en-US" dirty="0" smtClean="0"/>
              <a:t>- actual </a:t>
            </a:r>
            <a:r>
              <a:rPr lang="en-US" dirty="0"/>
              <a:t>content of an Element or </a:t>
            </a:r>
            <a:r>
              <a:rPr lang="en-US" dirty="0" err="1" smtClean="0"/>
              <a:t>Attr</a:t>
            </a:r>
            <a:endParaRPr lang="en-US" dirty="0"/>
          </a:p>
          <a:p>
            <a:pPr lvl="1"/>
            <a:r>
              <a:rPr lang="en-US" b="1" dirty="0"/>
              <a:t>Document</a:t>
            </a:r>
            <a:r>
              <a:rPr lang="en-US" dirty="0"/>
              <a:t> </a:t>
            </a:r>
            <a:r>
              <a:rPr lang="en-US" dirty="0" smtClean="0"/>
              <a:t>- the </a:t>
            </a:r>
            <a:r>
              <a:rPr lang="en-US" dirty="0"/>
              <a:t>entire XML </a:t>
            </a:r>
            <a:r>
              <a:rPr lang="en-US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6013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DOM </a:t>
            </a:r>
            <a:r>
              <a:rPr lang="en-US" dirty="0" smtClean="0"/>
              <a:t>methods used often</a:t>
            </a:r>
            <a:endParaRPr lang="en-US" dirty="0"/>
          </a:p>
          <a:p>
            <a:pPr lvl="1"/>
            <a:r>
              <a:rPr lang="en-US" b="1" dirty="0" err="1" smtClean="0"/>
              <a:t>Document.getDocumentElement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the root element of the </a:t>
            </a:r>
            <a:r>
              <a:rPr lang="en-US" dirty="0" smtClean="0"/>
              <a:t>document</a:t>
            </a:r>
            <a:endParaRPr lang="en-US" dirty="0"/>
          </a:p>
          <a:p>
            <a:pPr lvl="1"/>
            <a:r>
              <a:rPr lang="en-US" b="1" dirty="0" err="1"/>
              <a:t>Node.getFirstChild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the first child of a given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b="1" dirty="0" err="1"/>
              <a:t>Node.getLastChild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the last child of a given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b="1" dirty="0" err="1"/>
              <a:t>Node.getNextSibling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the next sibling of a given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b="1" dirty="0" err="1"/>
              <a:t>Node.getPreviousSibling</a:t>
            </a:r>
            <a:r>
              <a:rPr lang="en-US" b="1" dirty="0"/>
              <a:t>()</a:t>
            </a:r>
            <a:r>
              <a:rPr lang="en-US" dirty="0"/>
              <a:t> - </a:t>
            </a:r>
            <a:r>
              <a:rPr lang="en-US" dirty="0" smtClean="0"/>
              <a:t>returns </a:t>
            </a:r>
            <a:r>
              <a:rPr lang="en-US" dirty="0"/>
              <a:t>the previous sibling of a given </a:t>
            </a:r>
            <a:r>
              <a:rPr lang="en-US" dirty="0" smtClean="0"/>
              <a:t>Node</a:t>
            </a:r>
            <a:endParaRPr lang="en-US" dirty="0"/>
          </a:p>
          <a:p>
            <a:pPr lvl="1"/>
            <a:r>
              <a:rPr lang="en-US" b="1" dirty="0" err="1"/>
              <a:t>Node.getAttribute</a:t>
            </a:r>
            <a:r>
              <a:rPr lang="en-US" b="1" dirty="0"/>
              <a:t>(</a:t>
            </a:r>
            <a:r>
              <a:rPr lang="en-US" b="1" dirty="0" err="1"/>
              <a:t>attrName</a:t>
            </a:r>
            <a:r>
              <a:rPr lang="en-US" b="1" dirty="0"/>
              <a:t>)</a:t>
            </a:r>
            <a:r>
              <a:rPr lang="en-US" dirty="0"/>
              <a:t> - </a:t>
            </a:r>
            <a:r>
              <a:rPr lang="en-US" dirty="0" smtClean="0"/>
              <a:t>for </a:t>
            </a:r>
            <a:r>
              <a:rPr lang="en-US" dirty="0"/>
              <a:t>a given Node, returns the attribute with the requested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8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Steps to Using DOM</a:t>
            </a:r>
          </a:p>
          <a:p>
            <a:pPr lvl="1"/>
            <a:r>
              <a:rPr lang="en-US" dirty="0" smtClean="0"/>
              <a:t>Import </a:t>
            </a:r>
            <a:r>
              <a:rPr lang="en-US" dirty="0"/>
              <a:t>XML-related </a:t>
            </a:r>
            <a:r>
              <a:rPr lang="en-US" dirty="0" smtClean="0"/>
              <a:t>packages</a:t>
            </a:r>
          </a:p>
          <a:p>
            <a:pPr lvl="2"/>
            <a:r>
              <a:rPr lang="en-US" dirty="0"/>
              <a:t>import org.w3c.dom.*; </a:t>
            </a:r>
            <a:endParaRPr lang="en-US" dirty="0" smtClean="0"/>
          </a:p>
          <a:p>
            <a:pPr lvl="2"/>
            <a:r>
              <a:rPr lang="en-US" dirty="0" smtClean="0"/>
              <a:t>import </a:t>
            </a:r>
            <a:r>
              <a:rPr lang="en-US" dirty="0" err="1"/>
              <a:t>javax.xml.parsers</a:t>
            </a:r>
            <a:r>
              <a:rPr lang="en-US" dirty="0"/>
              <a:t>.*; </a:t>
            </a:r>
            <a:endParaRPr lang="en-US" dirty="0" smtClean="0"/>
          </a:p>
          <a:p>
            <a:pPr lvl="2"/>
            <a:r>
              <a:rPr lang="en-US" dirty="0" smtClean="0"/>
              <a:t>import </a:t>
            </a:r>
            <a:r>
              <a:rPr lang="en-US" dirty="0"/>
              <a:t>java.io.*;</a:t>
            </a:r>
          </a:p>
          <a:p>
            <a:pPr lvl="1"/>
            <a:r>
              <a:rPr lang="en-US" dirty="0"/>
              <a:t>Create a </a:t>
            </a:r>
            <a:r>
              <a:rPr lang="en-US" dirty="0" err="1" smtClean="0"/>
              <a:t>DocumentBuilder</a:t>
            </a:r>
            <a:endParaRPr lang="en-US" dirty="0" smtClean="0"/>
          </a:p>
          <a:p>
            <a:pPr lvl="2"/>
            <a:r>
              <a:rPr lang="en-US" sz="2600" dirty="0" err="1"/>
              <a:t>DocumentBuilderFactory</a:t>
            </a:r>
            <a:r>
              <a:rPr lang="en-US" sz="2600" dirty="0"/>
              <a:t> factory </a:t>
            </a:r>
            <a:r>
              <a:rPr lang="en-US" sz="2600" dirty="0" smtClean="0"/>
              <a:t>= </a:t>
            </a:r>
            <a:r>
              <a:rPr lang="en-US" sz="2600" dirty="0" err="1" smtClean="0"/>
              <a:t>DocumentBuilderFactory.newInstance</a:t>
            </a:r>
            <a:r>
              <a:rPr lang="en-US" sz="2600" dirty="0"/>
              <a:t>(); </a:t>
            </a:r>
            <a:endParaRPr lang="en-US" sz="2600" dirty="0" smtClean="0"/>
          </a:p>
          <a:p>
            <a:pPr lvl="2"/>
            <a:r>
              <a:rPr lang="en-US" dirty="0" err="1" smtClean="0"/>
              <a:t>DocumentBuilder</a:t>
            </a:r>
            <a:r>
              <a:rPr lang="en-US" dirty="0" smtClean="0"/>
              <a:t> </a:t>
            </a:r>
            <a:r>
              <a:rPr lang="en-US" dirty="0"/>
              <a:t>builder = </a:t>
            </a:r>
            <a:r>
              <a:rPr lang="en-US" dirty="0" err="1"/>
              <a:t>factory.newDocumentBuilder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Create a Document from a file or </a:t>
            </a:r>
            <a:r>
              <a:rPr lang="en-US" dirty="0" smtClean="0"/>
              <a:t>stream</a:t>
            </a:r>
          </a:p>
          <a:p>
            <a:pPr lvl="2"/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xmlStringBuilder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/>
              <a:t>(); </a:t>
            </a:r>
            <a:endParaRPr lang="en-US" dirty="0" smtClean="0"/>
          </a:p>
          <a:p>
            <a:pPr lvl="2"/>
            <a:r>
              <a:rPr lang="en-US" dirty="0" err="1" smtClean="0"/>
              <a:t>xmlStringBuilder.append</a:t>
            </a:r>
            <a:r>
              <a:rPr lang="en-US" dirty="0"/>
              <a:t>("&lt;?xml version="1.0"?&gt; &lt;class&gt; &lt;/class&gt;"); </a:t>
            </a:r>
            <a:endParaRPr lang="en-US" dirty="0" smtClean="0"/>
          </a:p>
          <a:p>
            <a:pPr lvl="2"/>
            <a:r>
              <a:rPr lang="en-US" dirty="0" err="1" smtClean="0"/>
              <a:t>ByteArrayInputStream</a:t>
            </a:r>
            <a:r>
              <a:rPr lang="en-US" dirty="0" smtClean="0"/>
              <a:t> </a:t>
            </a:r>
            <a:r>
              <a:rPr lang="en-US" dirty="0"/>
              <a:t>input = new </a:t>
            </a:r>
            <a:r>
              <a:rPr lang="en-US" dirty="0" err="1"/>
              <a:t>ByteArrayInputStream</a:t>
            </a:r>
            <a:r>
              <a:rPr lang="en-US" dirty="0"/>
              <a:t>( </a:t>
            </a:r>
            <a:r>
              <a:rPr lang="en-US" dirty="0" err="1"/>
              <a:t>xmlStringBuilder.toString</a:t>
            </a:r>
            <a:r>
              <a:rPr lang="en-US" dirty="0"/>
              <a:t>().</a:t>
            </a:r>
            <a:r>
              <a:rPr lang="en-US" dirty="0" err="1"/>
              <a:t>getBytes</a:t>
            </a:r>
            <a:r>
              <a:rPr lang="en-US" dirty="0"/>
              <a:t>("UTF-8")); </a:t>
            </a:r>
            <a:endParaRPr lang="en-US" dirty="0" smtClean="0"/>
          </a:p>
          <a:p>
            <a:pPr lvl="2"/>
            <a:r>
              <a:rPr lang="en-US" dirty="0" smtClean="0"/>
              <a:t>Document </a:t>
            </a:r>
            <a:r>
              <a:rPr lang="en-US" dirty="0"/>
              <a:t>doc = </a:t>
            </a:r>
            <a:r>
              <a:rPr lang="en-US" dirty="0" err="1"/>
              <a:t>builder.parse</a:t>
            </a:r>
            <a:r>
              <a:rPr lang="en-US" dirty="0"/>
              <a:t>(input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Steps to Using DOM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the root element</a:t>
            </a:r>
          </a:p>
          <a:p>
            <a:pPr lvl="2"/>
            <a:r>
              <a:rPr lang="en-US" dirty="0"/>
              <a:t>Element root = </a:t>
            </a:r>
            <a:r>
              <a:rPr lang="en-US" dirty="0" err="1"/>
              <a:t>document.getDocumentElement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Examine attributes</a:t>
            </a:r>
          </a:p>
          <a:p>
            <a:pPr lvl="2"/>
            <a:r>
              <a:rPr lang="en-US" dirty="0"/>
              <a:t>//returns specific attribute </a:t>
            </a:r>
            <a:endParaRPr lang="en-US" dirty="0" smtClean="0"/>
          </a:p>
          <a:p>
            <a:pPr lvl="2"/>
            <a:r>
              <a:rPr lang="en-US" dirty="0" err="1" smtClean="0"/>
              <a:t>getAttribute</a:t>
            </a:r>
            <a:r>
              <a:rPr lang="en-US" dirty="0"/>
              <a:t>("</a:t>
            </a:r>
            <a:r>
              <a:rPr lang="en-US" dirty="0" err="1"/>
              <a:t>attributeName</a:t>
            </a:r>
            <a:r>
              <a:rPr lang="en-US" dirty="0"/>
              <a:t>"); </a:t>
            </a:r>
            <a:endParaRPr lang="en-US" dirty="0" smtClean="0"/>
          </a:p>
          <a:p>
            <a:pPr lvl="2"/>
            <a:r>
              <a:rPr lang="en-US" dirty="0" smtClean="0"/>
              <a:t>//</a:t>
            </a:r>
            <a:r>
              <a:rPr lang="en-US" dirty="0"/>
              <a:t>returns a Map (table) of names/values </a:t>
            </a:r>
            <a:endParaRPr lang="en-US" dirty="0" smtClean="0"/>
          </a:p>
          <a:p>
            <a:pPr lvl="2"/>
            <a:r>
              <a:rPr lang="en-US" dirty="0" err="1" smtClean="0"/>
              <a:t>getAttributes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Examine </a:t>
            </a:r>
            <a:r>
              <a:rPr lang="en-US" dirty="0" smtClean="0"/>
              <a:t>sub-elements</a:t>
            </a:r>
          </a:p>
          <a:p>
            <a:pPr lvl="2"/>
            <a:r>
              <a:rPr lang="en-US" dirty="0"/>
              <a:t>//returns a list of </a:t>
            </a:r>
            <a:r>
              <a:rPr lang="en-US" dirty="0" err="1"/>
              <a:t>subelements</a:t>
            </a:r>
            <a:r>
              <a:rPr lang="en-US" dirty="0"/>
              <a:t> of specified name </a:t>
            </a:r>
            <a:endParaRPr lang="en-US" dirty="0" smtClean="0"/>
          </a:p>
          <a:p>
            <a:pPr lvl="2"/>
            <a:r>
              <a:rPr lang="en-US" dirty="0" err="1" smtClean="0"/>
              <a:t>getElementsByTagName</a:t>
            </a:r>
            <a:r>
              <a:rPr lang="en-US" dirty="0"/>
              <a:t>("</a:t>
            </a:r>
            <a:r>
              <a:rPr lang="en-US" dirty="0" err="1"/>
              <a:t>subelementName</a:t>
            </a:r>
            <a:r>
              <a:rPr lang="en-US" dirty="0"/>
              <a:t>"); </a:t>
            </a:r>
            <a:endParaRPr lang="en-US" dirty="0" smtClean="0"/>
          </a:p>
          <a:p>
            <a:pPr lvl="2"/>
            <a:r>
              <a:rPr lang="en-US" dirty="0" smtClean="0"/>
              <a:t>//</a:t>
            </a:r>
            <a:r>
              <a:rPr lang="en-US" dirty="0"/>
              <a:t>returns a list of all child nodes </a:t>
            </a:r>
            <a:endParaRPr lang="en-US" dirty="0" smtClean="0"/>
          </a:p>
          <a:p>
            <a:pPr lvl="2"/>
            <a:r>
              <a:rPr lang="en-US" dirty="0" err="1" smtClean="0"/>
              <a:t>getChildNodes</a:t>
            </a:r>
            <a:r>
              <a:rPr lang="en-US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9595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</a:p>
          <a:p>
            <a:r>
              <a:rPr lang="en-US" dirty="0" smtClean="0"/>
              <a:t>XML Parsing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XML Parsing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2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Extensible </a:t>
            </a:r>
            <a:r>
              <a:rPr lang="en-US" dirty="0"/>
              <a:t>Markup </a:t>
            </a:r>
            <a:r>
              <a:rPr lang="en-US" dirty="0" smtClean="0"/>
              <a:t>Language (XML)</a:t>
            </a:r>
          </a:p>
          <a:p>
            <a:pPr lvl="1"/>
            <a:r>
              <a:rPr lang="en-US" dirty="0"/>
              <a:t>XML is a simple text based language which was designed to store and transport data in plain text format. It stands for Extensible Markup Language. </a:t>
            </a:r>
            <a:endParaRPr lang="en-US" dirty="0" smtClean="0"/>
          </a:p>
          <a:p>
            <a:pPr lvl="1"/>
            <a:r>
              <a:rPr lang="en-US" dirty="0" smtClean="0"/>
              <a:t>XML is a markup language</a:t>
            </a:r>
          </a:p>
          <a:p>
            <a:pPr lvl="1"/>
            <a:r>
              <a:rPr lang="en-US" dirty="0" smtClean="0"/>
              <a:t>XML </a:t>
            </a:r>
            <a:r>
              <a:rPr lang="en-US" dirty="0"/>
              <a:t>is a tag based language like </a:t>
            </a:r>
            <a:r>
              <a:rPr lang="en-US" dirty="0" smtClean="0"/>
              <a:t>HTML</a:t>
            </a:r>
            <a:endParaRPr lang="en-US" dirty="0"/>
          </a:p>
          <a:p>
            <a:pPr lvl="1"/>
            <a:r>
              <a:rPr lang="en-US" dirty="0"/>
              <a:t>XML tags are not predefined like </a:t>
            </a:r>
            <a:r>
              <a:rPr lang="en-US" dirty="0" smtClean="0"/>
              <a:t>HTML</a:t>
            </a:r>
            <a:endParaRPr lang="en-US" dirty="0"/>
          </a:p>
          <a:p>
            <a:pPr lvl="1"/>
            <a:r>
              <a:rPr lang="en-US" dirty="0" smtClean="0"/>
              <a:t>Define </a:t>
            </a:r>
            <a:r>
              <a:rPr lang="en-US" dirty="0"/>
              <a:t>your own tags which is why it is called extensible 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/>
              <a:t>XML tags are designed to be self </a:t>
            </a:r>
            <a:r>
              <a:rPr lang="en-US" dirty="0" smtClean="0"/>
              <a:t>descriptive</a:t>
            </a:r>
            <a:endParaRPr lang="en-US" dirty="0"/>
          </a:p>
          <a:p>
            <a:pPr lvl="1"/>
            <a:r>
              <a:rPr lang="en-US" dirty="0"/>
              <a:t>XML is W3C Recommendation for data storage and </a:t>
            </a:r>
            <a:r>
              <a:rPr lang="en-US" dirty="0" smtClean="0"/>
              <a:t>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encoding="UTF-8"?&gt;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Personnel&gt;</a:t>
            </a:r>
          </a:p>
          <a:p>
            <a:pPr marL="0" indent="0">
              <a:buNone/>
            </a:pPr>
            <a:r>
              <a:rPr lang="en-US" dirty="0"/>
              <a:t>  &lt;Employee type="permanent"&gt;</a:t>
            </a:r>
          </a:p>
          <a:p>
            <a:pPr marL="0" indent="0">
              <a:buNone/>
            </a:pPr>
            <a:r>
              <a:rPr lang="en-US" dirty="0"/>
              <a:t>        &lt;Name&gt;Seagull&lt;/Name&gt;</a:t>
            </a:r>
          </a:p>
          <a:p>
            <a:pPr marL="0" indent="0">
              <a:buNone/>
            </a:pPr>
            <a:r>
              <a:rPr lang="en-US" dirty="0"/>
              <a:t>        &lt;Id&gt;3674&lt;/Id&gt;</a:t>
            </a:r>
          </a:p>
          <a:p>
            <a:pPr marL="0" indent="0">
              <a:buNone/>
            </a:pPr>
            <a:r>
              <a:rPr lang="en-US" dirty="0"/>
              <a:t>        &lt;Age&gt;34&lt;/Age&gt;</a:t>
            </a:r>
          </a:p>
          <a:p>
            <a:pPr marL="0" indent="0">
              <a:buNone/>
            </a:pPr>
            <a:r>
              <a:rPr lang="en-US" dirty="0"/>
              <a:t>   &lt;/Employee&gt;</a:t>
            </a:r>
          </a:p>
          <a:p>
            <a:pPr marL="0" indent="0">
              <a:buNone/>
            </a:pPr>
            <a:r>
              <a:rPr lang="en-US" dirty="0"/>
              <a:t>  &lt;Employee type="contract"&gt;</a:t>
            </a:r>
          </a:p>
          <a:p>
            <a:pPr marL="0" indent="0">
              <a:buNone/>
            </a:pPr>
            <a:r>
              <a:rPr lang="en-US" dirty="0"/>
              <a:t>        &lt;Name&gt;Robin&lt;/Name&gt;</a:t>
            </a:r>
          </a:p>
          <a:p>
            <a:pPr marL="0" indent="0">
              <a:buNone/>
            </a:pPr>
            <a:r>
              <a:rPr lang="en-US" dirty="0"/>
              <a:t>        &lt;Id&gt;3675&lt;/Id&gt;</a:t>
            </a:r>
          </a:p>
          <a:p>
            <a:pPr marL="0" indent="0">
              <a:buNone/>
            </a:pPr>
            <a:r>
              <a:rPr lang="en-US" dirty="0"/>
              <a:t>        &lt;Age&gt;25&lt;/Age&gt;</a:t>
            </a:r>
          </a:p>
          <a:p>
            <a:pPr marL="0" indent="0">
              <a:buNone/>
            </a:pPr>
            <a:r>
              <a:rPr lang="en-US" dirty="0"/>
              <a:t>    &lt;/Employee&gt;</a:t>
            </a:r>
          </a:p>
          <a:p>
            <a:pPr marL="0" indent="0">
              <a:buNone/>
            </a:pPr>
            <a:r>
              <a:rPr lang="en-US" dirty="0"/>
              <a:t>  &lt;Employee type="permanent"&gt;</a:t>
            </a:r>
          </a:p>
          <a:p>
            <a:pPr marL="0" indent="0">
              <a:buNone/>
            </a:pPr>
            <a:r>
              <a:rPr lang="en-US" dirty="0"/>
              <a:t>        &lt;Name&gt;Crow&lt;/Name&gt;</a:t>
            </a:r>
          </a:p>
          <a:p>
            <a:pPr marL="0" indent="0">
              <a:buNone/>
            </a:pPr>
            <a:r>
              <a:rPr lang="en-US" dirty="0"/>
              <a:t>        &lt;Id&gt;3676&lt;/Id&gt;</a:t>
            </a:r>
          </a:p>
          <a:p>
            <a:pPr marL="0" indent="0">
              <a:buNone/>
            </a:pPr>
            <a:r>
              <a:rPr lang="en-US" dirty="0"/>
              <a:t>        &lt;Age&gt;28&lt;/Age&gt;</a:t>
            </a:r>
          </a:p>
          <a:p>
            <a:pPr marL="0" indent="0">
              <a:buNone/>
            </a:pPr>
            <a:r>
              <a:rPr lang="en-US" dirty="0"/>
              <a:t>    &lt;/Employee&gt;</a:t>
            </a:r>
          </a:p>
          <a:p>
            <a:pPr marL="0" indent="0">
              <a:buNone/>
            </a:pPr>
            <a:r>
              <a:rPr lang="en-US" dirty="0"/>
              <a:t>&lt;/Personnel&gt;</a:t>
            </a:r>
          </a:p>
        </p:txBody>
      </p:sp>
    </p:spTree>
    <p:extLst>
      <p:ext uri="{BB962C8B-B14F-4D97-AF65-F5344CB8AC3E}">
        <p14:creationId xmlns:p14="http://schemas.microsoft.com/office/powerpoint/2010/main" val="39664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b="1" dirty="0"/>
              <a:t>Technology agnostic</a:t>
            </a:r>
            <a:r>
              <a:rPr lang="en-US" dirty="0"/>
              <a:t> - </a:t>
            </a:r>
            <a:r>
              <a:rPr lang="en-US" dirty="0" smtClean="0"/>
              <a:t>being </a:t>
            </a:r>
            <a:r>
              <a:rPr lang="en-US" dirty="0"/>
              <a:t>plain text, XML is technology </a:t>
            </a:r>
            <a:r>
              <a:rPr lang="en-US" dirty="0" smtClean="0"/>
              <a:t>independent</a:t>
            </a:r>
            <a:r>
              <a:rPr lang="en-US" dirty="0"/>
              <a:t> </a:t>
            </a:r>
            <a:r>
              <a:rPr lang="en-US" dirty="0" smtClean="0"/>
              <a:t>and can </a:t>
            </a:r>
            <a:r>
              <a:rPr lang="en-US" dirty="0"/>
              <a:t>be used by any technology for data storage and transmission </a:t>
            </a:r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b="1" dirty="0"/>
              <a:t>Human </a:t>
            </a:r>
            <a:r>
              <a:rPr lang="en-US" b="1" dirty="0" smtClean="0"/>
              <a:t>readable </a:t>
            </a:r>
            <a:r>
              <a:rPr lang="en-US" dirty="0" smtClean="0"/>
              <a:t>- </a:t>
            </a:r>
            <a:r>
              <a:rPr lang="en-US" dirty="0"/>
              <a:t>XML uses simple text </a:t>
            </a:r>
            <a:r>
              <a:rPr lang="en-US" dirty="0" smtClean="0"/>
              <a:t>format, therefore is </a:t>
            </a:r>
            <a:r>
              <a:rPr lang="en-US" dirty="0"/>
              <a:t>human readable and </a:t>
            </a:r>
            <a:r>
              <a:rPr lang="en-US" dirty="0" smtClean="0"/>
              <a:t>understandable</a:t>
            </a:r>
            <a:endParaRPr lang="en-US" dirty="0"/>
          </a:p>
          <a:p>
            <a:pPr lvl="1"/>
            <a:r>
              <a:rPr lang="en-US" b="1" dirty="0"/>
              <a:t>Extensible</a:t>
            </a:r>
            <a:r>
              <a:rPr lang="en-US" dirty="0"/>
              <a:t> - in XML, custom tags can be created and used </a:t>
            </a:r>
            <a:r>
              <a:rPr lang="en-US" dirty="0" smtClean="0"/>
              <a:t>easily</a:t>
            </a:r>
            <a:endParaRPr lang="en-US" dirty="0"/>
          </a:p>
          <a:p>
            <a:pPr lvl="1"/>
            <a:r>
              <a:rPr lang="en-US" b="1" dirty="0"/>
              <a:t>Allow Validation</a:t>
            </a:r>
            <a:r>
              <a:rPr lang="en-US" dirty="0"/>
              <a:t> - </a:t>
            </a:r>
            <a:r>
              <a:rPr lang="en-US" dirty="0" smtClean="0"/>
              <a:t>using </a:t>
            </a:r>
            <a:r>
              <a:rPr lang="en-US" dirty="0"/>
              <a:t>XML Schema Definition </a:t>
            </a:r>
            <a:r>
              <a:rPr lang="en-US" dirty="0" smtClean="0"/>
              <a:t> (XSD), </a:t>
            </a:r>
            <a:r>
              <a:rPr lang="en-US" dirty="0"/>
              <a:t>document type </a:t>
            </a:r>
            <a:r>
              <a:rPr lang="en-US" dirty="0" smtClean="0"/>
              <a:t>definition (DTD) </a:t>
            </a:r>
            <a:r>
              <a:rPr lang="en-US" dirty="0"/>
              <a:t>and XML structure can be validated </a:t>
            </a:r>
            <a:r>
              <a:rPr lang="en-US" dirty="0" smtClean="0"/>
              <a:t>easily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b="1" dirty="0" smtClean="0"/>
              <a:t>Redundant </a:t>
            </a:r>
            <a:r>
              <a:rPr lang="en-US" b="1" dirty="0"/>
              <a:t>Syntax</a:t>
            </a:r>
            <a:r>
              <a:rPr lang="en-US" dirty="0"/>
              <a:t> - </a:t>
            </a:r>
            <a:r>
              <a:rPr lang="en-US" dirty="0" smtClean="0"/>
              <a:t>XML </a:t>
            </a:r>
            <a:r>
              <a:rPr lang="en-US" dirty="0"/>
              <a:t>file contains lot of </a:t>
            </a:r>
            <a:r>
              <a:rPr lang="en-US" dirty="0" smtClean="0"/>
              <a:t>repetitive terms</a:t>
            </a:r>
            <a:endParaRPr lang="en-US" dirty="0"/>
          </a:p>
          <a:p>
            <a:pPr lvl="1"/>
            <a:r>
              <a:rPr lang="en-US" b="1" dirty="0" smtClean="0"/>
              <a:t>Verbose </a:t>
            </a:r>
            <a:r>
              <a:rPr lang="en-US" dirty="0" smtClean="0"/>
              <a:t>- being </a:t>
            </a:r>
            <a:r>
              <a:rPr lang="en-US" dirty="0"/>
              <a:t>a verbose language, XML file size increases the transmission and storage </a:t>
            </a:r>
            <a:r>
              <a:rPr lang="en-US" dirty="0" smtClean="0"/>
              <a:t>costs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Parsing XML refers to going through XML document to access data or to modify data in one or other </a:t>
            </a:r>
            <a:r>
              <a:rPr lang="en-US" dirty="0" smtClean="0"/>
              <a:t>way</a:t>
            </a:r>
          </a:p>
          <a:p>
            <a:r>
              <a:rPr lang="en-US" dirty="0" smtClean="0"/>
              <a:t>An XML </a:t>
            </a:r>
            <a:r>
              <a:rPr lang="en-US" dirty="0"/>
              <a:t>Parser provides </a:t>
            </a:r>
            <a:r>
              <a:rPr lang="en-US" dirty="0" smtClean="0"/>
              <a:t>the methodology to </a:t>
            </a:r>
            <a:r>
              <a:rPr lang="en-US" dirty="0"/>
              <a:t>access or modify data present in an XML </a:t>
            </a:r>
            <a:r>
              <a:rPr lang="en-US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4242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and XML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Java </a:t>
            </a:r>
            <a:r>
              <a:rPr lang="en-US" dirty="0"/>
              <a:t>provides multiple options to parse XML </a:t>
            </a:r>
            <a:r>
              <a:rPr lang="en-US" dirty="0" smtClean="0"/>
              <a:t>document</a:t>
            </a:r>
          </a:p>
          <a:p>
            <a:pPr lvl="1"/>
            <a:r>
              <a:rPr lang="en-US" b="1" dirty="0" smtClean="0"/>
              <a:t>DOM Parser</a:t>
            </a:r>
            <a:endParaRPr lang="en-US" dirty="0"/>
          </a:p>
          <a:p>
            <a:pPr lvl="2"/>
            <a:r>
              <a:rPr lang="en-US" dirty="0" smtClean="0"/>
              <a:t>Document Object Model</a:t>
            </a:r>
          </a:p>
          <a:p>
            <a:pPr lvl="2"/>
            <a:r>
              <a:rPr lang="en-US" dirty="0" smtClean="0"/>
              <a:t>Parses </a:t>
            </a:r>
            <a:r>
              <a:rPr lang="en-US" dirty="0"/>
              <a:t>the document by loading the complete contents of the document and creating its complete </a:t>
            </a:r>
            <a:r>
              <a:rPr lang="en-US" dirty="0" smtClean="0"/>
              <a:t>hierarchical </a:t>
            </a:r>
            <a:r>
              <a:rPr lang="en-US" dirty="0"/>
              <a:t>tree in </a:t>
            </a:r>
            <a:r>
              <a:rPr lang="en-US" dirty="0" smtClean="0"/>
              <a:t>memory</a:t>
            </a:r>
            <a:endParaRPr lang="en-US" dirty="0"/>
          </a:p>
          <a:p>
            <a:pPr lvl="1"/>
            <a:r>
              <a:rPr lang="en-US" b="1" dirty="0"/>
              <a:t>SAX Parser</a:t>
            </a:r>
            <a:r>
              <a:rPr lang="en-US" dirty="0"/>
              <a:t> </a:t>
            </a:r>
          </a:p>
          <a:p>
            <a:pPr lvl="2"/>
            <a:r>
              <a:rPr lang="en-US" dirty="0"/>
              <a:t>Simple API for XML</a:t>
            </a:r>
            <a:endParaRPr lang="en-US" dirty="0" smtClean="0"/>
          </a:p>
          <a:p>
            <a:pPr lvl="2"/>
            <a:r>
              <a:rPr lang="en-US" dirty="0" smtClean="0"/>
              <a:t>Parses </a:t>
            </a:r>
            <a:r>
              <a:rPr lang="en-US" dirty="0"/>
              <a:t>the document on event based </a:t>
            </a:r>
            <a:r>
              <a:rPr lang="en-US" dirty="0" smtClean="0"/>
              <a:t>triggers</a:t>
            </a:r>
          </a:p>
          <a:p>
            <a:pPr lvl="2"/>
            <a:r>
              <a:rPr lang="en-US" dirty="0" smtClean="0"/>
              <a:t>Does </a:t>
            </a:r>
            <a:r>
              <a:rPr lang="en-US" dirty="0"/>
              <a:t>not load the complete document into the memory.</a:t>
            </a:r>
          </a:p>
          <a:p>
            <a:pPr lvl="1"/>
            <a:r>
              <a:rPr lang="en-US" b="1" dirty="0"/>
              <a:t>JDOM </a:t>
            </a:r>
            <a:r>
              <a:rPr lang="en-US" b="1" dirty="0" smtClean="0"/>
              <a:t>Parser</a:t>
            </a:r>
            <a:endParaRPr lang="en-US" dirty="0" smtClean="0"/>
          </a:p>
          <a:p>
            <a:pPr lvl="2"/>
            <a:r>
              <a:rPr lang="en-US" dirty="0" smtClean="0"/>
              <a:t>Java-based Document Object Model</a:t>
            </a:r>
          </a:p>
          <a:p>
            <a:pPr lvl="2"/>
            <a:r>
              <a:rPr lang="en-US" dirty="0" smtClean="0"/>
              <a:t>Parses </a:t>
            </a:r>
            <a:r>
              <a:rPr lang="en-US" dirty="0"/>
              <a:t>the document in similar fashion to DOM parser but in more easier </a:t>
            </a:r>
            <a:r>
              <a:rPr lang="en-US" dirty="0" smtClean="0"/>
              <a:t>way</a:t>
            </a:r>
            <a:endParaRPr lang="en-US" dirty="0"/>
          </a:p>
          <a:p>
            <a:pPr lvl="1"/>
            <a:r>
              <a:rPr lang="en-US" b="1" dirty="0" err="1"/>
              <a:t>StAX</a:t>
            </a:r>
            <a:r>
              <a:rPr lang="en-US" b="1" dirty="0"/>
              <a:t> </a:t>
            </a:r>
            <a:r>
              <a:rPr lang="en-US" b="1" dirty="0" smtClean="0"/>
              <a:t>Parser</a:t>
            </a:r>
          </a:p>
          <a:p>
            <a:pPr lvl="2"/>
            <a:r>
              <a:rPr lang="en-US" dirty="0"/>
              <a:t>Streaming API for XML</a:t>
            </a:r>
            <a:endParaRPr lang="en-US" b="1" dirty="0" smtClean="0"/>
          </a:p>
          <a:p>
            <a:pPr lvl="2"/>
            <a:r>
              <a:rPr lang="en-US" dirty="0" smtClean="0"/>
              <a:t>Parses </a:t>
            </a:r>
            <a:r>
              <a:rPr lang="en-US" dirty="0"/>
              <a:t>the document in similar fashion to SAX parser but in more efficient </a:t>
            </a:r>
            <a:r>
              <a:rPr lang="en-US" dirty="0" smtClean="0"/>
              <a:t>way</a:t>
            </a:r>
            <a:endParaRPr lang="en-US" dirty="0"/>
          </a:p>
          <a:p>
            <a:pPr lvl="1"/>
            <a:r>
              <a:rPr lang="en-US" b="1" dirty="0"/>
              <a:t>XPath </a:t>
            </a:r>
            <a:r>
              <a:rPr lang="en-US" b="1" dirty="0" smtClean="0"/>
              <a:t>Parser</a:t>
            </a:r>
          </a:p>
          <a:p>
            <a:pPr lvl="2"/>
            <a:r>
              <a:rPr lang="en-US" dirty="0"/>
              <a:t>XML Path </a:t>
            </a:r>
            <a:r>
              <a:rPr lang="en-US" dirty="0" smtClean="0"/>
              <a:t>Language</a:t>
            </a:r>
          </a:p>
          <a:p>
            <a:pPr lvl="2"/>
            <a:r>
              <a:rPr lang="en-US" dirty="0" smtClean="0"/>
              <a:t>Parses </a:t>
            </a:r>
            <a:r>
              <a:rPr lang="en-US" dirty="0"/>
              <a:t>the XML based on expression and is used extensively in </a:t>
            </a:r>
            <a:r>
              <a:rPr lang="en-US" dirty="0" smtClean="0"/>
              <a:t>conjunction </a:t>
            </a:r>
            <a:r>
              <a:rPr lang="en-US" dirty="0"/>
              <a:t>with </a:t>
            </a:r>
            <a:r>
              <a:rPr lang="en-US" dirty="0" smtClean="0"/>
              <a:t>XSLT</a:t>
            </a:r>
            <a:endParaRPr lang="en-US" dirty="0"/>
          </a:p>
          <a:p>
            <a:pPr lvl="1"/>
            <a:r>
              <a:rPr lang="en-US" b="1" dirty="0"/>
              <a:t>DOM4J Parser</a:t>
            </a:r>
            <a:r>
              <a:rPr lang="en-US" dirty="0"/>
              <a:t> 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/>
              <a:t>library to parse XML, XPath and XSLT using Java Collections Framework , provides support for DOM, SAX and JAXP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560</Words>
  <Application>Microsoft Office PowerPoint</Application>
  <PresentationFormat>On-screen Show (4:3)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University of Central Florida COP 3330  Object Oriented Programming </vt:lpstr>
      <vt:lpstr>Agenda</vt:lpstr>
      <vt:lpstr>PowerPoint Presentation</vt:lpstr>
      <vt:lpstr>XML</vt:lpstr>
      <vt:lpstr>XML</vt:lpstr>
      <vt:lpstr>XML</vt:lpstr>
      <vt:lpstr>XML</vt:lpstr>
      <vt:lpstr>XML Parsing</vt:lpstr>
      <vt:lpstr>Java and XML Parsing</vt:lpstr>
      <vt:lpstr>Java and XML Parsing</vt:lpstr>
      <vt:lpstr>Java and XML Parsing</vt:lpstr>
      <vt:lpstr>Java and XML Parsing</vt:lpstr>
      <vt:lpstr>Java and XML Parsing</vt:lpstr>
      <vt:lpstr>Java and XML Parsing</vt:lpstr>
      <vt:lpstr>Java and XML Parsing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1506</cp:revision>
  <dcterms:created xsi:type="dcterms:W3CDTF">2013-10-29T00:42:48Z</dcterms:created>
  <dcterms:modified xsi:type="dcterms:W3CDTF">2016-07-11T19:57:14Z</dcterms:modified>
</cp:coreProperties>
</file>