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312" r:id="rId4"/>
    <p:sldId id="329" r:id="rId5"/>
    <p:sldId id="332" r:id="rId6"/>
    <p:sldId id="330" r:id="rId7"/>
    <p:sldId id="334" r:id="rId8"/>
    <p:sldId id="333" r:id="rId9"/>
    <p:sldId id="340" r:id="rId10"/>
    <p:sldId id="335" r:id="rId11"/>
    <p:sldId id="336" r:id="rId12"/>
    <p:sldId id="337" r:id="rId13"/>
    <p:sldId id="338" r:id="rId14"/>
    <p:sldId id="339" r:id="rId15"/>
    <p:sldId id="341" r:id="rId16"/>
    <p:sldId id="3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22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JDBC API is used to make database </a:t>
            </a:r>
            <a:r>
              <a:rPr lang="en-US" dirty="0"/>
              <a:t>tasks </a:t>
            </a:r>
            <a:r>
              <a:rPr lang="en-US" dirty="0" smtClean="0"/>
              <a:t>easy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common SQL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other objectives common to database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any kind of tabular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Access data </a:t>
            </a:r>
            <a:r>
              <a:rPr lang="en-US" dirty="0"/>
              <a:t>stored in a </a:t>
            </a:r>
            <a:r>
              <a:rPr lang="en-US" dirty="0" smtClean="0"/>
              <a:t>relational database</a:t>
            </a:r>
            <a:endParaRPr lang="en-US" dirty="0"/>
          </a:p>
          <a:p>
            <a:r>
              <a:rPr lang="en-US" dirty="0"/>
              <a:t>JDBC </a:t>
            </a:r>
            <a:r>
              <a:rPr lang="en-US" dirty="0" smtClean="0"/>
              <a:t>is used to develop </a:t>
            </a:r>
            <a:r>
              <a:rPr lang="en-US" dirty="0"/>
              <a:t>Java applications </a:t>
            </a:r>
            <a:r>
              <a:rPr lang="en-US" dirty="0" smtClean="0"/>
              <a:t>to manage programming activities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onnect </a:t>
            </a:r>
            <a:r>
              <a:rPr lang="en-US" dirty="0"/>
              <a:t>to a data source, like a database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queries and update statements to the database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etrieve </a:t>
            </a:r>
            <a:r>
              <a:rPr lang="en-US" dirty="0"/>
              <a:t>and process the results received from the database in </a:t>
            </a:r>
            <a:r>
              <a:rPr lang="en-US" dirty="0" smtClean="0"/>
              <a:t>response to 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Simple </a:t>
            </a:r>
            <a:r>
              <a:rPr lang="en-US" dirty="0"/>
              <a:t>code fragment </a:t>
            </a:r>
            <a:r>
              <a:rPr lang="en-US" dirty="0" smtClean="0"/>
              <a:t>provides an example </a:t>
            </a:r>
            <a:r>
              <a:rPr lang="en-US" dirty="0"/>
              <a:t>of these three </a:t>
            </a:r>
            <a:r>
              <a:rPr lang="en-US" dirty="0" smtClean="0"/>
              <a:t>steps identified in the previous slide: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connectToAndQueryDatabase</a:t>
            </a:r>
            <a:r>
              <a:rPr lang="en-US" dirty="0"/>
              <a:t>(String username, String </a:t>
            </a:r>
            <a:r>
              <a:rPr lang="en-US" dirty="0" smtClean="0"/>
              <a:t>	password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Connection </a:t>
            </a:r>
            <a:r>
              <a:rPr lang="en-US" dirty="0"/>
              <a:t>con = </a:t>
            </a:r>
            <a:r>
              <a:rPr lang="en-US" dirty="0" err="1"/>
              <a:t>DriverManager.getConnection</a:t>
            </a:r>
            <a:r>
              <a:rPr lang="en-US" dirty="0"/>
              <a:t>( </a:t>
            </a:r>
            <a:r>
              <a:rPr lang="en-US" dirty="0" smtClean="0"/>
              <a:t>	"</a:t>
            </a:r>
            <a:r>
              <a:rPr lang="en-US" dirty="0" err="1"/>
              <a:t>jdbc:myDriver:myDatabase</a:t>
            </a:r>
            <a:r>
              <a:rPr lang="en-US" dirty="0"/>
              <a:t>", username, password);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("SELECT a, b, c FROM Table1");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</a:t>
            </a:r>
            <a:r>
              <a:rPr lang="en-US" dirty="0"/>
              <a:t>(</a:t>
            </a:r>
            <a:r>
              <a:rPr lang="en-US" dirty="0" err="1"/>
              <a:t>rs.next</a:t>
            </a:r>
            <a:r>
              <a:rPr lang="en-US" dirty="0"/>
              <a:t>())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</a:t>
            </a:r>
            <a:r>
              <a:rPr lang="en-US" dirty="0" err="1"/>
              <a:t>rs.getInt</a:t>
            </a:r>
            <a:r>
              <a:rPr lang="en-US" dirty="0"/>
              <a:t>("a");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String </a:t>
            </a:r>
            <a:r>
              <a:rPr lang="en-US" dirty="0"/>
              <a:t>s = </a:t>
            </a:r>
            <a:r>
              <a:rPr lang="en-US" dirty="0" err="1"/>
              <a:t>rs.getString</a:t>
            </a:r>
            <a:r>
              <a:rPr lang="en-US" dirty="0"/>
              <a:t>("b");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/>
              <a:t>f = </a:t>
            </a:r>
            <a:r>
              <a:rPr lang="en-US" dirty="0" err="1"/>
              <a:t>rs.getFloat</a:t>
            </a:r>
            <a:r>
              <a:rPr lang="en-US" dirty="0"/>
              <a:t>("c");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instantiates </a:t>
            </a:r>
            <a:r>
              <a:rPr lang="en-US" dirty="0"/>
              <a:t>a </a:t>
            </a:r>
            <a:r>
              <a:rPr lang="en-US" dirty="0" err="1"/>
              <a:t>DriverManager</a:t>
            </a:r>
            <a:r>
              <a:rPr lang="en-US" dirty="0"/>
              <a:t> object to connect to a database driver and log into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instantiates </a:t>
            </a:r>
            <a:r>
              <a:rPr lang="en-US" dirty="0"/>
              <a:t>a Statement object that carries </a:t>
            </a:r>
            <a:r>
              <a:rPr lang="en-US" dirty="0" smtClean="0"/>
              <a:t>the SQL </a:t>
            </a:r>
            <a:r>
              <a:rPr lang="en-US" dirty="0"/>
              <a:t>language query to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instantiates </a:t>
            </a:r>
            <a:r>
              <a:rPr lang="en-US" dirty="0"/>
              <a:t>a </a:t>
            </a:r>
            <a:r>
              <a:rPr lang="en-US" dirty="0" err="1"/>
              <a:t>ResultSet</a:t>
            </a:r>
            <a:r>
              <a:rPr lang="en-US" dirty="0"/>
              <a:t> object that retrieves the results of </a:t>
            </a:r>
            <a:r>
              <a:rPr lang="en-US" dirty="0" smtClean="0"/>
              <a:t>the query</a:t>
            </a:r>
          </a:p>
          <a:p>
            <a:r>
              <a:rPr lang="en-US" dirty="0" smtClean="0"/>
              <a:t>executes </a:t>
            </a:r>
            <a:r>
              <a:rPr lang="en-US" dirty="0"/>
              <a:t>a </a:t>
            </a:r>
            <a:r>
              <a:rPr lang="en-US" dirty="0" smtClean="0"/>
              <a:t>while</a:t>
            </a:r>
            <a:r>
              <a:rPr lang="en-US" dirty="0"/>
              <a:t> </a:t>
            </a:r>
            <a:r>
              <a:rPr lang="en-US" dirty="0" smtClean="0"/>
              <a:t>loop to retrieve </a:t>
            </a:r>
            <a:r>
              <a:rPr lang="en-US" dirty="0"/>
              <a:t>and </a:t>
            </a:r>
            <a:r>
              <a:rPr lang="en-US" dirty="0" smtClean="0"/>
              <a:t>display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0304"/>
            <a:ext cx="8229600" cy="52578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Two-tier  model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Java applet or application talks directly to the 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a JDBC driver that can communicate with the particular data source being </a:t>
            </a:r>
            <a:r>
              <a:rPr lang="en-US" dirty="0" smtClean="0"/>
              <a:t>accessed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commands are delivered to the database or other 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of those statements are sent back to the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source may be located on another machine to which the </a:t>
            </a:r>
            <a:r>
              <a:rPr lang="en-US" dirty="0" smtClean="0"/>
              <a:t>application is </a:t>
            </a:r>
            <a:r>
              <a:rPr lang="en-US" dirty="0"/>
              <a:t>connected via a </a:t>
            </a:r>
            <a:r>
              <a:rPr lang="en-US" dirty="0" smtClean="0"/>
              <a:t>network; known as a </a:t>
            </a:r>
            <a:r>
              <a:rPr lang="en-US" dirty="0"/>
              <a:t>client/server </a:t>
            </a:r>
            <a:r>
              <a:rPr lang="en-US" dirty="0" smtClean="0"/>
              <a:t>configuration, the </a:t>
            </a:r>
            <a:r>
              <a:rPr lang="en-US" dirty="0"/>
              <a:t>user's machine as the client, and the machine housing the data source as the </a:t>
            </a:r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1026" name="Picture 2" descr="The DBMS-proprietary protocol provides two-way communication between the client machine and the database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12" y="1274738"/>
            <a:ext cx="5932020" cy="271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8194"/>
            <a:ext cx="8229600" cy="52578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Three-tier  model</a:t>
            </a:r>
          </a:p>
          <a:p>
            <a:pPr lvl="1"/>
            <a:r>
              <a:rPr lang="en-US" dirty="0" smtClean="0"/>
              <a:t>SQL commands </a:t>
            </a:r>
            <a:r>
              <a:rPr lang="en-US" dirty="0"/>
              <a:t>are sent to a "middle tier" of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The middle tier sends </a:t>
            </a:r>
            <a:r>
              <a:rPr lang="en-US" dirty="0"/>
              <a:t>the commands to the data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source processes the commands and sends the results back to the middle tier, which then sends them to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three-tier model </a:t>
            </a:r>
            <a:r>
              <a:rPr lang="en-US" dirty="0" smtClean="0"/>
              <a:t>makes </a:t>
            </a:r>
            <a:r>
              <a:rPr lang="en-US" dirty="0"/>
              <a:t>it possible to maintain control over access and </a:t>
            </a:r>
            <a:r>
              <a:rPr lang="en-US" dirty="0" smtClean="0"/>
              <a:t>updates </a:t>
            </a:r>
            <a:r>
              <a:rPr lang="en-US" dirty="0"/>
              <a:t>that can be made to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advantage is that it simplifies the deployment of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three-tier architecture can provide performance </a:t>
            </a:r>
            <a:r>
              <a:rPr lang="en-US" dirty="0" smtClean="0"/>
              <a:t>advantages</a:t>
            </a:r>
            <a:endParaRPr lang="en-US" dirty="0"/>
          </a:p>
        </p:txBody>
      </p:sp>
      <p:pic>
        <p:nvPicPr>
          <p:cNvPr id="2050" name="Picture 2" descr="The DBMS-proprietary protocol provides two-way communication between the database server and the server machine. HTTP, RMI, CORBA or other calls provide two way communication between the server machine and the client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11" y="1187687"/>
            <a:ext cx="4601531" cy="297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err="1" smtClean="0"/>
              <a:t>PostrgreSQL</a:t>
            </a:r>
            <a:r>
              <a:rPr lang="en-US" sz="4000" dirty="0" smtClean="0"/>
              <a:t> and JDBC and Java</a:t>
            </a:r>
            <a:endParaRPr lang="en-US" sz="4000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010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Find, download and include the appropriate JDBC driver </a:t>
            </a:r>
            <a:r>
              <a:rPr lang="en-US" smtClean="0"/>
              <a:t>library </a:t>
            </a:r>
          </a:p>
          <a:p>
            <a:pPr lvl="1"/>
            <a:r>
              <a:rPr lang="en-US" smtClean="0"/>
              <a:t>&lt;</a:t>
            </a:r>
            <a:r>
              <a:rPr lang="en-US" i="1" dirty="0" err="1" smtClean="0"/>
              <a:t>someDatabase</a:t>
            </a:r>
            <a:r>
              <a:rPr lang="en-US" dirty="0" smtClean="0"/>
              <a:t>&gt;.jar</a:t>
            </a:r>
          </a:p>
          <a:p>
            <a:r>
              <a:rPr lang="en-US" dirty="0" smtClean="0"/>
              <a:t>Create a class specific to connecting to a database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SqlServer</a:t>
            </a:r>
            <a:endParaRPr lang="en-US" dirty="0" smtClean="0"/>
          </a:p>
          <a:p>
            <a:r>
              <a:rPr lang="en-US" dirty="0" smtClean="0"/>
              <a:t>Create class(</a:t>
            </a:r>
            <a:r>
              <a:rPr lang="en-US" dirty="0" err="1" smtClean="0"/>
              <a:t>es</a:t>
            </a:r>
            <a:r>
              <a:rPr lang="en-US" dirty="0" smtClean="0"/>
              <a:t>) to interface with the database</a:t>
            </a:r>
          </a:p>
          <a:p>
            <a:r>
              <a:rPr lang="en-US" dirty="0" smtClean="0"/>
              <a:t>Develop a UI that allows users to interact with the data in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Object Oriented Programming and Databases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Relational Databases</a:t>
            </a:r>
            <a:endParaRPr lang="en-US" sz="4000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836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database </a:t>
            </a:r>
            <a:r>
              <a:rPr lang="en-US" dirty="0" smtClean="0"/>
              <a:t>stores data so that </a:t>
            </a:r>
            <a:r>
              <a:rPr lang="en-US" dirty="0"/>
              <a:t>information can be retrieved from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A </a:t>
            </a:r>
            <a:r>
              <a:rPr lang="en-US" dirty="0"/>
              <a:t>relational database </a:t>
            </a:r>
            <a:r>
              <a:rPr lang="en-US" dirty="0" smtClean="0"/>
              <a:t>presents </a:t>
            </a:r>
            <a:r>
              <a:rPr lang="en-US" dirty="0"/>
              <a:t>information in tables with rows and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A </a:t>
            </a:r>
            <a:r>
              <a:rPr lang="en-US" dirty="0"/>
              <a:t>table is referred to as a relation in the sense that it is a collection of objects of the same type (rows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can </a:t>
            </a:r>
            <a:r>
              <a:rPr lang="en-US" dirty="0"/>
              <a:t>be related according to common keys or </a:t>
            </a:r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retrieve related data from a table is the basis for the term relational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Database </a:t>
            </a:r>
            <a:r>
              <a:rPr lang="en-US" dirty="0"/>
              <a:t>Management System (DBMS) handles the way data is stored, maintained, and </a:t>
            </a:r>
            <a:r>
              <a:rPr lang="en-US" dirty="0" smtClean="0"/>
              <a:t>retrieved</a:t>
            </a:r>
          </a:p>
          <a:p>
            <a:r>
              <a:rPr lang="en-US" dirty="0" smtClean="0"/>
              <a:t>For relational databases, </a:t>
            </a:r>
            <a:r>
              <a:rPr lang="en-US" dirty="0"/>
              <a:t>a Relational Database Management System (RDBMS) performs these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836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Popular RDBMSs 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Sybase</a:t>
            </a:r>
          </a:p>
          <a:p>
            <a:pPr lvl="1"/>
            <a:r>
              <a:rPr lang="en-US" dirty="0" smtClean="0"/>
              <a:t>IBM DB2</a:t>
            </a:r>
          </a:p>
          <a:p>
            <a:pPr lvl="1"/>
            <a:r>
              <a:rPr lang="en-US" dirty="0" smtClean="0"/>
              <a:t>Informix</a:t>
            </a:r>
          </a:p>
          <a:p>
            <a:pPr lvl="1"/>
            <a:r>
              <a:rPr lang="en-US" b="1" dirty="0" smtClean="0"/>
              <a:t>PostgreSQL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Java DB, Oracle’s version of Apache Derby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992"/>
            <a:ext cx="8229600" cy="5358008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Integrity rules exist </a:t>
            </a:r>
            <a:r>
              <a:rPr lang="en-US" sz="2800" dirty="0"/>
              <a:t>to ensure </a:t>
            </a:r>
            <a:r>
              <a:rPr lang="en-US" sz="2800" dirty="0" smtClean="0"/>
              <a:t>the </a:t>
            </a:r>
            <a:r>
              <a:rPr lang="en-US" sz="2800" dirty="0"/>
              <a:t>data </a:t>
            </a:r>
            <a:r>
              <a:rPr lang="en-US" sz="2800" dirty="0" smtClean="0"/>
              <a:t>in the database is accurate </a:t>
            </a:r>
            <a:r>
              <a:rPr lang="en-US" sz="2800" dirty="0"/>
              <a:t>and are always </a:t>
            </a:r>
            <a:r>
              <a:rPr lang="en-US" sz="2800" dirty="0" smtClean="0"/>
              <a:t>accessible</a:t>
            </a:r>
          </a:p>
          <a:p>
            <a:r>
              <a:rPr lang="en-US" sz="2800" dirty="0" smtClean="0"/>
              <a:t>First</a:t>
            </a:r>
            <a:r>
              <a:rPr lang="en-US" sz="2800" dirty="0"/>
              <a:t>, the rows in a relational table should all be </a:t>
            </a:r>
            <a:r>
              <a:rPr lang="en-US" sz="2800" dirty="0" smtClean="0"/>
              <a:t>distinct</a:t>
            </a:r>
          </a:p>
          <a:p>
            <a:pPr lvl="1"/>
            <a:r>
              <a:rPr lang="en-US" sz="2000" dirty="0" smtClean="0"/>
              <a:t>duplicate rows creates issues with resolving </a:t>
            </a:r>
            <a:r>
              <a:rPr lang="en-US" sz="2000" dirty="0"/>
              <a:t>which of two possible selections is the correct </a:t>
            </a:r>
            <a:r>
              <a:rPr lang="en-US" sz="2000" dirty="0" smtClean="0"/>
              <a:t>one</a:t>
            </a:r>
          </a:p>
          <a:p>
            <a:pPr lvl="1"/>
            <a:r>
              <a:rPr lang="en-US" sz="2000" dirty="0" smtClean="0"/>
              <a:t>most DBMSs allow for specifying </a:t>
            </a:r>
            <a:r>
              <a:rPr lang="en-US" sz="2000" dirty="0"/>
              <a:t>that duplicate rows are not allowed, and if that is done, the DBMS will prevent the addition of any rows that duplicate an existing </a:t>
            </a:r>
            <a:r>
              <a:rPr lang="en-US" sz="2000" dirty="0" smtClean="0"/>
              <a:t>row</a:t>
            </a:r>
            <a:endParaRPr lang="en-US" sz="2000" dirty="0"/>
          </a:p>
          <a:p>
            <a:r>
              <a:rPr lang="en-US" sz="2800" dirty="0" smtClean="0"/>
              <a:t>Second, column </a:t>
            </a:r>
            <a:r>
              <a:rPr lang="en-US" sz="2800" dirty="0"/>
              <a:t>values must not be repeating groups or </a:t>
            </a:r>
            <a:r>
              <a:rPr lang="en-US" sz="2800" dirty="0" smtClean="0"/>
              <a:t>arrays</a:t>
            </a:r>
          </a:p>
          <a:p>
            <a:pPr lvl="1"/>
            <a:r>
              <a:rPr lang="en-US" sz="2400" dirty="0" smtClean="0"/>
              <a:t>any </a:t>
            </a:r>
            <a:r>
              <a:rPr lang="en-US" sz="2400" dirty="0"/>
              <a:t>column that is part of a primary key cannot be </a:t>
            </a:r>
            <a:r>
              <a:rPr lang="en-US" sz="2400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67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992"/>
            <a:ext cx="8229600" cy="5358008"/>
          </a:xfrm>
        </p:spPr>
        <p:txBody>
          <a:bodyPr>
            <a:noAutofit/>
          </a:bodyPr>
          <a:lstStyle/>
          <a:p>
            <a:r>
              <a:rPr lang="en-US" dirty="0" smtClean="0"/>
              <a:t>Third, a </a:t>
            </a:r>
            <a:r>
              <a:rPr lang="en-US" dirty="0"/>
              <a:t>null </a:t>
            </a:r>
            <a:r>
              <a:rPr lang="en-US" dirty="0" smtClean="0"/>
              <a:t>value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database </a:t>
            </a:r>
            <a:r>
              <a:rPr lang="en-US" sz="2400" dirty="0" smtClean="0"/>
              <a:t>uses a null value to indicate </a:t>
            </a:r>
            <a:r>
              <a:rPr lang="en-US" sz="2400" dirty="0"/>
              <a:t>that a value is </a:t>
            </a:r>
            <a:r>
              <a:rPr lang="en-US" sz="2400" dirty="0" smtClean="0"/>
              <a:t>missing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does </a:t>
            </a:r>
            <a:r>
              <a:rPr lang="en-US" sz="2400" b="1" dirty="0"/>
              <a:t>not </a:t>
            </a:r>
            <a:r>
              <a:rPr lang="en-US" sz="2400" dirty="0"/>
              <a:t>equate to a blank or </a:t>
            </a:r>
            <a:r>
              <a:rPr lang="en-US" sz="2400" dirty="0" smtClean="0"/>
              <a:t>zero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blank is considered equal to another </a:t>
            </a:r>
            <a:r>
              <a:rPr lang="en-US" sz="2400" dirty="0" smtClean="0"/>
              <a:t>blank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zero is equal to another </a:t>
            </a:r>
            <a:r>
              <a:rPr lang="en-US" sz="2400" dirty="0" smtClean="0"/>
              <a:t>zero</a:t>
            </a:r>
          </a:p>
          <a:p>
            <a:pPr lvl="1"/>
            <a:r>
              <a:rPr lang="en-US" sz="2400" dirty="0" smtClean="0"/>
              <a:t>two </a:t>
            </a:r>
            <a:r>
              <a:rPr lang="en-US" sz="2400" dirty="0"/>
              <a:t>null values are </a:t>
            </a:r>
            <a:r>
              <a:rPr lang="en-US" sz="2400" b="1" dirty="0"/>
              <a:t>not </a:t>
            </a:r>
            <a:r>
              <a:rPr lang="en-US" sz="2400" dirty="0"/>
              <a:t>considered </a:t>
            </a:r>
            <a:r>
              <a:rPr lang="en-US" sz="2400" dirty="0" smtClean="0"/>
              <a:t>equal</a:t>
            </a: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Entity integrity via Primary key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one or more columns to identify a particular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column that is part of a primary key cannot be </a:t>
            </a:r>
            <a:r>
              <a:rPr lang="en-US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663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15589"/>
              </p:ext>
            </p:extLst>
          </p:nvPr>
        </p:nvGraphicFramePr>
        <p:xfrm>
          <a:off x="469726" y="2145237"/>
          <a:ext cx="8229600" cy="2560320"/>
        </p:xfrm>
        <a:graphic>
          <a:graphicData uri="http://schemas.openxmlformats.org/drawingml/2006/table">
            <a:tbl>
              <a:tblPr/>
              <a:tblGrid>
                <a:gridCol w="2022953"/>
                <a:gridCol w="1268887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Employee_Number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Car_Number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28-Aug-43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10083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Arvid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24-Nov-54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Ginsberg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Wojokowski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04-Jul-71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10099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21-Sep-66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Elizabeth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Yamaguchi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24-Dec-59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1367560"/>
            <a:ext cx="80103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 Table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JDBC</a:t>
            </a:r>
            <a:endParaRPr lang="en-US" sz="4000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47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650</Words>
  <Application>Microsoft Office PowerPoint</Application>
  <PresentationFormat>On-screen Show (4:3)</PresentationFormat>
  <Paragraphs>154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University of Central Florida COP 3330  Object Oriented Programming </vt:lpstr>
      <vt:lpstr>Agenda</vt:lpstr>
      <vt:lpstr>PowerPoint Presentation</vt:lpstr>
      <vt:lpstr>Relational Database</vt:lpstr>
      <vt:lpstr>Relational Database</vt:lpstr>
      <vt:lpstr>Relational Database</vt:lpstr>
      <vt:lpstr>Relational Database</vt:lpstr>
      <vt:lpstr>Relational Database</vt:lpstr>
      <vt:lpstr>PowerPoint Presentation</vt:lpstr>
      <vt:lpstr>Java Database Connectivity</vt:lpstr>
      <vt:lpstr>Java Database Connectivity</vt:lpstr>
      <vt:lpstr>Java Database Connectivity</vt:lpstr>
      <vt:lpstr>Java Database Architecture</vt:lpstr>
      <vt:lpstr>Java Database Architecture</vt:lpstr>
      <vt:lpstr>PowerPoint Presentation</vt:lpstr>
      <vt:lpstr>Java Database Connectivity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1458</cp:revision>
  <dcterms:created xsi:type="dcterms:W3CDTF">2013-10-29T00:42:48Z</dcterms:created>
  <dcterms:modified xsi:type="dcterms:W3CDTF">2015-12-19T21:03:16Z</dcterms:modified>
</cp:coreProperties>
</file>