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6"/>
  </p:notesMasterIdLst>
  <p:sldIdLst>
    <p:sldId id="256" r:id="rId2"/>
    <p:sldId id="261" r:id="rId3"/>
    <p:sldId id="312" r:id="rId4"/>
    <p:sldId id="308" r:id="rId5"/>
    <p:sldId id="313" r:id="rId6"/>
    <p:sldId id="314" r:id="rId7"/>
    <p:sldId id="317" r:id="rId8"/>
    <p:sldId id="315" r:id="rId9"/>
    <p:sldId id="316"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snapToGrid="0">
      <p:cViewPr>
        <p:scale>
          <a:sx n="76" d="100"/>
          <a:sy n="76" d="100"/>
        </p:scale>
        <p:origin x="-1110" y="210"/>
      </p:cViewPr>
      <p:guideLst>
        <p:guide orient="horz" pos="2160"/>
        <p:guide pos="2880"/>
      </p:guideLst>
    </p:cSldViewPr>
  </p:slideViewPr>
  <p:outlineViewPr>
    <p:cViewPr>
      <p:scale>
        <a:sx n="33" d="100"/>
        <a:sy n="33" d="100"/>
      </p:scale>
      <p:origin x="0" y="463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BB69B8-72A1-4336-A2B7-17DF337D791E}" type="datetimeFigureOut">
              <a:rPr lang="en-US" smtClean="0"/>
              <a:t>11/18/2016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69975A-193E-4895-8EE1-EB2B0CF533BA}" type="slidenum">
              <a:rPr lang="en-US" smtClean="0"/>
              <a:t>‹#›</a:t>
            </a:fld>
            <a:endParaRPr lang="en-US"/>
          </a:p>
        </p:txBody>
      </p:sp>
    </p:spTree>
    <p:extLst>
      <p:ext uri="{BB962C8B-B14F-4D97-AF65-F5344CB8AC3E}">
        <p14:creationId xmlns:p14="http://schemas.microsoft.com/office/powerpoint/2010/main" val="3416760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69975A-193E-4895-8EE1-EB2B0CF533BA}" type="slidenum">
              <a:rPr lang="en-US" smtClean="0"/>
              <a:t>1</a:t>
            </a:fld>
            <a:endParaRPr lang="en-US"/>
          </a:p>
        </p:txBody>
      </p:sp>
    </p:spTree>
    <p:extLst>
      <p:ext uri="{BB962C8B-B14F-4D97-AF65-F5344CB8AC3E}">
        <p14:creationId xmlns:p14="http://schemas.microsoft.com/office/powerpoint/2010/main" val="1149753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569DC9-540C-4B4F-A3F0-6B18EA7EF1A9}" type="datetimeFigureOut">
              <a:rPr lang="en-US" smtClean="0"/>
              <a:t>11/18/2016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1099B-5327-4001-94FB-89704CCDFA64}" type="slidenum">
              <a:rPr lang="en-US" smtClean="0"/>
              <a:t>‹#›</a:t>
            </a:fld>
            <a:endParaRPr lang="en-US"/>
          </a:p>
        </p:txBody>
      </p:sp>
    </p:spTree>
    <p:extLst>
      <p:ext uri="{BB962C8B-B14F-4D97-AF65-F5344CB8AC3E}">
        <p14:creationId xmlns:p14="http://schemas.microsoft.com/office/powerpoint/2010/main" val="201884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569DC9-540C-4B4F-A3F0-6B18EA7EF1A9}" type="datetimeFigureOut">
              <a:rPr lang="en-US" smtClean="0"/>
              <a:t>11/18/2016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1099B-5327-4001-94FB-89704CCDFA64}" type="slidenum">
              <a:rPr lang="en-US" smtClean="0"/>
              <a:t>‹#›</a:t>
            </a:fld>
            <a:endParaRPr lang="en-US"/>
          </a:p>
        </p:txBody>
      </p:sp>
    </p:spTree>
    <p:extLst>
      <p:ext uri="{BB962C8B-B14F-4D97-AF65-F5344CB8AC3E}">
        <p14:creationId xmlns:p14="http://schemas.microsoft.com/office/powerpoint/2010/main" val="3821265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569DC9-540C-4B4F-A3F0-6B18EA7EF1A9}" type="datetimeFigureOut">
              <a:rPr lang="en-US" smtClean="0"/>
              <a:t>11/18/2016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A1099B-5327-4001-94FB-89704CCDFA64}" type="slidenum">
              <a:rPr lang="en-US" smtClean="0"/>
              <a:t>‹#›</a:t>
            </a:fld>
            <a:endParaRPr lang="en-US"/>
          </a:p>
        </p:txBody>
      </p:sp>
    </p:spTree>
    <p:extLst>
      <p:ext uri="{BB962C8B-B14F-4D97-AF65-F5344CB8AC3E}">
        <p14:creationId xmlns:p14="http://schemas.microsoft.com/office/powerpoint/2010/main" val="21188428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00">
                <a:alpha val="23000"/>
              </a:srgbClr>
            </a:gs>
            <a:gs pos="18000">
              <a:schemeClr val="bg1"/>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69DC9-540C-4B4F-A3F0-6B18EA7EF1A9}" type="datetimeFigureOut">
              <a:rPr lang="en-US" smtClean="0"/>
              <a:t>11/18/2016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1099B-5327-4001-94FB-89704CCDFA64}" type="slidenum">
              <a:rPr lang="en-US" smtClean="0"/>
              <a:t>‹#›</a:t>
            </a:fld>
            <a:endParaRPr lang="en-US"/>
          </a:p>
        </p:txBody>
      </p:sp>
      <p:pic>
        <p:nvPicPr>
          <p:cNvPr id="7"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9527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userDrawn="1"/>
        </p:nvSpPr>
        <p:spPr>
          <a:xfrm>
            <a:off x="2952750" y="0"/>
            <a:ext cx="6191250"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userDrawn="1"/>
        </p:nvSpPr>
        <p:spPr>
          <a:xfrm flipH="1" flipV="1">
            <a:off x="2952750" y="304799"/>
            <a:ext cx="247650" cy="161925"/>
          </a:xfrm>
          <a:prstGeom prst="triangle">
            <a:avLst>
              <a:gd name="adj"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endCxn id="9" idx="0"/>
          </p:cNvCxnSpPr>
          <p:nvPr userDrawn="1"/>
        </p:nvCxnSpPr>
        <p:spPr>
          <a:xfrm>
            <a:off x="0" y="466724"/>
            <a:ext cx="295275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2952750" y="304799"/>
            <a:ext cx="247650" cy="161926"/>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2"/>
          </p:cNvCxnSpPr>
          <p:nvPr userDrawn="1"/>
        </p:nvCxnSpPr>
        <p:spPr>
          <a:xfrm>
            <a:off x="3200400" y="304799"/>
            <a:ext cx="5943600"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654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2951"/>
            <a:ext cx="7772400" cy="1470025"/>
          </a:xfrm>
        </p:spPr>
        <p:txBody>
          <a:bodyPr>
            <a:noAutofit/>
          </a:bodyPr>
          <a:lstStyle/>
          <a:p>
            <a:r>
              <a:rPr lang="en-US" sz="4000" b="1" dirty="0" smtClean="0"/>
              <a:t/>
            </a:r>
            <a:br>
              <a:rPr lang="en-US" sz="4000" b="1" dirty="0" smtClean="0"/>
            </a:br>
            <a:r>
              <a:rPr lang="en-US" sz="4000" b="1" dirty="0" smtClean="0"/>
              <a:t>University </a:t>
            </a:r>
            <a:r>
              <a:rPr lang="en-US" sz="4000" b="1" dirty="0"/>
              <a:t>of Central Florida</a:t>
            </a:r>
            <a:br>
              <a:rPr lang="en-US" sz="4000" b="1" dirty="0"/>
            </a:br>
            <a:r>
              <a:rPr lang="en-US" sz="4000" b="1" dirty="0"/>
              <a:t>COP </a:t>
            </a:r>
            <a:r>
              <a:rPr lang="en-US" sz="4000" b="1" dirty="0" smtClean="0"/>
              <a:t>3330 </a:t>
            </a:r>
            <a:br>
              <a:rPr lang="en-US" sz="4000" b="1" dirty="0" smtClean="0"/>
            </a:br>
            <a:r>
              <a:rPr lang="en-US" sz="4000" b="1" dirty="0" smtClean="0"/>
              <a:t>Object Oriented Programming</a:t>
            </a:r>
            <a:br>
              <a:rPr lang="en-US" sz="4000" b="1" dirty="0" smtClean="0"/>
            </a:br>
            <a:endParaRPr lang="en-US" sz="40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6067425"/>
            <a:ext cx="73056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8707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JavaFx</a:t>
            </a:r>
            <a:r>
              <a:rPr lang="en-US" dirty="0" smtClean="0"/>
              <a:t> Project in </a:t>
            </a:r>
            <a:r>
              <a:rPr lang="en-US" dirty="0" err="1" smtClean="0"/>
              <a:t>Netbeans</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b="1" dirty="0" err="1" smtClean="0"/>
              <a:t>File</a:t>
            </a:r>
            <a:r>
              <a:rPr lang="en-US" b="1" dirty="0" err="1" smtClean="0">
                <a:sym typeface="Wingdings" panose="05000000000000000000" pitchFamily="2" charset="2"/>
              </a:rPr>
              <a:t></a:t>
            </a:r>
            <a:r>
              <a:rPr lang="en-US" b="1" dirty="0" err="1" smtClean="0"/>
              <a:t>New</a:t>
            </a:r>
            <a:r>
              <a:rPr lang="en-US" b="1" dirty="0" smtClean="0"/>
              <a:t> Project</a:t>
            </a:r>
            <a:endParaRPr lang="en-US" dirty="0"/>
          </a:p>
          <a:p>
            <a:r>
              <a:rPr lang="en-US" b="1" dirty="0" smtClean="0"/>
              <a:t>JavaFX</a:t>
            </a:r>
            <a:r>
              <a:rPr lang="en-US" dirty="0"/>
              <a:t> application category, choose </a:t>
            </a:r>
            <a:r>
              <a:rPr lang="en-US" b="1" dirty="0"/>
              <a:t>JavaFX FXML </a:t>
            </a:r>
            <a:r>
              <a:rPr lang="en-US" b="1" dirty="0" smtClean="0"/>
              <a:t>Application</a:t>
            </a:r>
            <a:r>
              <a:rPr lang="en-US" dirty="0" smtClean="0"/>
              <a:t>, click </a:t>
            </a:r>
            <a:r>
              <a:rPr lang="en-US" b="1" dirty="0" smtClean="0"/>
              <a:t>Next</a:t>
            </a:r>
            <a:endParaRPr lang="en-US" dirty="0"/>
          </a:p>
          <a:p>
            <a:r>
              <a:rPr lang="en-US" dirty="0"/>
              <a:t>Name the </a:t>
            </a:r>
            <a:r>
              <a:rPr lang="en-US" dirty="0" smtClean="0"/>
              <a:t>project, and </a:t>
            </a:r>
            <a:r>
              <a:rPr lang="en-US" dirty="0"/>
              <a:t>click </a:t>
            </a:r>
            <a:r>
              <a:rPr lang="en-US" b="1" dirty="0" smtClean="0"/>
              <a:t>Finish</a:t>
            </a:r>
            <a:endParaRPr lang="en-US" dirty="0"/>
          </a:p>
          <a:p>
            <a:r>
              <a:rPr lang="en-US" dirty="0"/>
              <a:t>NetBeans IDE opens an FXML project that includes the code for a </a:t>
            </a:r>
            <a:r>
              <a:rPr lang="en-US" dirty="0" smtClean="0"/>
              <a:t>basic , includes </a:t>
            </a:r>
            <a:r>
              <a:rPr lang="en-US" dirty="0"/>
              <a:t>three files:</a:t>
            </a:r>
          </a:p>
          <a:p>
            <a:pPr lvl="1"/>
            <a:r>
              <a:rPr lang="en-US" b="1" dirty="0" smtClean="0"/>
              <a:t>FXMLExample.java:</a:t>
            </a:r>
            <a:r>
              <a:rPr lang="en-US" dirty="0"/>
              <a:t> This file takes care of the standard Java code required for an FXML </a:t>
            </a:r>
            <a:r>
              <a:rPr lang="en-US" dirty="0" smtClean="0"/>
              <a:t>application</a:t>
            </a:r>
            <a:endParaRPr lang="en-US" dirty="0"/>
          </a:p>
          <a:p>
            <a:pPr lvl="1"/>
            <a:r>
              <a:rPr lang="en-US" b="1" dirty="0" err="1" smtClean="0"/>
              <a:t>Sample.fxml</a:t>
            </a:r>
            <a:r>
              <a:rPr lang="en-US" b="1" dirty="0" smtClean="0"/>
              <a:t>:</a:t>
            </a:r>
            <a:r>
              <a:rPr lang="en-US" dirty="0"/>
              <a:t> This is the FXML source file in which you define the user </a:t>
            </a:r>
            <a:r>
              <a:rPr lang="en-US" dirty="0" smtClean="0"/>
              <a:t>interface</a:t>
            </a:r>
            <a:endParaRPr lang="en-US" dirty="0"/>
          </a:p>
          <a:p>
            <a:pPr lvl="1"/>
            <a:r>
              <a:rPr lang="en-US" b="1" dirty="0" smtClean="0"/>
              <a:t>SampleController.java:</a:t>
            </a:r>
            <a:r>
              <a:rPr lang="en-US" dirty="0"/>
              <a:t> This is the controller file for handling the mouse and keyboard </a:t>
            </a:r>
            <a:r>
              <a:rPr lang="en-US" dirty="0" smtClean="0"/>
              <a:t>input</a:t>
            </a:r>
            <a:endParaRPr lang="en-US" dirty="0"/>
          </a:p>
          <a:p>
            <a:pPr lvl="1"/>
            <a:r>
              <a:rPr lang="en-US" dirty="0" smtClean="0"/>
              <a:t>Enter</a:t>
            </a:r>
            <a:r>
              <a:rPr lang="en-US" dirty="0"/>
              <a:t> </a:t>
            </a:r>
            <a:r>
              <a:rPr lang="en-US" b="1" dirty="0" err="1"/>
              <a:t>fxml_example</a:t>
            </a:r>
            <a:r>
              <a:rPr lang="en-US" dirty="0"/>
              <a:t> and click </a:t>
            </a:r>
            <a:r>
              <a:rPr lang="en-US" b="1" dirty="0"/>
              <a:t>OK</a:t>
            </a:r>
            <a:r>
              <a:rPr lang="en-US" dirty="0"/>
              <a:t>.</a:t>
            </a:r>
          </a:p>
          <a:p>
            <a:pPr lvl="1"/>
            <a:endParaRPr lang="en-US" dirty="0"/>
          </a:p>
        </p:txBody>
      </p:sp>
    </p:spTree>
    <p:extLst>
      <p:ext uri="{BB962C8B-B14F-4D97-AF65-F5344CB8AC3E}">
        <p14:creationId xmlns:p14="http://schemas.microsoft.com/office/powerpoint/2010/main" val="341548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JavaFx</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What can we create?</a:t>
            </a:r>
          </a:p>
          <a:p>
            <a:pPr lvl="1"/>
            <a:r>
              <a:rPr lang="en-US" dirty="0" smtClean="0"/>
              <a:t>Responsive user interfaces</a:t>
            </a:r>
          </a:p>
          <a:p>
            <a:pPr lvl="1"/>
            <a:r>
              <a:rPr lang="en-US" dirty="0" smtClean="0"/>
              <a:t>Animation and visual effects</a:t>
            </a:r>
          </a:p>
          <a:p>
            <a:pPr lvl="1"/>
            <a:r>
              <a:rPr lang="en-US" dirty="0" smtClean="0"/>
              <a:t>Gradient color effects like in CSS</a:t>
            </a:r>
          </a:p>
          <a:p>
            <a:pPr lvl="1"/>
            <a:endParaRPr lang="en-US" dirty="0"/>
          </a:p>
        </p:txBody>
      </p:sp>
      <p:pic>
        <p:nvPicPr>
          <p:cNvPr id="2050" name="Picture 2" descr="Description of Figure 4-1 foll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5335" y="682146"/>
            <a:ext cx="2933700" cy="29432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scription of Figure 5-1 foll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0035" y="3764397"/>
            <a:ext cx="3429000" cy="25717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escription of Figure 5-5 follow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5547" y="3764397"/>
            <a:ext cx="342900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136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JavaFx</a:t>
            </a:r>
            <a:r>
              <a:rPr lang="en-US" dirty="0" smtClean="0"/>
              <a:t> Architecture</a:t>
            </a:r>
            <a:endParaRPr lang="en-US" dirty="0"/>
          </a:p>
        </p:txBody>
      </p:sp>
      <p:sp>
        <p:nvSpPr>
          <p:cNvPr id="3" name="Content Placeholder 2"/>
          <p:cNvSpPr>
            <a:spLocks noGrp="1"/>
          </p:cNvSpPr>
          <p:nvPr>
            <p:ph idx="1"/>
          </p:nvPr>
        </p:nvSpPr>
        <p:spPr>
          <a:xfrm>
            <a:off x="563671" y="3844466"/>
            <a:ext cx="8229600" cy="3013533"/>
          </a:xfrm>
        </p:spPr>
        <p:txBody>
          <a:bodyPr>
            <a:normAutofit fontScale="70000" lnSpcReduction="20000"/>
          </a:bodyPr>
          <a:lstStyle/>
          <a:p>
            <a:r>
              <a:rPr lang="en-US" dirty="0" smtClean="0"/>
              <a:t>Above are</a:t>
            </a:r>
            <a:r>
              <a:rPr lang="en-US" dirty="0"/>
              <a:t> the architectural components of the JavaFX </a:t>
            </a:r>
            <a:r>
              <a:rPr lang="en-US" dirty="0" smtClean="0"/>
              <a:t>platform.</a:t>
            </a:r>
          </a:p>
          <a:p>
            <a:r>
              <a:rPr lang="en-US" dirty="0" smtClean="0"/>
              <a:t>Behind </a:t>
            </a:r>
            <a:r>
              <a:rPr lang="en-US" dirty="0"/>
              <a:t>the JavaFX public APIs lies the engine that runs </a:t>
            </a:r>
            <a:r>
              <a:rPr lang="en-US" dirty="0" smtClean="0"/>
              <a:t>the JavaFX code</a:t>
            </a:r>
          </a:p>
          <a:p>
            <a:r>
              <a:rPr lang="en-US" dirty="0" smtClean="0"/>
              <a:t>Comprises subcomponents </a:t>
            </a:r>
          </a:p>
          <a:p>
            <a:pPr lvl="1"/>
            <a:r>
              <a:rPr lang="en-US" dirty="0" smtClean="0"/>
              <a:t>Prism: a </a:t>
            </a:r>
            <a:r>
              <a:rPr lang="en-US" dirty="0"/>
              <a:t>JavaFX high performance graphics engine, called </a:t>
            </a:r>
            <a:r>
              <a:rPr lang="en-US" dirty="0" smtClean="0"/>
              <a:t>Prism </a:t>
            </a:r>
          </a:p>
          <a:p>
            <a:pPr lvl="1"/>
            <a:r>
              <a:rPr lang="en-US" dirty="0" smtClean="0"/>
              <a:t>Glass: a </a:t>
            </a:r>
            <a:r>
              <a:rPr lang="en-US" dirty="0"/>
              <a:t>small and efficient windowing </a:t>
            </a:r>
            <a:r>
              <a:rPr lang="en-US" dirty="0" smtClean="0"/>
              <a:t>system</a:t>
            </a:r>
          </a:p>
          <a:p>
            <a:pPr lvl="1"/>
            <a:r>
              <a:rPr lang="en-US" dirty="0" smtClean="0"/>
              <a:t>Media engine</a:t>
            </a:r>
          </a:p>
          <a:p>
            <a:pPr lvl="1"/>
            <a:r>
              <a:rPr lang="en-US" dirty="0"/>
              <a:t>W</a:t>
            </a:r>
            <a:r>
              <a:rPr lang="en-US" dirty="0" smtClean="0"/>
              <a:t>eb engine</a:t>
            </a:r>
            <a:endParaRPr lang="en-US" dirty="0"/>
          </a:p>
        </p:txBody>
      </p:sp>
      <p:pic>
        <p:nvPicPr>
          <p:cNvPr id="3074" name="Picture 2" descr="Description of Figure 2-1 foll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671" y="1227552"/>
            <a:ext cx="8116866" cy="261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875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JavaFx</a:t>
            </a:r>
            <a:r>
              <a:rPr lang="en-US" dirty="0" smtClean="0"/>
              <a:t> Architecture</a:t>
            </a:r>
            <a:endParaRPr lang="en-US" dirty="0"/>
          </a:p>
        </p:txBody>
      </p:sp>
      <p:sp>
        <p:nvSpPr>
          <p:cNvPr id="3" name="Content Placeholder 2"/>
          <p:cNvSpPr>
            <a:spLocks noGrp="1"/>
          </p:cNvSpPr>
          <p:nvPr>
            <p:ph idx="1"/>
          </p:nvPr>
        </p:nvSpPr>
        <p:spPr>
          <a:xfrm>
            <a:off x="563671" y="1340286"/>
            <a:ext cx="8229600" cy="5517714"/>
          </a:xfrm>
        </p:spPr>
        <p:txBody>
          <a:bodyPr>
            <a:normAutofit fontScale="92500" lnSpcReduction="20000"/>
          </a:bodyPr>
          <a:lstStyle/>
          <a:p>
            <a:r>
              <a:rPr lang="en-US" dirty="0"/>
              <a:t>Scene </a:t>
            </a:r>
            <a:r>
              <a:rPr lang="en-US" dirty="0" smtClean="0"/>
              <a:t>Graph</a:t>
            </a:r>
            <a:endParaRPr lang="en-US" dirty="0"/>
          </a:p>
          <a:p>
            <a:r>
              <a:rPr lang="en-US" dirty="0"/>
              <a:t>Java Public APIs for JavaFX Features</a:t>
            </a:r>
          </a:p>
          <a:p>
            <a:r>
              <a:rPr lang="en-US" dirty="0"/>
              <a:t>Graphics System</a:t>
            </a:r>
          </a:p>
          <a:p>
            <a:r>
              <a:rPr lang="en-US" dirty="0"/>
              <a:t>Glass Windowing </a:t>
            </a:r>
            <a:r>
              <a:rPr lang="en-US" dirty="0" smtClean="0"/>
              <a:t>Toolkit</a:t>
            </a:r>
            <a:endParaRPr lang="en-US" dirty="0"/>
          </a:p>
          <a:p>
            <a:r>
              <a:rPr lang="en-US" dirty="0"/>
              <a:t>Media and Images</a:t>
            </a:r>
          </a:p>
          <a:p>
            <a:r>
              <a:rPr lang="en-US" dirty="0"/>
              <a:t>Web Component</a:t>
            </a:r>
          </a:p>
          <a:p>
            <a:r>
              <a:rPr lang="en-US" dirty="0"/>
              <a:t>CSS</a:t>
            </a:r>
          </a:p>
          <a:p>
            <a:r>
              <a:rPr lang="en-US" dirty="0"/>
              <a:t>UI Controls</a:t>
            </a:r>
          </a:p>
          <a:p>
            <a:r>
              <a:rPr lang="en-US" dirty="0"/>
              <a:t>Layout</a:t>
            </a:r>
          </a:p>
          <a:p>
            <a:r>
              <a:rPr lang="en-US" dirty="0"/>
              <a:t>2-D and 3-D </a:t>
            </a:r>
            <a:r>
              <a:rPr lang="en-US" dirty="0" smtClean="0"/>
              <a:t>Transformations</a:t>
            </a:r>
            <a:endParaRPr lang="en-US" dirty="0"/>
          </a:p>
          <a:p>
            <a:r>
              <a:rPr lang="en-US" dirty="0"/>
              <a:t>Visual </a:t>
            </a:r>
            <a:r>
              <a:rPr lang="en-US" dirty="0" smtClean="0"/>
              <a:t>Effects</a:t>
            </a:r>
            <a:endParaRPr lang="en-US" dirty="0"/>
          </a:p>
          <a:p>
            <a:pPr marL="0" indent="0">
              <a:buNone/>
            </a:pPr>
            <a:endParaRPr lang="en-US" dirty="0"/>
          </a:p>
        </p:txBody>
      </p:sp>
    </p:spTree>
    <p:extLst>
      <p:ext uri="{BB962C8B-B14F-4D97-AF65-F5344CB8AC3E}">
        <p14:creationId xmlns:p14="http://schemas.microsoft.com/office/powerpoint/2010/main" val="22778411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JavaFx</a:t>
            </a:r>
            <a:r>
              <a:rPr lang="en-US" dirty="0" smtClean="0"/>
              <a:t> Scene Graph</a:t>
            </a:r>
            <a:endParaRPr lang="en-US" dirty="0"/>
          </a:p>
        </p:txBody>
      </p:sp>
      <p:sp>
        <p:nvSpPr>
          <p:cNvPr id="3" name="Content Placeholder 2"/>
          <p:cNvSpPr>
            <a:spLocks noGrp="1"/>
          </p:cNvSpPr>
          <p:nvPr>
            <p:ph idx="1"/>
          </p:nvPr>
        </p:nvSpPr>
        <p:spPr>
          <a:xfrm>
            <a:off x="563671" y="1340286"/>
            <a:ext cx="8229600" cy="5517714"/>
          </a:xfrm>
        </p:spPr>
        <p:txBody>
          <a:bodyPr>
            <a:normAutofit fontScale="70000" lnSpcReduction="20000"/>
          </a:bodyPr>
          <a:lstStyle/>
          <a:p>
            <a:r>
              <a:rPr lang="en-US" dirty="0" smtClean="0"/>
              <a:t>the </a:t>
            </a:r>
            <a:r>
              <a:rPr lang="en-US" dirty="0"/>
              <a:t>starting point for constructing a JavaFX </a:t>
            </a:r>
            <a:r>
              <a:rPr lang="en-US" dirty="0" smtClean="0"/>
              <a:t>application</a:t>
            </a:r>
          </a:p>
          <a:p>
            <a:r>
              <a:rPr lang="en-US" dirty="0" smtClean="0"/>
              <a:t>a </a:t>
            </a:r>
            <a:r>
              <a:rPr lang="en-US" dirty="0"/>
              <a:t>hierarchical tree of nodes that represents all of the visual elements of the application's user </a:t>
            </a:r>
            <a:r>
              <a:rPr lang="en-US" dirty="0" smtClean="0"/>
              <a:t>interface</a:t>
            </a:r>
          </a:p>
          <a:p>
            <a:r>
              <a:rPr lang="en-US" dirty="0" smtClean="0"/>
              <a:t>can </a:t>
            </a:r>
            <a:r>
              <a:rPr lang="en-US" dirty="0"/>
              <a:t>handle input and can be </a:t>
            </a:r>
            <a:r>
              <a:rPr lang="en-US" dirty="0" smtClean="0"/>
              <a:t>rendered</a:t>
            </a:r>
            <a:endParaRPr lang="en-US" dirty="0"/>
          </a:p>
          <a:p>
            <a:r>
              <a:rPr lang="en-US" dirty="0"/>
              <a:t>a</a:t>
            </a:r>
            <a:r>
              <a:rPr lang="en-US" dirty="0" smtClean="0"/>
              <a:t> </a:t>
            </a:r>
            <a:r>
              <a:rPr lang="en-US" dirty="0"/>
              <a:t>single element in a scene graph is called a </a:t>
            </a:r>
            <a:r>
              <a:rPr lang="en-US" dirty="0" smtClean="0"/>
              <a:t>node, each node has</a:t>
            </a:r>
          </a:p>
          <a:p>
            <a:pPr lvl="1"/>
            <a:r>
              <a:rPr lang="en-US" dirty="0" smtClean="0"/>
              <a:t>an ID</a:t>
            </a:r>
          </a:p>
          <a:p>
            <a:pPr lvl="1"/>
            <a:r>
              <a:rPr lang="en-US" dirty="0" smtClean="0"/>
              <a:t>style class</a:t>
            </a:r>
          </a:p>
          <a:p>
            <a:pPr lvl="1"/>
            <a:r>
              <a:rPr lang="en-US" dirty="0" smtClean="0"/>
              <a:t>bounding volume</a:t>
            </a:r>
          </a:p>
          <a:p>
            <a:pPr lvl="1"/>
            <a:r>
              <a:rPr lang="en-US" dirty="0" smtClean="0"/>
              <a:t>With </a:t>
            </a:r>
            <a:r>
              <a:rPr lang="en-US" dirty="0"/>
              <a:t>the exception of the root node of a scene graph, each node in a scene graph has a single parent and zero or more </a:t>
            </a:r>
            <a:r>
              <a:rPr lang="en-US" dirty="0" smtClean="0"/>
              <a:t>children </a:t>
            </a:r>
          </a:p>
          <a:p>
            <a:pPr lvl="1"/>
            <a:r>
              <a:rPr lang="en-US" dirty="0" smtClean="0"/>
              <a:t>It </a:t>
            </a:r>
            <a:r>
              <a:rPr lang="en-US" dirty="0"/>
              <a:t>can also have the following:</a:t>
            </a:r>
          </a:p>
          <a:p>
            <a:pPr lvl="2"/>
            <a:r>
              <a:rPr lang="en-US" dirty="0"/>
              <a:t>Effects, such as blurs and shadows</a:t>
            </a:r>
          </a:p>
          <a:p>
            <a:pPr lvl="2"/>
            <a:r>
              <a:rPr lang="en-US" dirty="0"/>
              <a:t>Opacity</a:t>
            </a:r>
          </a:p>
          <a:p>
            <a:pPr lvl="2"/>
            <a:r>
              <a:rPr lang="en-US" dirty="0"/>
              <a:t>Transforms</a:t>
            </a:r>
          </a:p>
          <a:p>
            <a:pPr lvl="2"/>
            <a:r>
              <a:rPr lang="en-US" dirty="0"/>
              <a:t>Event handlers (such as mouse, key and input method)</a:t>
            </a:r>
          </a:p>
          <a:p>
            <a:pPr lvl="2"/>
            <a:r>
              <a:rPr lang="en-US" dirty="0"/>
              <a:t>An application-specific </a:t>
            </a:r>
            <a:r>
              <a:rPr lang="en-US" dirty="0" smtClean="0"/>
              <a:t>state</a:t>
            </a:r>
            <a:endParaRPr lang="en-US" dirty="0"/>
          </a:p>
        </p:txBody>
      </p:sp>
    </p:spTree>
    <p:extLst>
      <p:ext uri="{BB962C8B-B14F-4D97-AF65-F5344CB8AC3E}">
        <p14:creationId xmlns:p14="http://schemas.microsoft.com/office/powerpoint/2010/main" val="4273655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JavaFx</a:t>
            </a:r>
            <a:r>
              <a:rPr lang="en-US" dirty="0" smtClean="0"/>
              <a:t> Scene Graph</a:t>
            </a:r>
            <a:endParaRPr lang="en-US" dirty="0"/>
          </a:p>
        </p:txBody>
      </p:sp>
      <p:sp>
        <p:nvSpPr>
          <p:cNvPr id="3" name="Content Placeholder 2"/>
          <p:cNvSpPr>
            <a:spLocks noGrp="1"/>
          </p:cNvSpPr>
          <p:nvPr>
            <p:ph idx="1"/>
          </p:nvPr>
        </p:nvSpPr>
        <p:spPr>
          <a:xfrm>
            <a:off x="563671" y="1340286"/>
            <a:ext cx="8229600" cy="5517714"/>
          </a:xfrm>
        </p:spPr>
        <p:txBody>
          <a:bodyPr>
            <a:normAutofit fontScale="77500" lnSpcReduction="20000"/>
          </a:bodyPr>
          <a:lstStyle/>
          <a:p>
            <a:r>
              <a:rPr lang="en-US" dirty="0" smtClean="0"/>
              <a:t>includes </a:t>
            </a:r>
            <a:r>
              <a:rPr lang="en-US" dirty="0"/>
              <a:t>the graphics primitives, such as rectangles and text, in addition to having controls, layout containers, images and </a:t>
            </a:r>
            <a:r>
              <a:rPr lang="en-US" dirty="0" smtClean="0"/>
              <a:t>media</a:t>
            </a:r>
            <a:endParaRPr lang="en-US" dirty="0"/>
          </a:p>
          <a:p>
            <a:r>
              <a:rPr lang="en-US" dirty="0" smtClean="0"/>
              <a:t>simplifies </a:t>
            </a:r>
            <a:r>
              <a:rPr lang="en-US" dirty="0"/>
              <a:t>working with UIs, especially when rich UIs are </a:t>
            </a:r>
            <a:r>
              <a:rPr lang="en-US" dirty="0" smtClean="0"/>
              <a:t>used</a:t>
            </a:r>
          </a:p>
          <a:p>
            <a:r>
              <a:rPr lang="en-US" dirty="0" smtClean="0"/>
              <a:t>animating </a:t>
            </a:r>
            <a:r>
              <a:rPr lang="en-US" dirty="0"/>
              <a:t>various graphics in the scene graph can be accomplished quickly using the </a:t>
            </a:r>
            <a:r>
              <a:rPr lang="en-US" dirty="0" err="1"/>
              <a:t>javafx.animation</a:t>
            </a:r>
            <a:r>
              <a:rPr lang="en-US" dirty="0"/>
              <a:t> </a:t>
            </a:r>
            <a:r>
              <a:rPr lang="en-US" dirty="0" smtClean="0"/>
              <a:t>APIs</a:t>
            </a:r>
          </a:p>
          <a:p>
            <a:r>
              <a:rPr lang="en-US" dirty="0" smtClean="0"/>
              <a:t>The</a:t>
            </a:r>
            <a:r>
              <a:rPr lang="en-US" dirty="0"/>
              <a:t> </a:t>
            </a:r>
            <a:r>
              <a:rPr lang="en-US" dirty="0" err="1"/>
              <a:t>javafx.scene</a:t>
            </a:r>
            <a:r>
              <a:rPr lang="en-US" dirty="0"/>
              <a:t> API allows the creation and specification of several types of content, such as:</a:t>
            </a:r>
          </a:p>
          <a:p>
            <a:pPr lvl="1"/>
            <a:r>
              <a:rPr lang="en-US" b="1" dirty="0"/>
              <a:t>Nodes</a:t>
            </a:r>
            <a:r>
              <a:rPr lang="en-US" dirty="0"/>
              <a:t>: Shapes (2-D and 3-D), images, media, embedded web browser, text, UI controls, charts, groups, and containers</a:t>
            </a:r>
          </a:p>
          <a:p>
            <a:pPr lvl="1"/>
            <a:r>
              <a:rPr lang="en-US" b="1" dirty="0"/>
              <a:t>State</a:t>
            </a:r>
            <a:r>
              <a:rPr lang="en-US" dirty="0"/>
              <a:t>: Transforms (positioning and orientation of nodes), visual effects, and other visual state of the content</a:t>
            </a:r>
          </a:p>
          <a:p>
            <a:pPr lvl="1"/>
            <a:r>
              <a:rPr lang="en-US" b="1" dirty="0"/>
              <a:t>Effects</a:t>
            </a:r>
            <a:r>
              <a:rPr lang="en-US" dirty="0"/>
              <a:t>: Simple objects that change the appearance of scene graph nodes, such as blurs, shadows, and color adjustment</a:t>
            </a:r>
          </a:p>
        </p:txBody>
      </p:sp>
    </p:spTree>
    <p:extLst>
      <p:ext uri="{BB962C8B-B14F-4D97-AF65-F5344CB8AC3E}">
        <p14:creationId xmlns:p14="http://schemas.microsoft.com/office/powerpoint/2010/main" val="347798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smtClean="0"/>
              <a:t>JavaFx</a:t>
            </a:r>
            <a:r>
              <a:rPr lang="en-US" sz="3600" dirty="0" smtClean="0"/>
              <a:t> </a:t>
            </a:r>
            <a:r>
              <a:rPr lang="en-US" sz="3600" dirty="0"/>
              <a:t>Java Public APIs for JavaFX </a:t>
            </a:r>
            <a:r>
              <a:rPr lang="en-US" sz="3600" dirty="0" smtClean="0"/>
              <a:t>Features</a:t>
            </a:r>
            <a:endParaRPr lang="en-US" sz="3600" dirty="0"/>
          </a:p>
        </p:txBody>
      </p:sp>
      <p:sp>
        <p:nvSpPr>
          <p:cNvPr id="3" name="Content Placeholder 2"/>
          <p:cNvSpPr>
            <a:spLocks noGrp="1"/>
          </p:cNvSpPr>
          <p:nvPr>
            <p:ph idx="1"/>
          </p:nvPr>
        </p:nvSpPr>
        <p:spPr>
          <a:xfrm>
            <a:off x="563671" y="1340286"/>
            <a:ext cx="8229600" cy="5517714"/>
          </a:xfrm>
        </p:spPr>
        <p:txBody>
          <a:bodyPr>
            <a:normAutofit fontScale="77500" lnSpcReduction="20000"/>
          </a:bodyPr>
          <a:lstStyle/>
          <a:p>
            <a:r>
              <a:rPr lang="en-US" dirty="0"/>
              <a:t>These Java APIs for JavaFX features:</a:t>
            </a:r>
          </a:p>
          <a:p>
            <a:pPr lvl="1"/>
            <a:r>
              <a:rPr lang="en-US" dirty="0"/>
              <a:t>Allow the use of powerful Java features, such as generics, annotations, multithreading, and </a:t>
            </a:r>
            <a:r>
              <a:rPr lang="en-US" dirty="0" err="1"/>
              <a:t>Lamda</a:t>
            </a:r>
            <a:r>
              <a:rPr lang="en-US" dirty="0"/>
              <a:t> </a:t>
            </a:r>
            <a:r>
              <a:rPr lang="en-US" dirty="0" smtClean="0"/>
              <a:t>Expressions</a:t>
            </a:r>
            <a:endParaRPr lang="en-US" dirty="0"/>
          </a:p>
          <a:p>
            <a:pPr lvl="1"/>
            <a:r>
              <a:rPr lang="en-US" dirty="0"/>
              <a:t>Make it easier for Web developers to use JavaFX from other JVM-based dynamic languages, such as Groovy and </a:t>
            </a:r>
            <a:r>
              <a:rPr lang="en-US" dirty="0" smtClean="0"/>
              <a:t>JavaScript</a:t>
            </a:r>
            <a:endParaRPr lang="en-US" dirty="0"/>
          </a:p>
          <a:p>
            <a:pPr lvl="1"/>
            <a:r>
              <a:rPr lang="en-US" dirty="0"/>
              <a:t>Allow Java developers to use other system languages, such as Groovy, for writing large or complex JavaFX </a:t>
            </a:r>
            <a:r>
              <a:rPr lang="en-US" dirty="0" smtClean="0"/>
              <a:t>applications</a:t>
            </a:r>
            <a:endParaRPr lang="en-US" dirty="0"/>
          </a:p>
          <a:p>
            <a:pPr lvl="1"/>
            <a:r>
              <a:rPr lang="en-US" dirty="0"/>
              <a:t>Allow the use of binding which includes support for the high performance lazy binding, binding expressions, bound sequence expressions, and partial bind reevaluation. Alternative languages (like Groovy) can use this binding library to introduce binding syntax similar to that of JavaFX </a:t>
            </a:r>
            <a:r>
              <a:rPr lang="en-US" dirty="0" smtClean="0"/>
              <a:t>Script</a:t>
            </a:r>
            <a:endParaRPr lang="en-US" dirty="0"/>
          </a:p>
          <a:p>
            <a:pPr lvl="1"/>
            <a:r>
              <a:rPr lang="en-US" dirty="0"/>
              <a:t>Extend the Java collections library to include observable lists and maps, which allow applications to wire user interfaces to data models, observe changes in those data models, and update the corresponding UI control </a:t>
            </a:r>
            <a:r>
              <a:rPr lang="en-US" dirty="0" smtClean="0"/>
              <a:t>accordingly</a:t>
            </a:r>
            <a:endParaRPr lang="en-US" dirty="0"/>
          </a:p>
          <a:p>
            <a:endParaRPr lang="en-US" dirty="0"/>
          </a:p>
        </p:txBody>
      </p:sp>
    </p:spTree>
    <p:extLst>
      <p:ext uri="{BB962C8B-B14F-4D97-AF65-F5344CB8AC3E}">
        <p14:creationId xmlns:p14="http://schemas.microsoft.com/office/powerpoint/2010/main" val="3216995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smtClean="0"/>
              <a:t>JavaFx</a:t>
            </a:r>
            <a:r>
              <a:rPr lang="en-US" sz="3600" dirty="0" smtClean="0"/>
              <a:t> </a:t>
            </a:r>
            <a:r>
              <a:rPr lang="en-US" sz="3600" dirty="0"/>
              <a:t>Graphics System</a:t>
            </a:r>
          </a:p>
        </p:txBody>
      </p:sp>
      <p:sp>
        <p:nvSpPr>
          <p:cNvPr id="3" name="Content Placeholder 2"/>
          <p:cNvSpPr>
            <a:spLocks noGrp="1"/>
          </p:cNvSpPr>
          <p:nvPr>
            <p:ph idx="1"/>
          </p:nvPr>
        </p:nvSpPr>
        <p:spPr>
          <a:xfrm>
            <a:off x="563671" y="1340286"/>
            <a:ext cx="8229600" cy="5517714"/>
          </a:xfrm>
        </p:spPr>
        <p:txBody>
          <a:bodyPr>
            <a:normAutofit fontScale="92500"/>
          </a:bodyPr>
          <a:lstStyle/>
          <a:p>
            <a:r>
              <a:rPr lang="en-US" dirty="0"/>
              <a:t> supports both 2-D and 3-D scene </a:t>
            </a:r>
            <a:r>
              <a:rPr lang="en-US" dirty="0" smtClean="0"/>
              <a:t>graphs, </a:t>
            </a:r>
            <a:r>
              <a:rPr lang="en-US" dirty="0"/>
              <a:t>t</a:t>
            </a:r>
            <a:r>
              <a:rPr lang="en-US" dirty="0" smtClean="0"/>
              <a:t>wo </a:t>
            </a:r>
            <a:r>
              <a:rPr lang="en-US" dirty="0"/>
              <a:t>graphics accelerated pipelines are implemented on the JavaFX platform</a:t>
            </a:r>
            <a:r>
              <a:rPr lang="en-US" dirty="0" smtClean="0"/>
              <a:t>:</a:t>
            </a:r>
            <a:endParaRPr lang="en-US" dirty="0"/>
          </a:p>
          <a:p>
            <a:pPr lvl="1"/>
            <a:r>
              <a:rPr lang="en-US" b="1" dirty="0" smtClean="0"/>
              <a:t>Prism</a:t>
            </a:r>
          </a:p>
          <a:p>
            <a:pPr lvl="2"/>
            <a:r>
              <a:rPr lang="en-US" dirty="0" smtClean="0"/>
              <a:t>processes </a:t>
            </a:r>
            <a:r>
              <a:rPr lang="en-US" dirty="0"/>
              <a:t>render </a:t>
            </a:r>
            <a:r>
              <a:rPr lang="en-US" dirty="0" smtClean="0"/>
              <a:t>jobs </a:t>
            </a:r>
          </a:p>
          <a:p>
            <a:pPr lvl="2"/>
            <a:r>
              <a:rPr lang="en-US" dirty="0" smtClean="0"/>
              <a:t>can </a:t>
            </a:r>
            <a:r>
              <a:rPr lang="en-US" dirty="0"/>
              <a:t>run on both hardware and software renderers, including </a:t>
            </a:r>
            <a:r>
              <a:rPr lang="en-US" dirty="0" smtClean="0"/>
              <a:t>3-D </a:t>
            </a:r>
          </a:p>
          <a:p>
            <a:pPr lvl="2"/>
            <a:r>
              <a:rPr lang="en-US" dirty="0" smtClean="0"/>
              <a:t>responsible </a:t>
            </a:r>
            <a:r>
              <a:rPr lang="en-US" dirty="0"/>
              <a:t>for rasterization and rendering of JavaFX </a:t>
            </a:r>
            <a:r>
              <a:rPr lang="en-US" dirty="0" smtClean="0"/>
              <a:t>scenes</a:t>
            </a:r>
          </a:p>
          <a:p>
            <a:pPr lvl="1"/>
            <a:r>
              <a:rPr lang="en-US" b="1" dirty="0"/>
              <a:t>Quantum Toolkit</a:t>
            </a:r>
            <a:r>
              <a:rPr lang="en-US" dirty="0"/>
              <a:t> </a:t>
            </a:r>
            <a:endParaRPr lang="en-US" dirty="0" smtClean="0"/>
          </a:p>
          <a:p>
            <a:pPr lvl="2"/>
            <a:r>
              <a:rPr lang="en-US" dirty="0" smtClean="0"/>
              <a:t>ties </a:t>
            </a:r>
            <a:r>
              <a:rPr lang="en-US" dirty="0"/>
              <a:t>Prism and Glass Windowing Toolkit together and makes them available to the JavaFX layer above them in the </a:t>
            </a:r>
            <a:r>
              <a:rPr lang="en-US" dirty="0" smtClean="0"/>
              <a:t>stack</a:t>
            </a:r>
          </a:p>
          <a:p>
            <a:pPr lvl="2"/>
            <a:r>
              <a:rPr lang="en-US" dirty="0" smtClean="0"/>
              <a:t>manages </a:t>
            </a:r>
            <a:r>
              <a:rPr lang="en-US" dirty="0"/>
              <a:t>the threading rules related to rendering versus events </a:t>
            </a:r>
            <a:r>
              <a:rPr lang="en-US" dirty="0" smtClean="0"/>
              <a:t>handling</a:t>
            </a:r>
            <a:endParaRPr lang="en-US" dirty="0"/>
          </a:p>
        </p:txBody>
      </p:sp>
    </p:spTree>
    <p:extLst>
      <p:ext uri="{BB962C8B-B14F-4D97-AF65-F5344CB8AC3E}">
        <p14:creationId xmlns:p14="http://schemas.microsoft.com/office/powerpoint/2010/main" val="32499395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smtClean="0"/>
              <a:t>JavaFx</a:t>
            </a:r>
            <a:r>
              <a:rPr lang="en-US" sz="3600" dirty="0" smtClean="0"/>
              <a:t> </a:t>
            </a:r>
            <a:r>
              <a:rPr lang="en-US" sz="3600" dirty="0"/>
              <a:t>Glass Windowing </a:t>
            </a:r>
            <a:r>
              <a:rPr lang="en-US" sz="3600" dirty="0" smtClean="0"/>
              <a:t>Toolkit</a:t>
            </a:r>
            <a:endParaRPr lang="en-US" sz="3600" dirty="0"/>
          </a:p>
        </p:txBody>
      </p:sp>
      <p:sp>
        <p:nvSpPr>
          <p:cNvPr id="3" name="Content Placeholder 2"/>
          <p:cNvSpPr>
            <a:spLocks noGrp="1"/>
          </p:cNvSpPr>
          <p:nvPr>
            <p:ph idx="1"/>
          </p:nvPr>
        </p:nvSpPr>
        <p:spPr>
          <a:xfrm>
            <a:off x="563671" y="1340286"/>
            <a:ext cx="8229600" cy="5517714"/>
          </a:xfrm>
        </p:spPr>
        <p:txBody>
          <a:bodyPr>
            <a:normAutofit/>
          </a:bodyPr>
          <a:lstStyle/>
          <a:p>
            <a:r>
              <a:rPr lang="en-US" dirty="0"/>
              <a:t>Its main responsibility is to provide native operating services, such as managing the windows, timers, and </a:t>
            </a:r>
            <a:r>
              <a:rPr lang="en-US" dirty="0" smtClean="0"/>
              <a:t>surfaces</a:t>
            </a:r>
          </a:p>
          <a:p>
            <a:r>
              <a:rPr lang="en-US" dirty="0" smtClean="0"/>
              <a:t>It </a:t>
            </a:r>
            <a:r>
              <a:rPr lang="en-US" dirty="0"/>
              <a:t>serves as the platform-dependent layer that connects the JavaFX platform to the native operating </a:t>
            </a:r>
            <a:r>
              <a:rPr lang="en-US" dirty="0" smtClean="0"/>
              <a:t>system</a:t>
            </a:r>
            <a:endParaRPr lang="en-US" dirty="0"/>
          </a:p>
          <a:p>
            <a:r>
              <a:rPr lang="en-US" dirty="0"/>
              <a:t>The Glass toolkit is also responsible for managing the event </a:t>
            </a:r>
            <a:r>
              <a:rPr lang="en-US" dirty="0" smtClean="0"/>
              <a:t>queue</a:t>
            </a:r>
            <a:endParaRPr lang="en-US" dirty="0"/>
          </a:p>
        </p:txBody>
      </p:sp>
    </p:spTree>
    <p:extLst>
      <p:ext uri="{BB962C8B-B14F-4D97-AF65-F5344CB8AC3E}">
        <p14:creationId xmlns:p14="http://schemas.microsoft.com/office/powerpoint/2010/main" val="42826878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smtClean="0"/>
              <a:t>JavaFx</a:t>
            </a:r>
            <a:r>
              <a:rPr lang="en-US" sz="3600" dirty="0" smtClean="0"/>
              <a:t> Threads</a:t>
            </a:r>
            <a:endParaRPr lang="en-US" sz="3600" dirty="0"/>
          </a:p>
        </p:txBody>
      </p:sp>
      <p:sp>
        <p:nvSpPr>
          <p:cNvPr id="3" name="Content Placeholder 2"/>
          <p:cNvSpPr>
            <a:spLocks noGrp="1"/>
          </p:cNvSpPr>
          <p:nvPr>
            <p:ph idx="1"/>
          </p:nvPr>
        </p:nvSpPr>
        <p:spPr>
          <a:xfrm>
            <a:off x="563671" y="1340286"/>
            <a:ext cx="8229600" cy="5517714"/>
          </a:xfrm>
        </p:spPr>
        <p:txBody>
          <a:bodyPr>
            <a:normAutofit fontScale="77500" lnSpcReduction="20000"/>
          </a:bodyPr>
          <a:lstStyle/>
          <a:p>
            <a:r>
              <a:rPr lang="en-US" dirty="0"/>
              <a:t>The system runs two or more of the following threads at any given time.</a:t>
            </a:r>
          </a:p>
          <a:p>
            <a:pPr lvl="1"/>
            <a:r>
              <a:rPr lang="en-US" b="1" dirty="0"/>
              <a:t>JavaFX application </a:t>
            </a:r>
            <a:r>
              <a:rPr lang="en-US" b="1" dirty="0" smtClean="0"/>
              <a:t>thread</a:t>
            </a:r>
          </a:p>
          <a:p>
            <a:pPr lvl="2"/>
            <a:r>
              <a:rPr lang="en-US" dirty="0" smtClean="0"/>
              <a:t>this </a:t>
            </a:r>
            <a:r>
              <a:rPr lang="en-US" dirty="0"/>
              <a:t>is the primary thread used by JavaFX application </a:t>
            </a:r>
            <a:r>
              <a:rPr lang="en-US" dirty="0" smtClean="0"/>
              <a:t>developers</a:t>
            </a:r>
          </a:p>
          <a:p>
            <a:pPr lvl="2"/>
            <a:r>
              <a:rPr lang="en-US" dirty="0" smtClean="0"/>
              <a:t>any </a:t>
            </a:r>
            <a:r>
              <a:rPr lang="en-US" dirty="0"/>
              <a:t>”live” scene, which is a scene that is part of a window, must be accessed from this </a:t>
            </a:r>
            <a:r>
              <a:rPr lang="en-US" dirty="0" smtClean="0"/>
              <a:t>thread</a:t>
            </a:r>
          </a:p>
          <a:p>
            <a:pPr lvl="2"/>
            <a:r>
              <a:rPr lang="en-US" dirty="0" smtClean="0"/>
              <a:t>enables </a:t>
            </a:r>
            <a:r>
              <a:rPr lang="en-US" dirty="0"/>
              <a:t>developers to create complex scene graphs on a background thread while keeping animations on 'live' scenes smooth and </a:t>
            </a:r>
            <a:r>
              <a:rPr lang="en-US" dirty="0" smtClean="0"/>
              <a:t>fast</a:t>
            </a:r>
            <a:endParaRPr lang="en-US" dirty="0"/>
          </a:p>
          <a:p>
            <a:pPr lvl="1"/>
            <a:r>
              <a:rPr lang="en-US" b="1" dirty="0"/>
              <a:t>Prism render </a:t>
            </a:r>
            <a:r>
              <a:rPr lang="en-US" b="1" dirty="0" smtClean="0"/>
              <a:t>thread</a:t>
            </a:r>
          </a:p>
          <a:p>
            <a:pPr lvl="2"/>
            <a:r>
              <a:rPr lang="en-US" dirty="0" smtClean="0"/>
              <a:t>this </a:t>
            </a:r>
            <a:r>
              <a:rPr lang="en-US" dirty="0"/>
              <a:t>thread handles the rendering separately from the event </a:t>
            </a:r>
            <a:r>
              <a:rPr lang="en-US" dirty="0" smtClean="0"/>
              <a:t>dispatcher</a:t>
            </a:r>
          </a:p>
          <a:p>
            <a:pPr lvl="2"/>
            <a:r>
              <a:rPr lang="en-US" dirty="0" smtClean="0"/>
              <a:t>allows </a:t>
            </a:r>
            <a:r>
              <a:rPr lang="en-US" dirty="0"/>
              <a:t>frame N to be rendered while frame N +1 is being </a:t>
            </a:r>
            <a:r>
              <a:rPr lang="en-US" dirty="0" smtClean="0"/>
              <a:t>processed</a:t>
            </a:r>
          </a:p>
          <a:p>
            <a:pPr lvl="2"/>
            <a:r>
              <a:rPr lang="en-US" dirty="0" smtClean="0"/>
              <a:t>this </a:t>
            </a:r>
            <a:r>
              <a:rPr lang="en-US" dirty="0"/>
              <a:t>ability to perform concurrent processing is a big advantage, especially on modern systems that have multiple </a:t>
            </a:r>
            <a:r>
              <a:rPr lang="en-US" dirty="0" smtClean="0"/>
              <a:t>processors</a:t>
            </a:r>
            <a:endParaRPr lang="en-US" dirty="0"/>
          </a:p>
          <a:p>
            <a:pPr lvl="1"/>
            <a:r>
              <a:rPr lang="en-US" b="1" dirty="0"/>
              <a:t>Media </a:t>
            </a:r>
            <a:r>
              <a:rPr lang="en-US" b="1" dirty="0" smtClean="0"/>
              <a:t>thread</a:t>
            </a:r>
            <a:endParaRPr lang="en-US" dirty="0"/>
          </a:p>
          <a:p>
            <a:pPr lvl="2"/>
            <a:r>
              <a:rPr lang="en-US" dirty="0" smtClean="0"/>
              <a:t>this </a:t>
            </a:r>
            <a:r>
              <a:rPr lang="en-US" dirty="0"/>
              <a:t>thread runs in the background and synchronizes the latest frames through the scene graph by using the JavaFX application </a:t>
            </a:r>
            <a:r>
              <a:rPr lang="en-US" dirty="0" smtClean="0"/>
              <a:t>thread</a:t>
            </a:r>
            <a:endParaRPr lang="en-US" dirty="0"/>
          </a:p>
        </p:txBody>
      </p:sp>
    </p:spTree>
    <p:extLst>
      <p:ext uri="{BB962C8B-B14F-4D97-AF65-F5344CB8AC3E}">
        <p14:creationId xmlns:p14="http://schemas.microsoft.com/office/powerpoint/2010/main" val="1584509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Administrative</a:t>
            </a:r>
          </a:p>
          <a:p>
            <a:r>
              <a:rPr lang="en-US" dirty="0" smtClean="0"/>
              <a:t>JavaFX</a:t>
            </a:r>
          </a:p>
          <a:p>
            <a:pPr marL="0" indent="0">
              <a:buNone/>
            </a:pPr>
            <a:endParaRPr lang="en-US" dirty="0" smtClean="0"/>
          </a:p>
          <a:p>
            <a:pPr marL="0" indent="0">
              <a:buNone/>
            </a:pPr>
            <a:endParaRPr lang="en-US" dirty="0" smtClean="0"/>
          </a:p>
          <a:p>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41927628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smtClean="0"/>
              <a:t>JavaFx</a:t>
            </a:r>
            <a:r>
              <a:rPr lang="en-US" sz="3600" dirty="0" smtClean="0"/>
              <a:t> Pulse</a:t>
            </a:r>
            <a:endParaRPr lang="en-US" sz="3600" dirty="0"/>
          </a:p>
        </p:txBody>
      </p:sp>
      <p:sp>
        <p:nvSpPr>
          <p:cNvPr id="3" name="Content Placeholder 2"/>
          <p:cNvSpPr>
            <a:spLocks noGrp="1"/>
          </p:cNvSpPr>
          <p:nvPr>
            <p:ph idx="1"/>
          </p:nvPr>
        </p:nvSpPr>
        <p:spPr>
          <a:xfrm>
            <a:off x="563671" y="1340286"/>
            <a:ext cx="8229600" cy="5517714"/>
          </a:xfrm>
        </p:spPr>
        <p:txBody>
          <a:bodyPr>
            <a:normAutofit fontScale="77500" lnSpcReduction="20000"/>
          </a:bodyPr>
          <a:lstStyle/>
          <a:p>
            <a:r>
              <a:rPr lang="en-US" dirty="0"/>
              <a:t>A pulse is an event that indicates to the JavaFX scene graph that it is time to synchronize the state of the elements on the scene graph with </a:t>
            </a:r>
            <a:r>
              <a:rPr lang="en-US" dirty="0" smtClean="0"/>
              <a:t>Prism</a:t>
            </a:r>
          </a:p>
          <a:p>
            <a:r>
              <a:rPr lang="en-US" dirty="0" smtClean="0"/>
              <a:t>A </a:t>
            </a:r>
            <a:r>
              <a:rPr lang="en-US" dirty="0"/>
              <a:t>pulse is throttled at 60 frames per second (fps) maximum and is fired whenever animations are running on the scene </a:t>
            </a:r>
            <a:r>
              <a:rPr lang="en-US" dirty="0" smtClean="0"/>
              <a:t>graph</a:t>
            </a:r>
          </a:p>
          <a:p>
            <a:r>
              <a:rPr lang="en-US" dirty="0" smtClean="0"/>
              <a:t>Even </a:t>
            </a:r>
            <a:r>
              <a:rPr lang="en-US" dirty="0"/>
              <a:t>when animation is not running, a pulse is scheduled when something in the scene graph is </a:t>
            </a:r>
            <a:r>
              <a:rPr lang="en-US" dirty="0" smtClean="0"/>
              <a:t>changed</a:t>
            </a:r>
            <a:endParaRPr lang="en-US" dirty="0"/>
          </a:p>
          <a:p>
            <a:r>
              <a:rPr lang="en-US" dirty="0"/>
              <a:t>When a pulse is fired, the state of the elements on the scene graph is synchronized down to the rendering </a:t>
            </a:r>
            <a:r>
              <a:rPr lang="en-US" dirty="0" smtClean="0"/>
              <a:t>layer</a:t>
            </a:r>
          </a:p>
          <a:p>
            <a:r>
              <a:rPr lang="en-US" dirty="0" smtClean="0"/>
              <a:t>Layout </a:t>
            </a:r>
            <a:r>
              <a:rPr lang="en-US" dirty="0"/>
              <a:t>and CSS are also tied to pulse </a:t>
            </a:r>
            <a:r>
              <a:rPr lang="en-US" dirty="0" smtClean="0"/>
              <a:t>events, the </a:t>
            </a:r>
            <a:r>
              <a:rPr lang="en-US" dirty="0"/>
              <a:t>system automatically performs a CSS and layout pass once per pulse to avoid performance </a:t>
            </a:r>
            <a:r>
              <a:rPr lang="en-US" dirty="0" smtClean="0"/>
              <a:t>degradation</a:t>
            </a:r>
            <a:endParaRPr lang="en-US" dirty="0"/>
          </a:p>
          <a:p>
            <a:r>
              <a:rPr lang="en-US" dirty="0"/>
              <a:t>The Glass Windowing Toolkit is responsible for executing the pulse </a:t>
            </a:r>
            <a:r>
              <a:rPr lang="en-US" dirty="0" smtClean="0"/>
              <a:t>events using high-resolution </a:t>
            </a:r>
            <a:r>
              <a:rPr lang="en-US" dirty="0"/>
              <a:t>native timers to make the </a:t>
            </a:r>
            <a:r>
              <a:rPr lang="en-US" dirty="0" smtClean="0"/>
              <a:t>execution</a:t>
            </a:r>
            <a:endParaRPr lang="en-US" dirty="0"/>
          </a:p>
        </p:txBody>
      </p:sp>
    </p:spTree>
    <p:extLst>
      <p:ext uri="{BB962C8B-B14F-4D97-AF65-F5344CB8AC3E}">
        <p14:creationId xmlns:p14="http://schemas.microsoft.com/office/powerpoint/2010/main" val="1935982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smtClean="0"/>
              <a:t>JavaFx</a:t>
            </a:r>
            <a:r>
              <a:rPr lang="en-US" sz="3600" dirty="0" smtClean="0"/>
              <a:t> </a:t>
            </a:r>
            <a:r>
              <a:rPr lang="en-US" sz="3600" dirty="0"/>
              <a:t>Media and </a:t>
            </a:r>
            <a:r>
              <a:rPr lang="en-US" sz="3600" dirty="0" smtClean="0"/>
              <a:t>Images</a:t>
            </a:r>
            <a:endParaRPr lang="en-US" sz="3600" dirty="0"/>
          </a:p>
        </p:txBody>
      </p:sp>
      <p:sp>
        <p:nvSpPr>
          <p:cNvPr id="3" name="Content Placeholder 2"/>
          <p:cNvSpPr>
            <a:spLocks noGrp="1"/>
          </p:cNvSpPr>
          <p:nvPr>
            <p:ph idx="1"/>
          </p:nvPr>
        </p:nvSpPr>
        <p:spPr>
          <a:xfrm>
            <a:off x="563671" y="1340286"/>
            <a:ext cx="8229600" cy="5517714"/>
          </a:xfrm>
        </p:spPr>
        <p:txBody>
          <a:bodyPr>
            <a:normAutofit fontScale="92500" lnSpcReduction="10000"/>
          </a:bodyPr>
          <a:lstStyle/>
          <a:p>
            <a:r>
              <a:rPr lang="en-US" dirty="0"/>
              <a:t>JavaFX media functionality is available through the </a:t>
            </a:r>
            <a:r>
              <a:rPr lang="en-US" dirty="0" err="1"/>
              <a:t>javafx.scene.media</a:t>
            </a:r>
            <a:r>
              <a:rPr lang="en-US" dirty="0"/>
              <a:t> </a:t>
            </a:r>
            <a:r>
              <a:rPr lang="en-US" dirty="0" smtClean="0"/>
              <a:t>APIs</a:t>
            </a:r>
          </a:p>
          <a:p>
            <a:r>
              <a:rPr lang="en-US" dirty="0" smtClean="0"/>
              <a:t>JavaFX </a:t>
            </a:r>
            <a:r>
              <a:rPr lang="en-US" dirty="0"/>
              <a:t>supports both visual and audio </a:t>
            </a:r>
            <a:r>
              <a:rPr lang="en-US" dirty="0" smtClean="0"/>
              <a:t>media</a:t>
            </a:r>
          </a:p>
          <a:p>
            <a:pPr lvl="1"/>
            <a:r>
              <a:rPr lang="en-US" dirty="0" smtClean="0"/>
              <a:t>MP3</a:t>
            </a:r>
          </a:p>
          <a:p>
            <a:pPr lvl="1"/>
            <a:r>
              <a:rPr lang="en-US" dirty="0" smtClean="0"/>
              <a:t>AIFF</a:t>
            </a:r>
          </a:p>
          <a:p>
            <a:pPr lvl="1"/>
            <a:r>
              <a:rPr lang="en-US" dirty="0" smtClean="0"/>
              <a:t>WAV </a:t>
            </a:r>
            <a:r>
              <a:rPr lang="en-US" dirty="0"/>
              <a:t>audio </a:t>
            </a:r>
            <a:r>
              <a:rPr lang="en-US" dirty="0" smtClean="0"/>
              <a:t>files</a:t>
            </a:r>
          </a:p>
          <a:p>
            <a:pPr lvl="1"/>
            <a:r>
              <a:rPr lang="en-US" dirty="0" smtClean="0"/>
              <a:t>FLV </a:t>
            </a:r>
            <a:r>
              <a:rPr lang="en-US" dirty="0"/>
              <a:t>video </a:t>
            </a:r>
            <a:r>
              <a:rPr lang="en-US" dirty="0" smtClean="0"/>
              <a:t>files</a:t>
            </a:r>
          </a:p>
          <a:p>
            <a:r>
              <a:rPr lang="en-US" dirty="0" smtClean="0"/>
              <a:t>JavaFX </a:t>
            </a:r>
            <a:r>
              <a:rPr lang="en-US" dirty="0"/>
              <a:t>media functionality is provided as three separate </a:t>
            </a:r>
            <a:r>
              <a:rPr lang="en-US" dirty="0" smtClean="0"/>
              <a:t>components</a:t>
            </a:r>
          </a:p>
          <a:p>
            <a:pPr lvl="1"/>
            <a:r>
              <a:rPr lang="en-US" dirty="0" smtClean="0"/>
              <a:t>the </a:t>
            </a:r>
            <a:r>
              <a:rPr lang="en-US" dirty="0"/>
              <a:t>Media object represents a media </a:t>
            </a:r>
            <a:r>
              <a:rPr lang="en-US" dirty="0" smtClean="0"/>
              <a:t>file</a:t>
            </a:r>
          </a:p>
          <a:p>
            <a:pPr lvl="1"/>
            <a:r>
              <a:rPr lang="en-US" dirty="0" smtClean="0"/>
              <a:t>the </a:t>
            </a:r>
            <a:r>
              <a:rPr lang="en-US" dirty="0" err="1"/>
              <a:t>MediaPlayer</a:t>
            </a:r>
            <a:r>
              <a:rPr lang="en-US" dirty="0"/>
              <a:t> plays a media </a:t>
            </a:r>
            <a:r>
              <a:rPr lang="en-US" dirty="0" smtClean="0"/>
              <a:t>file</a:t>
            </a:r>
          </a:p>
          <a:p>
            <a:pPr lvl="1"/>
            <a:r>
              <a:rPr lang="en-US" dirty="0" smtClean="0"/>
              <a:t>a </a:t>
            </a:r>
            <a:r>
              <a:rPr lang="en-US" dirty="0"/>
              <a:t>MediaView is a node that displays the </a:t>
            </a:r>
            <a:r>
              <a:rPr lang="en-US" dirty="0" smtClean="0"/>
              <a:t>media</a:t>
            </a:r>
            <a:endParaRPr lang="en-US" dirty="0"/>
          </a:p>
        </p:txBody>
      </p:sp>
    </p:spTree>
    <p:extLst>
      <p:ext uri="{BB962C8B-B14F-4D97-AF65-F5344CB8AC3E}">
        <p14:creationId xmlns:p14="http://schemas.microsoft.com/office/powerpoint/2010/main" val="39933451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smtClean="0"/>
              <a:t>JavaFx</a:t>
            </a:r>
            <a:r>
              <a:rPr lang="en-US" sz="3600" dirty="0" smtClean="0"/>
              <a:t> </a:t>
            </a:r>
            <a:r>
              <a:rPr lang="en-US" sz="3600" dirty="0"/>
              <a:t>Web </a:t>
            </a:r>
            <a:r>
              <a:rPr lang="en-US" sz="3600" dirty="0" smtClean="0"/>
              <a:t>Component</a:t>
            </a:r>
            <a:endParaRPr lang="en-US" sz="3600" dirty="0"/>
          </a:p>
        </p:txBody>
      </p:sp>
      <p:sp>
        <p:nvSpPr>
          <p:cNvPr id="3" name="Content Placeholder 2"/>
          <p:cNvSpPr>
            <a:spLocks noGrp="1"/>
          </p:cNvSpPr>
          <p:nvPr>
            <p:ph idx="1"/>
          </p:nvPr>
        </p:nvSpPr>
        <p:spPr>
          <a:xfrm>
            <a:off x="563671" y="1340286"/>
            <a:ext cx="8229600" cy="5517714"/>
          </a:xfrm>
        </p:spPr>
        <p:txBody>
          <a:bodyPr>
            <a:normAutofit fontScale="77500" lnSpcReduction="20000"/>
          </a:bodyPr>
          <a:lstStyle/>
          <a:p>
            <a:r>
              <a:rPr lang="en-US" dirty="0" smtClean="0"/>
              <a:t> </a:t>
            </a:r>
            <a:r>
              <a:rPr lang="en-US" dirty="0"/>
              <a:t>Web Engine </a:t>
            </a:r>
            <a:r>
              <a:rPr lang="en-US" dirty="0" smtClean="0"/>
              <a:t>component </a:t>
            </a:r>
            <a:r>
              <a:rPr lang="en-US" dirty="0"/>
              <a:t>is based on </a:t>
            </a:r>
            <a:r>
              <a:rPr lang="en-US" dirty="0" err="1"/>
              <a:t>WebKit</a:t>
            </a:r>
            <a:r>
              <a:rPr lang="en-US" dirty="0"/>
              <a:t>, which is an open source web browser engine that supports </a:t>
            </a:r>
            <a:endParaRPr lang="en-US" dirty="0" smtClean="0"/>
          </a:p>
          <a:p>
            <a:pPr lvl="1"/>
            <a:r>
              <a:rPr lang="en-US" dirty="0" smtClean="0"/>
              <a:t>HTML5</a:t>
            </a:r>
          </a:p>
          <a:p>
            <a:pPr lvl="1"/>
            <a:r>
              <a:rPr lang="en-US" dirty="0" smtClean="0"/>
              <a:t>CSS</a:t>
            </a:r>
          </a:p>
          <a:p>
            <a:pPr lvl="1"/>
            <a:r>
              <a:rPr lang="en-US" dirty="0" smtClean="0"/>
              <a:t>JavaScript</a:t>
            </a:r>
          </a:p>
          <a:p>
            <a:pPr lvl="1"/>
            <a:r>
              <a:rPr lang="en-US" dirty="0" smtClean="0"/>
              <a:t>DOM</a:t>
            </a:r>
          </a:p>
          <a:p>
            <a:pPr lvl="1"/>
            <a:r>
              <a:rPr lang="en-US" dirty="0" smtClean="0"/>
              <a:t>SVG</a:t>
            </a:r>
          </a:p>
          <a:p>
            <a:r>
              <a:rPr lang="en-US" dirty="0" smtClean="0"/>
              <a:t>It </a:t>
            </a:r>
            <a:r>
              <a:rPr lang="en-US" dirty="0"/>
              <a:t>enables developers to implement the following features in their Java applications:</a:t>
            </a:r>
          </a:p>
          <a:p>
            <a:pPr lvl="1"/>
            <a:r>
              <a:rPr lang="en-US" dirty="0"/>
              <a:t>Render HTML content from local or remote URL</a:t>
            </a:r>
          </a:p>
          <a:p>
            <a:pPr lvl="1"/>
            <a:r>
              <a:rPr lang="en-US" dirty="0"/>
              <a:t>Support history and provide Back and Forward navigation</a:t>
            </a:r>
          </a:p>
          <a:p>
            <a:pPr lvl="1"/>
            <a:r>
              <a:rPr lang="en-US" dirty="0"/>
              <a:t>Reload the content</a:t>
            </a:r>
          </a:p>
          <a:p>
            <a:pPr lvl="1"/>
            <a:r>
              <a:rPr lang="en-US" dirty="0"/>
              <a:t>Apply effects to the web component</a:t>
            </a:r>
          </a:p>
          <a:p>
            <a:pPr lvl="1"/>
            <a:r>
              <a:rPr lang="en-US" dirty="0"/>
              <a:t>Edit the HTML content</a:t>
            </a:r>
          </a:p>
          <a:p>
            <a:pPr lvl="1"/>
            <a:r>
              <a:rPr lang="en-US" dirty="0"/>
              <a:t>Execute JavaScript commands</a:t>
            </a:r>
          </a:p>
          <a:p>
            <a:pPr lvl="1"/>
            <a:r>
              <a:rPr lang="en-US" dirty="0"/>
              <a:t>Handle events</a:t>
            </a:r>
          </a:p>
        </p:txBody>
      </p:sp>
    </p:spTree>
    <p:extLst>
      <p:ext uri="{BB962C8B-B14F-4D97-AF65-F5344CB8AC3E}">
        <p14:creationId xmlns:p14="http://schemas.microsoft.com/office/powerpoint/2010/main" val="40346738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smtClean="0"/>
              <a:t>JavaFx</a:t>
            </a:r>
            <a:r>
              <a:rPr lang="en-US" sz="3600" dirty="0" smtClean="0"/>
              <a:t> </a:t>
            </a:r>
            <a:r>
              <a:rPr lang="en-US" sz="3600" dirty="0"/>
              <a:t>CSS</a:t>
            </a:r>
          </a:p>
        </p:txBody>
      </p:sp>
      <p:sp>
        <p:nvSpPr>
          <p:cNvPr id="3" name="Content Placeholder 2"/>
          <p:cNvSpPr>
            <a:spLocks noGrp="1"/>
          </p:cNvSpPr>
          <p:nvPr>
            <p:ph idx="1"/>
          </p:nvPr>
        </p:nvSpPr>
        <p:spPr>
          <a:xfrm>
            <a:off x="563671" y="1340286"/>
            <a:ext cx="8229600" cy="5517714"/>
          </a:xfrm>
        </p:spPr>
        <p:txBody>
          <a:bodyPr>
            <a:normAutofit/>
          </a:bodyPr>
          <a:lstStyle/>
          <a:p>
            <a:r>
              <a:rPr lang="en-US" dirty="0" smtClean="0"/>
              <a:t>Cascading </a:t>
            </a:r>
            <a:r>
              <a:rPr lang="en-US" dirty="0"/>
              <a:t>Style Sheets (CSS) provides the ability to apply customized styling to the </a:t>
            </a:r>
            <a:r>
              <a:rPr lang="en-US" dirty="0" smtClean="0"/>
              <a:t>UI of </a:t>
            </a:r>
            <a:r>
              <a:rPr lang="en-US" dirty="0"/>
              <a:t>a JavaFX application without changing any of that application's source </a:t>
            </a:r>
            <a:r>
              <a:rPr lang="en-US" dirty="0" smtClean="0"/>
              <a:t>code</a:t>
            </a:r>
          </a:p>
          <a:p>
            <a:r>
              <a:rPr lang="en-US" dirty="0" smtClean="0"/>
              <a:t>CSS </a:t>
            </a:r>
            <a:r>
              <a:rPr lang="en-US" dirty="0"/>
              <a:t>can be applied to any node in the JavaFX scene graph and are applied to the nodes </a:t>
            </a:r>
            <a:r>
              <a:rPr lang="en-US" dirty="0" smtClean="0"/>
              <a:t>asynchronously</a:t>
            </a:r>
          </a:p>
          <a:p>
            <a:r>
              <a:rPr lang="en-US" dirty="0" smtClean="0"/>
              <a:t>JavaFX </a:t>
            </a:r>
            <a:r>
              <a:rPr lang="en-US" dirty="0"/>
              <a:t>CSS styles can also be easily assigned to the scene at runtime, allowing an application's appearance to dynamically </a:t>
            </a:r>
            <a:r>
              <a:rPr lang="en-US" dirty="0" smtClean="0"/>
              <a:t>change</a:t>
            </a:r>
            <a:endParaRPr lang="en-US" dirty="0"/>
          </a:p>
        </p:txBody>
      </p:sp>
    </p:spTree>
    <p:extLst>
      <p:ext uri="{BB962C8B-B14F-4D97-AF65-F5344CB8AC3E}">
        <p14:creationId xmlns:p14="http://schemas.microsoft.com/office/powerpoint/2010/main" val="13426947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smtClean="0"/>
              <a:t>JavaFx</a:t>
            </a:r>
            <a:r>
              <a:rPr lang="en-US" sz="3600" dirty="0" smtClean="0"/>
              <a:t> </a:t>
            </a:r>
            <a:r>
              <a:rPr lang="en-US" sz="3600" dirty="0"/>
              <a:t>CSS</a:t>
            </a:r>
          </a:p>
        </p:txBody>
      </p:sp>
      <p:sp>
        <p:nvSpPr>
          <p:cNvPr id="3" name="Content Placeholder 2"/>
          <p:cNvSpPr>
            <a:spLocks noGrp="1"/>
          </p:cNvSpPr>
          <p:nvPr>
            <p:ph idx="1"/>
          </p:nvPr>
        </p:nvSpPr>
        <p:spPr>
          <a:xfrm>
            <a:off x="563671" y="1340286"/>
            <a:ext cx="8229600" cy="5517714"/>
          </a:xfrm>
        </p:spPr>
        <p:txBody>
          <a:bodyPr>
            <a:normAutofit/>
          </a:bodyPr>
          <a:lstStyle/>
          <a:p>
            <a:r>
              <a:rPr lang="en-US" dirty="0"/>
              <a:t>JavaFX CSS is based on the W3C CSS version 2.1 specifications, with some additions from current work on version 3</a:t>
            </a:r>
          </a:p>
        </p:txBody>
      </p:sp>
      <p:pic>
        <p:nvPicPr>
          <p:cNvPr id="4098" name="Picture 2" descr="Description of Figure 2-2 foll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986" y="3116890"/>
            <a:ext cx="8162992" cy="3070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7128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endParaRPr lang="en-US" dirty="0" smtClean="0"/>
          </a:p>
          <a:p>
            <a:endParaRPr lang="en-US" dirty="0"/>
          </a:p>
        </p:txBody>
      </p:sp>
      <p:sp>
        <p:nvSpPr>
          <p:cNvPr id="5" name="Title 1"/>
          <p:cNvSpPr txBox="1">
            <a:spLocks/>
          </p:cNvSpPr>
          <p:nvPr/>
        </p:nvSpPr>
        <p:spPr>
          <a:xfrm>
            <a:off x="685800" y="2130425"/>
            <a:ext cx="77724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t/>
            </a:r>
            <a:br>
              <a:rPr lang="en-US" sz="4000" b="1" dirty="0" smtClean="0"/>
            </a:br>
            <a:r>
              <a:rPr lang="en-US" sz="4000" b="1" dirty="0" err="1" smtClean="0"/>
              <a:t>JavaFx</a:t>
            </a:r>
            <a:endParaRPr lang="en-US" sz="4000" b="1" dirty="0"/>
          </a:p>
        </p:txBody>
      </p:sp>
    </p:spTree>
    <p:extLst>
      <p:ext uri="{BB962C8B-B14F-4D97-AF65-F5344CB8AC3E}">
        <p14:creationId xmlns:p14="http://schemas.microsoft.com/office/powerpoint/2010/main" val="78269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user interface </a:t>
            </a:r>
            <a:r>
              <a:rPr lang="en-US" dirty="0" smtClean="0"/>
              <a:t>history</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r>
              <a:rPr lang="en-US" dirty="0" smtClean="0"/>
              <a:t>First there </a:t>
            </a:r>
            <a:r>
              <a:rPr lang="en-US" dirty="0"/>
              <a:t>was “</a:t>
            </a:r>
            <a:r>
              <a:rPr lang="en-US" dirty="0" err="1"/>
              <a:t>awt</a:t>
            </a:r>
            <a:r>
              <a:rPr lang="en-US" dirty="0"/>
              <a:t>” or Java’s abstract window toolkit </a:t>
            </a:r>
            <a:endParaRPr lang="en-US" dirty="0" smtClean="0"/>
          </a:p>
          <a:p>
            <a:pPr lvl="1"/>
            <a:r>
              <a:rPr lang="en-US" dirty="0" smtClean="0"/>
              <a:t>which </a:t>
            </a:r>
            <a:r>
              <a:rPr lang="en-US" dirty="0"/>
              <a:t>was used for </a:t>
            </a:r>
            <a:endParaRPr lang="en-US" dirty="0" smtClean="0"/>
          </a:p>
          <a:p>
            <a:pPr lvl="2"/>
            <a:r>
              <a:rPr lang="en-US" dirty="0" smtClean="0"/>
              <a:t>Applets </a:t>
            </a:r>
            <a:r>
              <a:rPr lang="en-US" dirty="0"/>
              <a:t>(embedded Java programs on webpages) </a:t>
            </a:r>
            <a:endParaRPr lang="en-US" dirty="0" smtClean="0"/>
          </a:p>
          <a:p>
            <a:pPr lvl="2"/>
            <a:r>
              <a:rPr lang="en-US" dirty="0" smtClean="0"/>
              <a:t>Applications</a:t>
            </a:r>
          </a:p>
          <a:p>
            <a:pPr lvl="1"/>
            <a:r>
              <a:rPr lang="en-US" dirty="0" smtClean="0"/>
              <a:t>with </a:t>
            </a:r>
            <a:r>
              <a:rPr lang="en-US" dirty="0"/>
              <a:t>this you could create buttons, checkboxes, text fields, </a:t>
            </a:r>
            <a:r>
              <a:rPr lang="en-US" dirty="0" err="1" smtClean="0"/>
              <a:t>etc</a:t>
            </a:r>
            <a:r>
              <a:rPr lang="en-US" dirty="0" smtClean="0"/>
              <a:t>… </a:t>
            </a:r>
            <a:r>
              <a:rPr lang="en-US" dirty="0"/>
              <a:t>and make a program with a basic user </a:t>
            </a:r>
            <a:r>
              <a:rPr lang="en-US" dirty="0" smtClean="0"/>
              <a:t>interface</a:t>
            </a:r>
            <a:endParaRPr lang="en-US" dirty="0"/>
          </a:p>
          <a:p>
            <a:r>
              <a:rPr lang="en-US" dirty="0" smtClean="0"/>
              <a:t>Next was Swing</a:t>
            </a:r>
            <a:r>
              <a:rPr lang="en-US" dirty="0"/>
              <a:t>, Java’s updated </a:t>
            </a:r>
            <a:r>
              <a:rPr lang="en-US" dirty="0" err="1"/>
              <a:t>gui</a:t>
            </a:r>
            <a:r>
              <a:rPr lang="en-US" dirty="0"/>
              <a:t> (graphical user interface) library with more tools and an updated look and </a:t>
            </a:r>
            <a:r>
              <a:rPr lang="en-US" dirty="0" smtClean="0"/>
              <a:t>feel</a:t>
            </a:r>
          </a:p>
          <a:p>
            <a:pPr lvl="1"/>
            <a:r>
              <a:rPr lang="en-US" dirty="0" smtClean="0"/>
              <a:t>Swing </a:t>
            </a:r>
            <a:r>
              <a:rPr lang="en-US" dirty="0"/>
              <a:t>is still very popular and widely </a:t>
            </a:r>
            <a:r>
              <a:rPr lang="en-US" dirty="0" smtClean="0"/>
              <a:t>used</a:t>
            </a:r>
          </a:p>
          <a:p>
            <a:r>
              <a:rPr lang="en-US" dirty="0" smtClean="0"/>
              <a:t>Java now has </a:t>
            </a:r>
            <a:r>
              <a:rPr lang="en-US" dirty="0"/>
              <a:t>Oracle at the helm </a:t>
            </a:r>
            <a:r>
              <a:rPr lang="en-US" dirty="0" smtClean="0"/>
              <a:t>so </a:t>
            </a:r>
            <a:r>
              <a:rPr lang="en-US" dirty="0"/>
              <a:t>Java </a:t>
            </a:r>
            <a:r>
              <a:rPr lang="en-US" dirty="0" smtClean="0"/>
              <a:t>is moving </a:t>
            </a:r>
            <a:r>
              <a:rPr lang="en-US" dirty="0"/>
              <a:t>into a new and exciting </a:t>
            </a:r>
            <a:r>
              <a:rPr lang="en-US" dirty="0" smtClean="0"/>
              <a:t>direction</a:t>
            </a:r>
            <a:endParaRPr lang="en-US" dirty="0"/>
          </a:p>
          <a:p>
            <a:endParaRPr lang="en-US" dirty="0"/>
          </a:p>
        </p:txBody>
      </p:sp>
    </p:spTree>
    <p:extLst>
      <p:ext uri="{BB962C8B-B14F-4D97-AF65-F5344CB8AC3E}">
        <p14:creationId xmlns:p14="http://schemas.microsoft.com/office/powerpoint/2010/main" val="2270181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JavaFx</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r>
              <a:rPr lang="en-US" dirty="0" err="1" smtClean="0"/>
              <a:t>JavaFx</a:t>
            </a:r>
            <a:r>
              <a:rPr lang="en-US" dirty="0" smtClean="0"/>
              <a:t> </a:t>
            </a:r>
            <a:r>
              <a:rPr lang="en-US" dirty="0"/>
              <a:t>has been around for a long </a:t>
            </a:r>
            <a:r>
              <a:rPr lang="en-US" dirty="0" smtClean="0"/>
              <a:t>time</a:t>
            </a:r>
          </a:p>
          <a:p>
            <a:r>
              <a:rPr lang="en-US" dirty="0" smtClean="0"/>
              <a:t>2005:  Sun </a:t>
            </a:r>
            <a:r>
              <a:rPr lang="en-US" dirty="0"/>
              <a:t>acquired the technology when they bought out ‘See Beyond</a:t>
            </a:r>
            <a:r>
              <a:rPr lang="en-US" dirty="0" smtClean="0"/>
              <a:t>’</a:t>
            </a:r>
            <a:endParaRPr lang="en-US" dirty="0"/>
          </a:p>
          <a:p>
            <a:r>
              <a:rPr lang="en-US" dirty="0" smtClean="0"/>
              <a:t>2007:  first release of </a:t>
            </a:r>
            <a:r>
              <a:rPr lang="en-US" dirty="0" err="1" smtClean="0"/>
              <a:t>JavaFx</a:t>
            </a:r>
            <a:r>
              <a:rPr lang="en-US" dirty="0" smtClean="0"/>
              <a:t>, didn’t catch on</a:t>
            </a:r>
          </a:p>
          <a:p>
            <a:r>
              <a:rPr lang="en-US" dirty="0" smtClean="0"/>
              <a:t>2009:  Oracle </a:t>
            </a:r>
            <a:r>
              <a:rPr lang="en-US" dirty="0"/>
              <a:t>acquired Java from Sun Microsystems </a:t>
            </a:r>
          </a:p>
          <a:p>
            <a:r>
              <a:rPr lang="en-US" dirty="0" smtClean="0"/>
              <a:t>2010: </a:t>
            </a:r>
            <a:r>
              <a:rPr lang="en-US" dirty="0"/>
              <a:t> Oracle announced the future direction for Java which included a completely redone </a:t>
            </a:r>
            <a:r>
              <a:rPr lang="en-US" dirty="0" err="1"/>
              <a:t>JaxaFx</a:t>
            </a:r>
            <a:r>
              <a:rPr lang="en-US" dirty="0"/>
              <a:t> as the </a:t>
            </a:r>
            <a:r>
              <a:rPr lang="en-US" dirty="0" smtClean="0"/>
              <a:t>centerpiece </a:t>
            </a:r>
            <a:r>
              <a:rPr lang="en-US" dirty="0"/>
              <a:t>technology for building </a:t>
            </a:r>
            <a:r>
              <a:rPr lang="en-US" dirty="0" smtClean="0"/>
              <a:t>applications</a:t>
            </a:r>
          </a:p>
          <a:p>
            <a:r>
              <a:rPr lang="en-US" dirty="0" smtClean="0"/>
              <a:t>2014:  Java 8 released </a:t>
            </a:r>
            <a:r>
              <a:rPr lang="en-US" dirty="0"/>
              <a:t>in </a:t>
            </a:r>
            <a:r>
              <a:rPr lang="en-US" dirty="0" smtClean="0"/>
              <a:t>and </a:t>
            </a:r>
            <a:r>
              <a:rPr lang="en-US" dirty="0"/>
              <a:t>it is the first MAJOR Java release that includes </a:t>
            </a:r>
            <a:r>
              <a:rPr lang="en-US" dirty="0" err="1"/>
              <a:t>JavaFx</a:t>
            </a:r>
            <a:r>
              <a:rPr lang="en-US" dirty="0"/>
              <a:t> as an integral part of its core </a:t>
            </a:r>
            <a:r>
              <a:rPr lang="en-US" dirty="0" smtClean="0"/>
              <a:t>distribution</a:t>
            </a:r>
            <a:endParaRPr lang="en-US" dirty="0"/>
          </a:p>
        </p:txBody>
      </p:sp>
    </p:spTree>
    <p:extLst>
      <p:ext uri="{BB962C8B-B14F-4D97-AF65-F5344CB8AC3E}">
        <p14:creationId xmlns:p14="http://schemas.microsoft.com/office/powerpoint/2010/main" val="2882705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JavaFx</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Oracle’s position regarding Swing and </a:t>
            </a:r>
            <a:r>
              <a:rPr lang="en-US" dirty="0" err="1" smtClean="0"/>
              <a:t>JavaFx</a:t>
            </a:r>
            <a:r>
              <a:rPr lang="en-US" dirty="0" smtClean="0"/>
              <a:t> is “</a:t>
            </a:r>
            <a:r>
              <a:rPr lang="en-US" dirty="0"/>
              <a:t>JavaFX (is) replacing Swing as the new client UI library for Java” </a:t>
            </a:r>
            <a:endParaRPr lang="en-US" dirty="0" smtClean="0"/>
          </a:p>
          <a:p>
            <a:r>
              <a:rPr lang="en-US" dirty="0" smtClean="0"/>
              <a:t>Therefore  </a:t>
            </a:r>
            <a:r>
              <a:rPr lang="en-US" dirty="0"/>
              <a:t>developers </a:t>
            </a:r>
            <a:r>
              <a:rPr lang="en-US" dirty="0" smtClean="0"/>
              <a:t>need to start </a:t>
            </a:r>
            <a:r>
              <a:rPr lang="en-US" dirty="0"/>
              <a:t>taking </a:t>
            </a:r>
            <a:r>
              <a:rPr lang="en-US" dirty="0" err="1"/>
              <a:t>JavaFx</a:t>
            </a:r>
            <a:r>
              <a:rPr lang="en-US" dirty="0"/>
              <a:t> seriously and start embracing it as the best way to build applications in </a:t>
            </a:r>
            <a:r>
              <a:rPr lang="en-US" dirty="0" smtClean="0"/>
              <a:t>Java</a:t>
            </a:r>
          </a:p>
          <a:p>
            <a:endParaRPr lang="en-US" dirty="0"/>
          </a:p>
        </p:txBody>
      </p:sp>
    </p:spTree>
    <p:extLst>
      <p:ext uri="{BB962C8B-B14F-4D97-AF65-F5344CB8AC3E}">
        <p14:creationId xmlns:p14="http://schemas.microsoft.com/office/powerpoint/2010/main" val="2436436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JavaFx</a:t>
            </a:r>
            <a:endParaRPr lang="en-US" dirty="0"/>
          </a:p>
        </p:txBody>
      </p:sp>
      <p:pic>
        <p:nvPicPr>
          <p:cNvPr id="1026" name="Picture 2" descr="What is JavaF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425" y="1371598"/>
            <a:ext cx="5318299" cy="5318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389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JavaFx</a:t>
            </a:r>
            <a:r>
              <a:rPr lang="en-US" dirty="0" smtClean="0"/>
              <a:t> Features</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dirty="0"/>
              <a:t>New and improved interface tools that </a:t>
            </a:r>
            <a:r>
              <a:rPr lang="en-US" dirty="0" smtClean="0"/>
              <a:t>way </a:t>
            </a:r>
            <a:r>
              <a:rPr lang="en-US" dirty="0"/>
              <a:t>beyond your standard buttons, checkboxes, </a:t>
            </a:r>
            <a:r>
              <a:rPr lang="en-US" dirty="0" err="1" smtClean="0"/>
              <a:t>etc</a:t>
            </a:r>
            <a:r>
              <a:rPr lang="en-US" dirty="0" smtClean="0"/>
              <a:t>… </a:t>
            </a:r>
            <a:r>
              <a:rPr lang="en-US" dirty="0"/>
              <a:t> </a:t>
            </a:r>
            <a:endParaRPr lang="en-US" dirty="0" smtClean="0"/>
          </a:p>
          <a:p>
            <a:pPr lvl="1"/>
            <a:r>
              <a:rPr lang="en-US" dirty="0" smtClean="0"/>
              <a:t>bar </a:t>
            </a:r>
            <a:r>
              <a:rPr lang="en-US" dirty="0"/>
              <a:t>and pie charts and cool things you can find using JQuery like date-pickers, accordion panes, tabbed panes </a:t>
            </a:r>
            <a:r>
              <a:rPr lang="en-US" dirty="0" smtClean="0"/>
              <a:t>etc.. </a:t>
            </a:r>
            <a:r>
              <a:rPr lang="en-US" dirty="0"/>
              <a:t>. </a:t>
            </a:r>
            <a:endParaRPr lang="en-US" dirty="0" smtClean="0"/>
          </a:p>
          <a:p>
            <a:pPr lvl="1"/>
            <a:r>
              <a:rPr lang="en-US" dirty="0" smtClean="0"/>
              <a:t>includes</a:t>
            </a:r>
            <a:r>
              <a:rPr lang="en-US" dirty="0"/>
              <a:t> new media player and web rendering </a:t>
            </a:r>
            <a:r>
              <a:rPr lang="en-US" dirty="0" smtClean="0"/>
              <a:t>controls</a:t>
            </a:r>
            <a:endParaRPr lang="en-US" dirty="0"/>
          </a:p>
          <a:p>
            <a:r>
              <a:rPr lang="en-US" dirty="0"/>
              <a:t>N</a:t>
            </a:r>
            <a:r>
              <a:rPr lang="en-US" dirty="0" smtClean="0"/>
              <a:t>ew </a:t>
            </a:r>
            <a:r>
              <a:rPr lang="en-US" dirty="0"/>
              <a:t>‘language’ called </a:t>
            </a:r>
            <a:r>
              <a:rPr lang="en-US" dirty="0" smtClean="0"/>
              <a:t>FXML, like </a:t>
            </a:r>
            <a:r>
              <a:rPr lang="en-US" dirty="0"/>
              <a:t>HTML is used only to define the interface of an application, keeping it completely separate from the code </a:t>
            </a:r>
            <a:r>
              <a:rPr lang="en-US" dirty="0" smtClean="0"/>
              <a:t>logic, same concept as C# and XAML by </a:t>
            </a:r>
            <a:r>
              <a:rPr lang="en-US" dirty="0" err="1" smtClean="0"/>
              <a:t>MicroSoft</a:t>
            </a:r>
            <a:endParaRPr lang="en-US" dirty="0"/>
          </a:p>
          <a:p>
            <a:r>
              <a:rPr lang="en-US" dirty="0"/>
              <a:t>O</a:t>
            </a:r>
            <a:r>
              <a:rPr lang="en-US" dirty="0" smtClean="0"/>
              <a:t>utstanding </a:t>
            </a:r>
            <a:r>
              <a:rPr lang="en-US" dirty="0"/>
              <a:t>application called ‘Scene Builder’ which can be integrated into NetBeans and Eclipse to </a:t>
            </a:r>
            <a:r>
              <a:rPr lang="en-US" dirty="0" smtClean="0"/>
              <a:t>create </a:t>
            </a:r>
            <a:r>
              <a:rPr lang="en-US" dirty="0"/>
              <a:t>and generate FXML documents using a drag-and-drop design interface (think Dreamweaver for HTML</a:t>
            </a:r>
            <a:r>
              <a:rPr lang="en-US" dirty="0" smtClean="0"/>
              <a:t>)</a:t>
            </a:r>
            <a:endParaRPr lang="en-US" dirty="0"/>
          </a:p>
        </p:txBody>
      </p:sp>
    </p:spTree>
    <p:extLst>
      <p:ext uri="{BB962C8B-B14F-4D97-AF65-F5344CB8AC3E}">
        <p14:creationId xmlns:p14="http://schemas.microsoft.com/office/powerpoint/2010/main" val="1651543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JavaFx</a:t>
            </a: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US" dirty="0"/>
              <a:t>Powerful way to control the design of your application with CSS-like syntax and precision.</a:t>
            </a:r>
          </a:p>
          <a:p>
            <a:pPr lvl="1"/>
            <a:r>
              <a:rPr lang="en-US" dirty="0"/>
              <a:t>if you know any CSS you will easily be able to make the transition to styling </a:t>
            </a:r>
            <a:r>
              <a:rPr lang="en-US" dirty="0" err="1"/>
              <a:t>JavaFx</a:t>
            </a:r>
            <a:r>
              <a:rPr lang="en-US" dirty="0"/>
              <a:t> applications</a:t>
            </a:r>
          </a:p>
          <a:p>
            <a:r>
              <a:rPr lang="en-US" dirty="0" smtClean="0"/>
              <a:t>Integrated </a:t>
            </a:r>
            <a:r>
              <a:rPr lang="en-US" dirty="0"/>
              <a:t>library for graphics (both 2D and 3D) as well as animation tools that rival Flash, JQuery and CSS animations</a:t>
            </a:r>
          </a:p>
          <a:p>
            <a:r>
              <a:rPr lang="en-US" dirty="0"/>
              <a:t>Mobile platform development </a:t>
            </a:r>
            <a:r>
              <a:rPr lang="en-US" dirty="0" smtClean="0"/>
              <a:t>tools!!!!!! </a:t>
            </a:r>
          </a:p>
          <a:p>
            <a:r>
              <a:rPr lang="en-US" dirty="0"/>
              <a:t>O</a:t>
            </a:r>
            <a:r>
              <a:rPr lang="en-US" dirty="0" smtClean="0"/>
              <a:t>pen-source </a:t>
            </a:r>
            <a:r>
              <a:rPr lang="en-US" dirty="0"/>
              <a:t>project called </a:t>
            </a:r>
            <a:r>
              <a:rPr lang="en-US" dirty="0" err="1"/>
              <a:t>JavaFx</a:t>
            </a:r>
            <a:r>
              <a:rPr lang="en-US" dirty="0"/>
              <a:t> ports that helps bridge the path to mobile application development with </a:t>
            </a:r>
            <a:r>
              <a:rPr lang="en-US" dirty="0" err="1"/>
              <a:t>JavaFx</a:t>
            </a:r>
            <a:endParaRPr lang="en-US" dirty="0"/>
          </a:p>
          <a:p>
            <a:r>
              <a:rPr lang="en-US" dirty="0" smtClean="0"/>
              <a:t>Open-source! This </a:t>
            </a:r>
            <a:r>
              <a:rPr lang="en-US" dirty="0"/>
              <a:t>is cool for 2 reasons:</a:t>
            </a:r>
          </a:p>
          <a:p>
            <a:pPr lvl="1"/>
            <a:r>
              <a:rPr lang="en-US" dirty="0"/>
              <a:t>It’s survival chances are greatly improved with a worldwide army of </a:t>
            </a:r>
            <a:r>
              <a:rPr lang="en-US" dirty="0" err="1"/>
              <a:t>JavaFx</a:t>
            </a:r>
            <a:r>
              <a:rPr lang="en-US" dirty="0"/>
              <a:t> </a:t>
            </a:r>
            <a:r>
              <a:rPr lang="en-US" dirty="0" smtClean="0"/>
              <a:t>developers contributing </a:t>
            </a:r>
            <a:r>
              <a:rPr lang="en-US" dirty="0"/>
              <a:t>to the development and well-being of the technology</a:t>
            </a:r>
          </a:p>
          <a:p>
            <a:pPr lvl="1"/>
            <a:r>
              <a:rPr lang="en-US" dirty="0"/>
              <a:t>Others are quickly developing additional tools, plugins and UI controls that go beyond the offerings at </a:t>
            </a:r>
            <a:r>
              <a:rPr lang="en-US" dirty="0" smtClean="0"/>
              <a:t>Oracle</a:t>
            </a:r>
            <a:endParaRPr lang="en-US" dirty="0"/>
          </a:p>
        </p:txBody>
      </p:sp>
    </p:spTree>
    <p:extLst>
      <p:ext uri="{BB962C8B-B14F-4D97-AF65-F5344CB8AC3E}">
        <p14:creationId xmlns:p14="http://schemas.microsoft.com/office/powerpoint/2010/main" val="2172035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6034</TotalTime>
  <Words>1064</Words>
  <Application>Microsoft Office PowerPoint</Application>
  <PresentationFormat>On-screen Show (4:3)</PresentationFormat>
  <Paragraphs>174</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 University of Central Florida COP 3330  Object Oriented Programming </vt:lpstr>
      <vt:lpstr>Agenda</vt:lpstr>
      <vt:lpstr>PowerPoint Presentation</vt:lpstr>
      <vt:lpstr>Java user interface history</vt:lpstr>
      <vt:lpstr>JavaFx</vt:lpstr>
      <vt:lpstr>JavaFx</vt:lpstr>
      <vt:lpstr>JavaFx</vt:lpstr>
      <vt:lpstr>JavaFx Features</vt:lpstr>
      <vt:lpstr>JavaFx</vt:lpstr>
      <vt:lpstr>JavaFx Project in Netbeans</vt:lpstr>
      <vt:lpstr>JavaFx</vt:lpstr>
      <vt:lpstr>JavaFx Architecture</vt:lpstr>
      <vt:lpstr>JavaFx Architecture</vt:lpstr>
      <vt:lpstr>JavaFx Scene Graph</vt:lpstr>
      <vt:lpstr>JavaFx Scene Graph</vt:lpstr>
      <vt:lpstr>JavaFx Java Public APIs for JavaFX Features</vt:lpstr>
      <vt:lpstr>JavaFx Graphics System</vt:lpstr>
      <vt:lpstr>JavaFx Glass Windowing Toolkit</vt:lpstr>
      <vt:lpstr>JavaFx Threads</vt:lpstr>
      <vt:lpstr>JavaFx Pulse</vt:lpstr>
      <vt:lpstr>JavaFx Media and Images</vt:lpstr>
      <vt:lpstr>JavaFx Web Component</vt:lpstr>
      <vt:lpstr>JavaFx CSS</vt:lpstr>
      <vt:lpstr>JavaFx CSS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Presentation Foundation (WPF)</dc:title>
  <dc:creator>kwhiting</dc:creator>
  <cp:lastModifiedBy>kwhiting</cp:lastModifiedBy>
  <cp:revision>1633</cp:revision>
  <dcterms:created xsi:type="dcterms:W3CDTF">2013-10-29T00:42:48Z</dcterms:created>
  <dcterms:modified xsi:type="dcterms:W3CDTF">2016-11-18T19:31:07Z</dcterms:modified>
</cp:coreProperties>
</file>